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wdp" ContentType="image/vnd.ms-photo"/>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5" r:id="rId3"/>
  </p:sldMasterIdLst>
  <p:notesMasterIdLst>
    <p:notesMasterId r:id="rId106"/>
  </p:notesMasterIdLst>
  <p:sldIdLst>
    <p:sldId id="256" r:id="rId4"/>
    <p:sldId id="263" r:id="rId5"/>
    <p:sldId id="269" r:id="rId6"/>
    <p:sldId id="577" r:id="rId7"/>
    <p:sldId id="578" r:id="rId8"/>
    <p:sldId id="527" r:id="rId9"/>
    <p:sldId id="528" r:id="rId10"/>
    <p:sldId id="529" r:id="rId11"/>
    <p:sldId id="611" r:id="rId12"/>
    <p:sldId id="612" r:id="rId13"/>
    <p:sldId id="530" r:id="rId14"/>
    <p:sldId id="531" r:id="rId15"/>
    <p:sldId id="573" r:id="rId16"/>
    <p:sldId id="533" r:id="rId17"/>
    <p:sldId id="581" r:id="rId18"/>
    <p:sldId id="582" r:id="rId19"/>
    <p:sldId id="583" r:id="rId20"/>
    <p:sldId id="613" r:id="rId21"/>
    <p:sldId id="614" r:id="rId22"/>
    <p:sldId id="540" r:id="rId23"/>
    <p:sldId id="579" r:id="rId24"/>
    <p:sldId id="534" r:id="rId25"/>
    <p:sldId id="535" r:id="rId26"/>
    <p:sldId id="536" r:id="rId27"/>
    <p:sldId id="537" r:id="rId28"/>
    <p:sldId id="592" r:id="rId29"/>
    <p:sldId id="584" r:id="rId30"/>
    <p:sldId id="585" r:id="rId31"/>
    <p:sldId id="586" r:id="rId32"/>
    <p:sldId id="587" r:id="rId33"/>
    <p:sldId id="588" r:id="rId34"/>
    <p:sldId id="589" r:id="rId35"/>
    <p:sldId id="590" r:id="rId36"/>
    <p:sldId id="593" r:id="rId37"/>
    <p:sldId id="580" r:id="rId38"/>
    <p:sldId id="598" r:id="rId39"/>
    <p:sldId id="594" r:id="rId40"/>
    <p:sldId id="599" r:id="rId41"/>
    <p:sldId id="600" r:id="rId42"/>
    <p:sldId id="546" r:id="rId43"/>
    <p:sldId id="610" r:id="rId44"/>
    <p:sldId id="609" r:id="rId45"/>
    <p:sldId id="602" r:id="rId46"/>
    <p:sldId id="544" r:id="rId47"/>
    <p:sldId id="545" r:id="rId48"/>
    <p:sldId id="547" r:id="rId49"/>
    <p:sldId id="449" r:id="rId50"/>
    <p:sldId id="548" r:id="rId51"/>
    <p:sldId id="576" r:id="rId52"/>
    <p:sldId id="551" r:id="rId53"/>
    <p:sldId id="552" r:id="rId54"/>
    <p:sldId id="553" r:id="rId55"/>
    <p:sldId id="575" r:id="rId56"/>
    <p:sldId id="549" r:id="rId57"/>
    <p:sldId id="550" r:id="rId58"/>
    <p:sldId id="554" r:id="rId59"/>
    <p:sldId id="555" r:id="rId60"/>
    <p:sldId id="556" r:id="rId61"/>
    <p:sldId id="557" r:id="rId62"/>
    <p:sldId id="559" r:id="rId63"/>
    <p:sldId id="560" r:id="rId64"/>
    <p:sldId id="561" r:id="rId65"/>
    <p:sldId id="562" r:id="rId66"/>
    <p:sldId id="563" r:id="rId67"/>
    <p:sldId id="564" r:id="rId68"/>
    <p:sldId id="565" r:id="rId69"/>
    <p:sldId id="566" r:id="rId70"/>
    <p:sldId id="567" r:id="rId71"/>
    <p:sldId id="568" r:id="rId72"/>
    <p:sldId id="569" r:id="rId73"/>
    <p:sldId id="455" r:id="rId74"/>
    <p:sldId id="510" r:id="rId75"/>
    <p:sldId id="506" r:id="rId76"/>
    <p:sldId id="507" r:id="rId77"/>
    <p:sldId id="511" r:id="rId78"/>
    <p:sldId id="461" r:id="rId79"/>
    <p:sldId id="512" r:id="rId80"/>
    <p:sldId id="513" r:id="rId81"/>
    <p:sldId id="514" r:id="rId82"/>
    <p:sldId id="515" r:id="rId83"/>
    <p:sldId id="516" r:id="rId84"/>
    <p:sldId id="591" r:id="rId85"/>
    <p:sldId id="479" r:id="rId86"/>
    <p:sldId id="608" r:id="rId87"/>
    <p:sldId id="518" r:id="rId88"/>
    <p:sldId id="607" r:id="rId89"/>
    <p:sldId id="522" r:id="rId90"/>
    <p:sldId id="520" r:id="rId91"/>
    <p:sldId id="603" r:id="rId92"/>
    <p:sldId id="521" r:id="rId93"/>
    <p:sldId id="525" r:id="rId94"/>
    <p:sldId id="526" r:id="rId95"/>
    <p:sldId id="523" r:id="rId96"/>
    <p:sldId id="524" r:id="rId97"/>
    <p:sldId id="604" r:id="rId98"/>
    <p:sldId id="606" r:id="rId99"/>
    <p:sldId id="605" r:id="rId100"/>
    <p:sldId id="480" r:id="rId101"/>
    <p:sldId id="572" r:id="rId102"/>
    <p:sldId id="570" r:id="rId103"/>
    <p:sldId id="571" r:id="rId104"/>
    <p:sldId id="266" r:id="rId10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4" autoAdjust="0"/>
    <p:restoredTop sz="94270" autoAdjust="0"/>
  </p:normalViewPr>
  <p:slideViewPr>
    <p:cSldViewPr snapToGrid="0" showGuides="1">
      <p:cViewPr varScale="1">
        <p:scale>
          <a:sx n="64" d="100"/>
          <a:sy n="64" d="100"/>
        </p:scale>
        <p:origin x="678"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presProps" Target="pres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2024/3/4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extLst>
      <p:ext uri="{BB962C8B-B14F-4D97-AF65-F5344CB8AC3E}">
        <p14:creationId xmlns:p14="http://schemas.microsoft.com/office/powerpoint/2010/main" val="4067275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3482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186F87-97C2-4A50-9161-5F3ADDCB7382}"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52062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9283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81844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1574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13886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3666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925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1CE77-CAA5-C455-FED3-C9DF8F922A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C39CED-902C-E2A4-22DC-2895790EF7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26795D-9576-A67A-B270-F2065005E06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7182ADF-8D8A-5808-C9B5-466144BD8CB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8849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BC171-AEFD-E5B0-5782-DBCFCF1CBE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6C33A8-5ACE-D7CD-58D0-28985D62BA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E4C51C-5132-BD6B-0D7C-A0D580DB03D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66293F-3CC9-136D-91C6-E24688826BD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5316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3196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07815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extLst>
      <p:ext uri="{BB962C8B-B14F-4D97-AF65-F5344CB8AC3E}">
        <p14:creationId xmlns:p14="http://schemas.microsoft.com/office/powerpoint/2010/main" val="535298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75084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1122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埃塔</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8679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3211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54299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03690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3656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9662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324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35</a:t>
            </a:fld>
            <a:endParaRPr lang="zh-CN" altLang="en-US"/>
          </a:p>
        </p:txBody>
      </p:sp>
    </p:spTree>
    <p:extLst>
      <p:ext uri="{BB962C8B-B14F-4D97-AF65-F5344CB8AC3E}">
        <p14:creationId xmlns:p14="http://schemas.microsoft.com/office/powerpoint/2010/main" val="239482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6375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36</a:t>
            </a:fld>
            <a:endParaRPr lang="zh-CN" altLang="en-US"/>
          </a:p>
        </p:txBody>
      </p:sp>
    </p:spTree>
    <p:extLst>
      <p:ext uri="{BB962C8B-B14F-4D97-AF65-F5344CB8AC3E}">
        <p14:creationId xmlns:p14="http://schemas.microsoft.com/office/powerpoint/2010/main" val="1605383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37</a:t>
            </a:fld>
            <a:endParaRPr lang="zh-CN" altLang="en-US"/>
          </a:p>
        </p:txBody>
      </p:sp>
    </p:spTree>
    <p:extLst>
      <p:ext uri="{BB962C8B-B14F-4D97-AF65-F5344CB8AC3E}">
        <p14:creationId xmlns:p14="http://schemas.microsoft.com/office/powerpoint/2010/main" val="3629203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38</a:t>
            </a:fld>
            <a:endParaRPr lang="zh-CN" altLang="en-US"/>
          </a:p>
        </p:txBody>
      </p:sp>
    </p:spTree>
    <p:extLst>
      <p:ext uri="{BB962C8B-B14F-4D97-AF65-F5344CB8AC3E}">
        <p14:creationId xmlns:p14="http://schemas.microsoft.com/office/powerpoint/2010/main" val="597613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39</a:t>
            </a:fld>
            <a:endParaRPr lang="zh-CN" altLang="en-US"/>
          </a:p>
        </p:txBody>
      </p:sp>
    </p:spTree>
    <p:extLst>
      <p:ext uri="{BB962C8B-B14F-4D97-AF65-F5344CB8AC3E}">
        <p14:creationId xmlns:p14="http://schemas.microsoft.com/office/powerpoint/2010/main" val="467373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2644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20979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4002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4463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5031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10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pPr>
                <a:defRPr/>
              </a:pPr>
              <a:t>6</a:t>
            </a:fld>
            <a:endParaRPr lang="zh-CN" altLang="en-US"/>
          </a:p>
        </p:txBody>
      </p:sp>
    </p:spTree>
    <p:extLst>
      <p:ext uri="{BB962C8B-B14F-4D97-AF65-F5344CB8AC3E}">
        <p14:creationId xmlns:p14="http://schemas.microsoft.com/office/powerpoint/2010/main" val="5104027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83714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8738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25915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43577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0046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9093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97984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2035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385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02775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pPr>
                <a:defRPr/>
              </a:pPr>
              <a:t>7</a:t>
            </a:fld>
            <a:endParaRPr lang="zh-CN" altLang="en-US"/>
          </a:p>
        </p:txBody>
      </p:sp>
    </p:spTree>
    <p:extLst>
      <p:ext uri="{BB962C8B-B14F-4D97-AF65-F5344CB8AC3E}">
        <p14:creationId xmlns:p14="http://schemas.microsoft.com/office/powerpoint/2010/main" val="1576362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15494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13217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8784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9700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02780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96836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679596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02494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4295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6329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366412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40172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90639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5108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87884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90182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785997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0099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18114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79</a:t>
            </a:fld>
            <a:endParaRPr lang="zh-CN" altLang="en-US"/>
          </a:p>
        </p:txBody>
      </p:sp>
    </p:spTree>
    <p:extLst>
      <p:ext uri="{BB962C8B-B14F-4D97-AF65-F5344CB8AC3E}">
        <p14:creationId xmlns:p14="http://schemas.microsoft.com/office/powerpoint/2010/main" val="13126867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80</a:t>
            </a:fld>
            <a:endParaRPr lang="zh-CN" altLang="en-US"/>
          </a:p>
        </p:txBody>
      </p:sp>
    </p:spTree>
    <p:extLst>
      <p:ext uri="{BB962C8B-B14F-4D97-AF65-F5344CB8AC3E}">
        <p14:creationId xmlns:p14="http://schemas.microsoft.com/office/powerpoint/2010/main" val="5052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C1F72-284B-CD98-F0AB-8A72148DED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4D9417-5A6B-B913-6F3B-6C690AA2B6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9C18B4-A7FE-0EAB-DABA-561DEEB755D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536B93D-73CA-3A14-E473-189872A6E7F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8393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69592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9975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102</a:t>
            </a:fld>
            <a:endParaRPr lang="zh-CN" altLang="en-US"/>
          </a:p>
        </p:txBody>
      </p:sp>
    </p:spTree>
    <p:extLst>
      <p:ext uri="{BB962C8B-B14F-4D97-AF65-F5344CB8AC3E}">
        <p14:creationId xmlns:p14="http://schemas.microsoft.com/office/powerpoint/2010/main" val="3624826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3E686-D9A1-FE2D-6A90-2FF27D13FB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180BAA-C732-FBEC-A5A3-C46682EF32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2864DB-2D4A-F608-1525-B6ED0A3B51B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0130E8D-B697-7D87-1E14-1B87AE989B9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1836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2273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1ppt.com/sucai/" TargetMode="External"/><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29A5D51E-2833-49C1-AD07-529D50495A3D}"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06794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583499" y="3861048"/>
            <a:ext cx="9144000" cy="1066800"/>
          </a:xfrm>
        </p:spPr>
        <p:txBody>
          <a:bodyPr anchor="t" anchorCtr="0"/>
          <a:lstStyle>
            <a:lvl1pPr algn="r">
              <a:buNone/>
              <a:defRPr sz="3200" b="0" cap="none" baseline="0"/>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a:xfrm>
            <a:off x="8534400" y="6355080"/>
            <a:ext cx="3048000" cy="365760"/>
          </a:xfrm>
        </p:spPr>
        <p:txBody>
          <a:bodyPr/>
          <a:lstStyle/>
          <a:p>
            <a:pPr>
              <a:defRPr/>
            </a:pPr>
            <a:fld id="{1F22CAA9-D555-4637-A0E7-ADAFB05985CC}" type="datetime1">
              <a:rPr lang="zh-CN" altLang="en-US" smtClean="0"/>
              <a:t>2024/3/4</a:t>
            </a:fld>
            <a:endParaRPr lang="zh-CN" altLang="en-US"/>
          </a:p>
        </p:txBody>
      </p:sp>
      <p:sp>
        <p:nvSpPr>
          <p:cNvPr id="5" name="页脚占位符 4"/>
          <p:cNvSpPr>
            <a:spLocks noGrp="1"/>
          </p:cNvSpPr>
          <p:nvPr>
            <p:ph type="ftr" sz="quarter" idx="11"/>
          </p:nvPr>
        </p:nvSpPr>
        <p:spPr>
          <a:xfrm>
            <a:off x="3864864" y="6355080"/>
            <a:ext cx="4632960" cy="365760"/>
          </a:xfrm>
        </p:spPr>
        <p:txBody>
          <a:bodyPr/>
          <a:lstStyle/>
          <a:p>
            <a:pPr>
              <a:defRPr/>
            </a:pPr>
            <a:endParaRPr lang="zh-CN" altLang="en-US"/>
          </a:p>
        </p:txBody>
      </p:sp>
      <p:sp>
        <p:nvSpPr>
          <p:cNvPr id="6" name="灯片编号占位符 5"/>
          <p:cNvSpPr>
            <a:spLocks noGrp="1"/>
          </p:cNvSpPr>
          <p:nvPr>
            <p:ph type="sldNum" sz="quarter" idx="12"/>
          </p:nvPr>
        </p:nvSpPr>
        <p:spPr>
          <a:xfrm>
            <a:off x="1426464" y="6355080"/>
            <a:ext cx="2027936" cy="365760"/>
          </a:xfrm>
        </p:spPr>
        <p:txBody>
          <a:bodyPr/>
          <a:lstStyle/>
          <a:p>
            <a:pPr>
              <a:defRPr/>
            </a:pPr>
            <a:fld id="{D20C60E5-BE9C-42B3-BC00-1ED17C22C58A}" type="slidenum">
              <a:rPr lang="zh-CN" altLang="en-US" smtClean="0"/>
              <a:pPr>
                <a:defRPr/>
              </a:pPr>
              <a:t>‹#›</a:t>
            </a:fld>
            <a:endParaRPr lang="zh-CN" altLang="en-US" dirty="0"/>
          </a:p>
        </p:txBody>
      </p:sp>
      <p:sp>
        <p:nvSpPr>
          <p:cNvPr id="7" name="矩形 6"/>
          <p:cNvSpPr/>
          <p:nvPr/>
        </p:nvSpPr>
        <p:spPr>
          <a:xfrm>
            <a:off x="1103445" y="378904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矩形 7"/>
          <p:cNvSpPr/>
          <p:nvPr/>
        </p:nvSpPr>
        <p:spPr>
          <a:xfrm>
            <a:off x="1103445" y="378904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extLst>
      <p:ext uri="{BB962C8B-B14F-4D97-AF65-F5344CB8AC3E}">
        <p14:creationId xmlns:p14="http://schemas.microsoft.com/office/powerpoint/2010/main" val="385173356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pPr>
              <a:defRPr/>
            </a:pPr>
            <a:fld id="{B83EF66C-D4D1-4E69-8E5B-FC5D00FC4587}" type="datetime1">
              <a:rPr lang="zh-CN" altLang="en-US" smtClean="0"/>
              <a:t>2024/3/4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51FD954E-C6E5-46D9-8AB1-C4D485CE53C4}" type="slidenum">
              <a:rPr lang="zh-CN" altLang="en-US" smtClean="0"/>
              <a:pPr>
                <a:defRPr/>
              </a:pPr>
              <a:t>‹#›</a:t>
            </a:fld>
            <a:endParaRPr lang="zh-CN" altLang="en-US"/>
          </a:p>
        </p:txBody>
      </p:sp>
      <p:sp>
        <p:nvSpPr>
          <p:cNvPr id="9" name="内容占位符 8"/>
          <p:cNvSpPr>
            <a:spLocks noGrp="1"/>
          </p:cNvSpPr>
          <p:nvPr>
            <p:ph sz="quarter" idx="1"/>
          </p:nvPr>
        </p:nvSpPr>
        <p:spPr>
          <a:xfrm>
            <a:off x="609600" y="1219200"/>
            <a:ext cx="5388864"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6176264" y="1216152"/>
            <a:ext cx="5388864"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extLst>
      <p:ext uri="{BB962C8B-B14F-4D97-AF65-F5344CB8AC3E}">
        <p14:creationId xmlns:p14="http://schemas.microsoft.com/office/powerpoint/2010/main" val="125579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7" name="日期占位符 6"/>
          <p:cNvSpPr>
            <a:spLocks noGrp="1"/>
          </p:cNvSpPr>
          <p:nvPr>
            <p:ph type="dt" sz="half" idx="10"/>
          </p:nvPr>
        </p:nvSpPr>
        <p:spPr/>
        <p:txBody>
          <a:bodyPr/>
          <a:lstStyle/>
          <a:p>
            <a:pPr>
              <a:defRPr/>
            </a:pPr>
            <a:fld id="{5ED6EC4F-EB8E-43DA-A43D-D0261FB000D6}" type="datetime1">
              <a:rPr lang="zh-CN" altLang="en-US" smtClean="0"/>
              <a:t>2024/3/4</a:t>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defRPr/>
            </a:pPr>
            <a:fld id="{38CE3FC7-9726-4829-87E3-21C7DC38C2A3}" type="slidenum">
              <a:rPr lang="zh-CN" altLang="en-US" smtClean="0"/>
              <a:pPr>
                <a:defRPr/>
              </a:pPr>
              <a:t>‹#›</a:t>
            </a:fld>
            <a:endParaRPr lang="zh-CN" altLang="en-US"/>
          </a:p>
        </p:txBody>
      </p:sp>
      <p:sp>
        <p:nvSpPr>
          <p:cNvPr id="11" name="内容占位符 10"/>
          <p:cNvSpPr>
            <a:spLocks noGrp="1"/>
          </p:cNvSpPr>
          <p:nvPr>
            <p:ph sz="quarter" idx="2"/>
          </p:nvPr>
        </p:nvSpPr>
        <p:spPr>
          <a:xfrm>
            <a:off x="609600" y="2133600"/>
            <a:ext cx="53848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6197600" y="2133600"/>
            <a:ext cx="53848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extLst>
      <p:ext uri="{BB962C8B-B14F-4D97-AF65-F5344CB8AC3E}">
        <p14:creationId xmlns:p14="http://schemas.microsoft.com/office/powerpoint/2010/main" val="394000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pPr>
              <a:defRPr/>
            </a:pPr>
            <a:fld id="{2052ACB3-7DF8-4866-9208-9F9A6FF0CF35}" type="datetime1">
              <a:rPr lang="zh-CN" altLang="en-US" smtClean="0"/>
              <a:t>2024/3/4</a:t>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2E1C9E08-771B-4CDC-8556-B403080DAA29}" type="slidenum">
              <a:rPr lang="zh-CN" altLang="en-US" smtClean="0"/>
              <a:pPr>
                <a:defRPr/>
              </a:pPr>
              <a:t>‹#›</a:t>
            </a:fld>
            <a:endParaRPr lang="zh-CN" altLang="en-US"/>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extLst>
      <p:ext uri="{BB962C8B-B14F-4D97-AF65-F5344CB8AC3E}">
        <p14:creationId xmlns:p14="http://schemas.microsoft.com/office/powerpoint/2010/main" val="2665586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8D458865-DB3A-481E-AE81-0386FA386B26}" type="datetime1">
              <a:rPr lang="zh-CN" altLang="en-US" smtClean="0"/>
              <a:t>2024/3/4</a:t>
            </a:fld>
            <a:endParaRPr lang="zh-CN" altLang="en-US"/>
          </a:p>
        </p:txBody>
      </p:sp>
      <p:sp>
        <p:nvSpPr>
          <p:cNvPr id="3" name="页脚占位符 2"/>
          <p:cNvSpPr>
            <a:spLocks noGrp="1"/>
          </p:cNvSpPr>
          <p:nvPr>
            <p:ph type="ftr" sz="quarter" idx="11"/>
          </p:nvPr>
        </p:nvSpPr>
        <p:spPr/>
        <p:txBody>
          <a:bodyPr/>
          <a:lstStyle/>
          <a:p>
            <a:pPr>
              <a:defRPr/>
            </a:pPr>
            <a:endParaRPr lang="zh-CN" altLang="en-US"/>
          </a:p>
        </p:txBody>
      </p:sp>
      <p:sp>
        <p:nvSpPr>
          <p:cNvPr id="4" name="灯片编号占位符 3"/>
          <p:cNvSpPr>
            <a:spLocks noGrp="1"/>
          </p:cNvSpPr>
          <p:nvPr>
            <p:ph type="sldNum" sz="quarter" idx="12"/>
          </p:nvPr>
        </p:nvSpPr>
        <p:spPr/>
        <p:txBody>
          <a:bodyPr/>
          <a:lstStyle/>
          <a:p>
            <a:pPr>
              <a:defRPr/>
            </a:pPr>
            <a:fld id="{7BAC49FF-4EEC-4523-9378-ACF461C6F8A4}" type="slidenum">
              <a:rPr lang="zh-CN" altLang="en-US" smtClean="0"/>
              <a:pPr>
                <a:defRPr/>
              </a:pPr>
              <a:t>‹#›</a:t>
            </a:fld>
            <a:endParaRPr lang="zh-CN" altLang="en-US"/>
          </a:p>
        </p:txBody>
      </p:sp>
      <p:sp>
        <p:nvSpPr>
          <p:cNvPr id="5" name="直接连接符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extLst>
      <p:ext uri="{BB962C8B-B14F-4D97-AF65-F5344CB8AC3E}">
        <p14:creationId xmlns:p14="http://schemas.microsoft.com/office/powerpoint/2010/main" val="735022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pPr>
              <a:defRPr/>
            </a:pPr>
            <a:fld id="{DBCC10B0-18F2-4AA5-933C-38A98B374D99}" type="datetime1">
              <a:rPr lang="zh-CN" altLang="en-US" smtClean="0"/>
              <a:t>2024/3/4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43496739-93CB-456A-B7DA-C2464F621719}" type="slidenum">
              <a:rPr lang="zh-CN" altLang="en-US" smtClean="0"/>
              <a:pPr>
                <a:defRPr/>
              </a:pPr>
              <a:t>‹#›</a:t>
            </a:fld>
            <a:endParaRPr lang="zh-CN" altLang="en-US"/>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直接连接符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内容占位符 11"/>
          <p:cNvSpPr>
            <a:spLocks noGrp="1"/>
          </p:cNvSpPr>
          <p:nvPr>
            <p:ph sz="quarter" idx="1"/>
          </p:nvPr>
        </p:nvSpPr>
        <p:spPr>
          <a:xfrm>
            <a:off x="406400" y="304800"/>
            <a:ext cx="7620000" cy="5715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extLst>
      <p:ext uri="{BB962C8B-B14F-4D97-AF65-F5344CB8AC3E}">
        <p14:creationId xmlns:p14="http://schemas.microsoft.com/office/powerpoint/2010/main" val="1366105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pPr>
              <a:defRPr/>
            </a:pPr>
            <a:fld id="{0B419A06-8BB7-4E1A-A4BD-2FC899356B84}" type="datetime1">
              <a:rPr lang="zh-CN" altLang="en-US" smtClean="0"/>
              <a:t>2024/3/4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33C70C05-4E6D-48B5-9665-17C5D3B192BA}" type="slidenum">
              <a:rPr lang="zh-CN" altLang="en-US" smtClean="0"/>
              <a:pPr>
                <a:defRPr/>
              </a:pPr>
              <a:t>‹#›</a:t>
            </a:fld>
            <a:endParaRPr lang="zh-CN" altLang="en-US"/>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矩形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extLst>
      <p:ext uri="{BB962C8B-B14F-4D97-AF65-F5344CB8AC3E}">
        <p14:creationId xmlns:p14="http://schemas.microsoft.com/office/powerpoint/2010/main" val="391284360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3547862F-5EFE-4599-BEF0-A8722DE31606}" type="datetime1">
              <a:rPr lang="zh-CN" altLang="en-US" smtClean="0"/>
              <a:t>2024/3/4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BE0E3920-98DC-499E-96E1-7EE22798F009}" type="slidenum">
              <a:rPr lang="zh-CN" altLang="en-US" smtClean="0"/>
              <a:pPr>
                <a:defRPr/>
              </a:pPr>
              <a:t>‹#›</a:t>
            </a:fld>
            <a:endParaRPr lang="zh-CN" altLang="en-US"/>
          </a:p>
        </p:txBody>
      </p:sp>
    </p:spTree>
    <p:extLst>
      <p:ext uri="{BB962C8B-B14F-4D97-AF65-F5344CB8AC3E}">
        <p14:creationId xmlns:p14="http://schemas.microsoft.com/office/powerpoint/2010/main" val="4059233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39"/>
            <a:ext cx="80264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F4084CF6-B991-4FD6-A69C-199D1697FBF3}" type="datetime1">
              <a:rPr lang="zh-CN" altLang="en-US" smtClean="0"/>
              <a:t>2024/3/4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7534C270-0DEA-46DE-B159-4E1BAAE55820}" type="slidenum">
              <a:rPr lang="zh-CN" altLang="en-US" smtClean="0"/>
              <a:pPr>
                <a:defRPr/>
              </a:pPr>
              <a:t>‹#›</a:t>
            </a:fld>
            <a:endParaRPr lang="zh-CN" altLang="en-US"/>
          </a:p>
        </p:txBody>
      </p:sp>
      <p:sp>
        <p:nvSpPr>
          <p:cNvPr id="7" name="直接连接符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等腰三角形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直接连接符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extLst>
      <p:ext uri="{BB962C8B-B14F-4D97-AF65-F5344CB8AC3E}">
        <p14:creationId xmlns:p14="http://schemas.microsoft.com/office/powerpoint/2010/main" val="3403402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bwMode="auto">
          <a:xfrm>
            <a:off x="9237913" y="282134"/>
            <a:ext cx="2326919" cy="338554"/>
          </a:xfrm>
          <a:prstGeom prst="rect">
            <a:avLst/>
          </a:prstGeom>
          <a:noFill/>
        </p:spPr>
        <p:txBody>
          <a:bodyPr wrap="none">
            <a:spAutoFit/>
          </a:bodyPr>
          <a:lstStyle/>
          <a:p>
            <a:pPr algn="ctr">
              <a:defRPr/>
            </a:pPr>
            <a:r>
              <a:rPr lang="en-US" altLang="zh-CN" sz="1600" spc="300" dirty="0">
                <a:solidFill>
                  <a:schemeClr val="bg1"/>
                </a:solidFill>
                <a:latin typeface="微软雅黑" pitchFamily="34" charset="-122"/>
                <a:ea typeface="微软雅黑" pitchFamily="34" charset="-122"/>
              </a:rPr>
              <a:t>WWW.1PPT.COM</a:t>
            </a:r>
            <a:endParaRPr lang="zh-CN" altLang="en-US" sz="1600" spc="300" dirty="0">
              <a:solidFill>
                <a:schemeClr val="bg1"/>
              </a:solidFill>
              <a:latin typeface="微软雅黑" pitchFamily="34" charset="-122"/>
              <a:ea typeface="微软雅黑" pitchFamily="34" charset="-122"/>
            </a:endParaRPr>
          </a:p>
        </p:txBody>
      </p:sp>
      <p:sp>
        <p:nvSpPr>
          <p:cNvPr id="8" name="矩形 7"/>
          <p:cNvSpPr/>
          <p:nvPr userDrawn="1"/>
        </p:nvSpPr>
        <p:spPr bwMode="auto">
          <a:xfrm>
            <a:off x="822138" y="256936"/>
            <a:ext cx="5014513" cy="338554"/>
          </a:xfrm>
          <a:prstGeom prst="rect">
            <a:avLst/>
          </a:prstGeom>
          <a:noFill/>
        </p:spPr>
        <p:txBody>
          <a:bodyPr wrap="none">
            <a:spAutoFit/>
          </a:bodyPr>
          <a:lstStyle/>
          <a:p>
            <a:pPr algn="ctr">
              <a:defRPr/>
            </a:pPr>
            <a:r>
              <a:rPr lang="en-US" altLang="zh-CN" sz="1600" spc="300" dirty="0">
                <a:solidFill>
                  <a:schemeClr val="bg1"/>
                </a:solidFill>
                <a:latin typeface="微软雅黑" pitchFamily="34" charset="-122"/>
                <a:ea typeface="微软雅黑" pitchFamily="34" charset="-122"/>
              </a:rPr>
              <a:t>『</a:t>
            </a:r>
            <a:r>
              <a:rPr lang="zh-CN" altLang="en-US" sz="1600" spc="300" dirty="0">
                <a:solidFill>
                  <a:schemeClr val="bg1"/>
                </a:solidFill>
                <a:latin typeface="微软雅黑" pitchFamily="34" charset="-122"/>
                <a:ea typeface="微软雅黑" pitchFamily="34" charset="-122"/>
              </a:rPr>
              <a:t>第一</a:t>
            </a:r>
            <a:r>
              <a:rPr lang="en-US" altLang="zh-CN" sz="1600" spc="300" dirty="0">
                <a:solidFill>
                  <a:schemeClr val="bg1"/>
                </a:solidFill>
                <a:latin typeface="微软雅黑" pitchFamily="34" charset="-122"/>
                <a:ea typeface="微软雅黑" pitchFamily="34" charset="-122"/>
              </a:rPr>
              <a:t>PPT</a:t>
            </a:r>
            <a:r>
              <a:rPr lang="en-US" altLang="zh-CN" sz="1600" spc="300" baseline="0" dirty="0">
                <a:solidFill>
                  <a:schemeClr val="bg1"/>
                </a:solidFill>
                <a:latin typeface="微软雅黑" pitchFamily="34" charset="-122"/>
                <a:ea typeface="微软雅黑" pitchFamily="34" charset="-122"/>
              </a:rPr>
              <a:t>』— </a:t>
            </a:r>
            <a:r>
              <a:rPr lang="en-US" altLang="zh-CN" sz="1600" spc="300" dirty="0">
                <a:solidFill>
                  <a:schemeClr val="bg1"/>
                </a:solidFill>
                <a:latin typeface="微软雅黑" pitchFamily="34" charset="-122"/>
                <a:ea typeface="微软雅黑" pitchFamily="34" charset="-122"/>
              </a:rPr>
              <a:t>PPT</a:t>
            </a:r>
            <a:r>
              <a:rPr lang="zh-CN" altLang="en-US" sz="1600" spc="300" dirty="0">
                <a:solidFill>
                  <a:schemeClr val="bg1"/>
                </a:solidFill>
                <a:latin typeface="微软雅黑" pitchFamily="34" charset="-122"/>
                <a:ea typeface="微软雅黑" pitchFamily="34" charset="-122"/>
              </a:rPr>
              <a:t>模板</a:t>
            </a:r>
            <a:r>
              <a:rPr lang="en-US" altLang="zh-CN" sz="1600" spc="300" baseline="0" dirty="0">
                <a:solidFill>
                  <a:schemeClr val="bg1"/>
                </a:solidFill>
                <a:latin typeface="微软雅黑" pitchFamily="34" charset="-122"/>
                <a:ea typeface="微软雅黑" pitchFamily="34" charset="-122"/>
              </a:rPr>
              <a:t> PPT</a:t>
            </a:r>
            <a:r>
              <a:rPr lang="zh-CN" altLang="en-US" sz="1600" spc="300" baseline="0" dirty="0">
                <a:solidFill>
                  <a:schemeClr val="bg1"/>
                </a:solidFill>
                <a:latin typeface="微软雅黑" pitchFamily="34" charset="-122"/>
                <a:ea typeface="微软雅黑" pitchFamily="34" charset="-122"/>
              </a:rPr>
              <a:t>素材免费下载</a:t>
            </a:r>
            <a:endParaRPr lang="zh-CN" altLang="en-US" sz="1600" spc="300" dirty="0">
              <a:solidFill>
                <a:schemeClr val="bg1"/>
              </a:solidFill>
              <a:latin typeface="微软雅黑" pitchFamily="34" charset="-122"/>
              <a:ea typeface="微软雅黑" pitchFamily="34" charset="-122"/>
            </a:endParaRPr>
          </a:p>
        </p:txBody>
      </p:sp>
      <p:sp>
        <p:nvSpPr>
          <p:cNvPr id="5" name="矩形 4"/>
          <p:cNvSpPr/>
          <p:nvPr userDrawn="1"/>
        </p:nvSpPr>
        <p:spPr bwMode="auto">
          <a:xfrm>
            <a:off x="207683" y="662642"/>
            <a:ext cx="11744968" cy="6006718"/>
          </a:xfrm>
          <a:prstGeom prst="rect">
            <a:avLst/>
          </a:prstGeom>
          <a:solidFill>
            <a:schemeClr val="bg1"/>
          </a:solidFill>
          <a:ln w="25400">
            <a:noFill/>
          </a:ln>
          <a:effectLst/>
          <a:scene3d>
            <a:camera prst="orthographicFront"/>
            <a:lightRig rig="flat" dir="t"/>
          </a:scene3d>
          <a:sp3d>
            <a:extrusionClr>
              <a:schemeClr val="bg1"/>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lstStyle/>
          <a:p>
            <a:pPr marL="0" algn="ctr" eaLnBrk="0" fontAlgn="ctr" hangingPunct="0">
              <a:spcBef>
                <a:spcPts val="0"/>
              </a:spcBef>
              <a:spcAft>
                <a:spcPts val="0"/>
              </a:spcAft>
              <a:buClr>
                <a:srgbClr val="FF0000"/>
              </a:buClr>
              <a:buSzPct val="70000"/>
              <a:tabLst>
                <a:tab pos="136525" algn="l"/>
              </a:tabLst>
            </a:pPr>
            <a:endParaRPr lang="zh-CN" altLang="en-US" sz="1400">
              <a:latin typeface="微软雅黑" pitchFamily="34" charset="-122"/>
              <a:ea typeface="微软雅黑" pitchFamily="34" charset="-122"/>
            </a:endParaRPr>
          </a:p>
        </p:txBody>
      </p:sp>
      <p:sp>
        <p:nvSpPr>
          <p:cNvPr id="7" name="矩形 6"/>
          <p:cNvSpPr/>
          <p:nvPr userDrawn="1"/>
        </p:nvSpPr>
        <p:spPr bwMode="auto">
          <a:xfrm>
            <a:off x="3695734" y="9837712"/>
            <a:ext cx="5376597" cy="360040"/>
          </a:xfrm>
          <a:prstGeom prst="rect">
            <a:avLst/>
          </a:prstGeom>
          <a:noFill/>
          <a:ln w="25400">
            <a:noFill/>
          </a:ln>
          <a:effectLst/>
          <a:scene3d>
            <a:camera prst="orthographicFront"/>
            <a:lightRig rig="flat" dir="t"/>
          </a:scene3d>
          <a:sp3d>
            <a:extrusionClr>
              <a:schemeClr val="bg1"/>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lstStyle/>
          <a:p>
            <a:pPr marL="0" algn="ctr" eaLnBrk="0" fontAlgn="ctr" hangingPunct="0">
              <a:spcBef>
                <a:spcPts val="0"/>
              </a:spcBef>
              <a:spcAft>
                <a:spcPts val="0"/>
              </a:spcAft>
              <a:buClr>
                <a:srgbClr val="FF0000"/>
              </a:buClr>
              <a:buSzPct val="70000"/>
              <a:tabLst>
                <a:tab pos="136525" algn="l"/>
              </a:tabLst>
            </a:pPr>
            <a:r>
              <a:rPr lang="zh-CN" altLang="en-US" sz="1400" dirty="0">
                <a:latin typeface="微软雅黑" pitchFamily="34" charset="-122"/>
                <a:ea typeface="微软雅黑" pitchFamily="34" charset="-122"/>
              </a:rPr>
              <a:t>第一</a:t>
            </a:r>
            <a:r>
              <a:rPr lang="en-US" altLang="zh-CN" sz="1400" dirty="0">
                <a:latin typeface="微软雅黑" pitchFamily="34" charset="-122"/>
                <a:ea typeface="微软雅黑" pitchFamily="34" charset="-122"/>
              </a:rPr>
              <a:t>PPT</a:t>
            </a:r>
            <a:r>
              <a:rPr lang="zh-CN" altLang="en-US" sz="1400" dirty="0">
                <a:latin typeface="微软雅黑" pitchFamily="34" charset="-122"/>
                <a:ea typeface="微软雅黑" pitchFamily="34" charset="-122"/>
              </a:rPr>
              <a:t>模板网，</a:t>
            </a:r>
            <a:r>
              <a:rPr lang="en-US" altLang="zh-CN" sz="1400" dirty="0">
                <a:latin typeface="微软雅黑" pitchFamily="34" charset="-122"/>
                <a:ea typeface="微软雅黑" pitchFamily="34" charset="-122"/>
              </a:rPr>
              <a:t>PPT</a:t>
            </a:r>
            <a:r>
              <a:rPr lang="zh-CN" altLang="en-US" sz="1400" dirty="0">
                <a:latin typeface="微软雅黑" pitchFamily="34" charset="-122"/>
                <a:ea typeface="微软雅黑" pitchFamily="34" charset="-122"/>
              </a:rPr>
              <a:t>素材下载</a:t>
            </a:r>
            <a:endParaRPr lang="en-US" altLang="zh-CN" sz="1400" dirty="0">
              <a:latin typeface="微软雅黑" pitchFamily="34" charset="-122"/>
              <a:ea typeface="微软雅黑" pitchFamily="34" charset="-122"/>
            </a:endParaRPr>
          </a:p>
          <a:p>
            <a:pPr marL="0" algn="ctr" eaLnBrk="0" fontAlgn="ctr" hangingPunct="0">
              <a:spcBef>
                <a:spcPts val="0"/>
              </a:spcBef>
              <a:spcAft>
                <a:spcPts val="0"/>
              </a:spcAft>
              <a:buClr>
                <a:srgbClr val="FF0000"/>
              </a:buClr>
              <a:buSzPct val="70000"/>
              <a:tabLst>
                <a:tab pos="136525" algn="l"/>
              </a:tabLst>
            </a:pPr>
            <a:r>
              <a:rPr lang="en-US" altLang="zh-CN" sz="1400" dirty="0">
                <a:latin typeface="微软雅黑" pitchFamily="34" charset="-122"/>
                <a:ea typeface="微软雅黑" pitchFamily="34" charset="-122"/>
                <a:hlinkClick r:id="rId3"/>
              </a:rPr>
              <a:t>www.1ppt.com/sucai/</a:t>
            </a: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117443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6654FC9E-1C03-4519-8841-157241552D9D}"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06C67906-F4E5-4FBF-9D4A-AC74DCB3A633}"/>
              </a:ext>
            </a:extLst>
          </p:cNvPr>
          <p:cNvPicPr>
            <a:picLocks noChangeAspect="1"/>
          </p:cNvPicPr>
          <p:nvPr userDrawn="1"/>
        </p:nvPicPr>
        <p:blipFill>
          <a:blip r:embed="rId2"/>
          <a:stretch>
            <a:fillRect/>
          </a:stretch>
        </p:blipFill>
        <p:spPr>
          <a:xfrm>
            <a:off x="8735453" y="362135"/>
            <a:ext cx="2645893" cy="536494"/>
          </a:xfrm>
          <a:prstGeom prst="rect">
            <a:avLst/>
          </a:prstGeom>
        </p:spPr>
      </p:pic>
    </p:spTree>
    <p:extLst>
      <p:ext uri="{BB962C8B-B14F-4D97-AF65-F5344CB8AC3E}">
        <p14:creationId xmlns:p14="http://schemas.microsoft.com/office/powerpoint/2010/main" val="2541548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800101" y="238125"/>
            <a:ext cx="10553700" cy="781050"/>
          </a:xfrm>
        </p:spPr>
        <p:txBody>
          <a:bodyPr/>
          <a:lstStyle/>
          <a:p>
            <a:r>
              <a:rPr lang="zh-TW" altLang="en-US"/>
              <a:t>按一下以編輯母片標題樣式</a:t>
            </a:r>
          </a:p>
        </p:txBody>
      </p:sp>
      <p:sp>
        <p:nvSpPr>
          <p:cNvPr id="3" name="內容版面配置區 2"/>
          <p:cNvSpPr>
            <a:spLocks noGrp="1"/>
          </p:cNvSpPr>
          <p:nvPr>
            <p:ph sz="half" idx="1"/>
          </p:nvPr>
        </p:nvSpPr>
        <p:spPr>
          <a:xfrm>
            <a:off x="812800" y="1209676"/>
            <a:ext cx="5181600" cy="48863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6197600" y="1209676"/>
            <a:ext cx="5181600" cy="2366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197600" y="3729038"/>
            <a:ext cx="5181600" cy="23669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sldNum" sz="quarter" idx="10"/>
          </p:nvPr>
        </p:nvSpPr>
        <p:spPr>
          <a:ln/>
        </p:spPr>
        <p:txBody>
          <a:bodyPr/>
          <a:lstStyle>
            <a:lvl1pPr>
              <a:defRPr/>
            </a:lvl1pPr>
          </a:lstStyle>
          <a:p>
            <a:pPr>
              <a:defRPr/>
            </a:pPr>
            <a:fld id="{39ECF457-4856-4679-AEFE-A9CD33546A63}" type="slidenum">
              <a:rPr lang="zh-TW" altLang="en-US">
                <a:solidFill>
                  <a:srgbClr val="000000"/>
                </a:solidFill>
              </a:rPr>
              <a:pPr>
                <a:defRPr/>
              </a:pPr>
              <a:t>‹#›</a:t>
            </a:fld>
            <a:endParaRPr lang="en-US" altLang="zh-TW" dirty="0">
              <a:solidFill>
                <a:srgbClr val="000000"/>
              </a:solidFill>
              <a:ea typeface="新細明體" charset="-120"/>
            </a:endParaRPr>
          </a:p>
        </p:txBody>
      </p:sp>
    </p:spTree>
    <p:extLst>
      <p:ext uri="{BB962C8B-B14F-4D97-AF65-F5344CB8AC3E}">
        <p14:creationId xmlns:p14="http://schemas.microsoft.com/office/powerpoint/2010/main" val="14855305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95899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803134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195216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408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163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pic>
        <p:nvPicPr>
          <p:cNvPr id="5" name="图片 4">
            <a:extLst>
              <a:ext uri="{FF2B5EF4-FFF2-40B4-BE49-F238E27FC236}">
                <a16:creationId xmlns:a16="http://schemas.microsoft.com/office/drawing/2014/main" id="{5C227BB3-467F-46E7-84F1-3E493A47E1AA}"/>
              </a:ext>
            </a:extLst>
          </p:cNvPr>
          <p:cNvPicPr>
            <a:picLocks noChangeAspect="1"/>
          </p:cNvPicPr>
          <p:nvPr userDrawn="1"/>
        </p:nvPicPr>
        <p:blipFill>
          <a:blip r:embed="rId2"/>
          <a:stretch>
            <a:fillRect/>
          </a:stretch>
        </p:blipFill>
        <p:spPr>
          <a:xfrm>
            <a:off x="8700651" y="401779"/>
            <a:ext cx="2644426" cy="532877"/>
          </a:xfrm>
          <a:prstGeom prst="rect">
            <a:avLst/>
          </a:prstGeom>
        </p:spPr>
      </p:pic>
    </p:spTree>
    <p:extLst>
      <p:ext uri="{BB962C8B-B14F-4D97-AF65-F5344CB8AC3E}">
        <p14:creationId xmlns:p14="http://schemas.microsoft.com/office/powerpoint/2010/main" val="3042647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27262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2024/3/4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3564118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2024/3/4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3360600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697A942F-DC8D-4BBF-ACDF-A6D8F881B181}"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6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D30BF6A2-5B27-4B64-A87F-09EAC8EBFACB}"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pic>
        <p:nvPicPr>
          <p:cNvPr id="5" name="图片 4">
            <a:extLst>
              <a:ext uri="{FF2B5EF4-FFF2-40B4-BE49-F238E27FC236}">
                <a16:creationId xmlns:a16="http://schemas.microsoft.com/office/drawing/2014/main" id="{15D63653-5D3A-4C9E-8866-09D600D2B9B4}"/>
              </a:ext>
            </a:extLst>
          </p:cNvPr>
          <p:cNvPicPr>
            <a:picLocks noChangeAspect="1"/>
          </p:cNvPicPr>
          <p:nvPr userDrawn="1"/>
        </p:nvPicPr>
        <p:blipFill>
          <a:blip r:embed="rId2"/>
          <a:stretch>
            <a:fillRect/>
          </a:stretch>
        </p:blipFill>
        <p:spPr>
          <a:xfrm>
            <a:off x="9351818" y="471055"/>
            <a:ext cx="2034826" cy="443345"/>
          </a:xfrm>
          <a:prstGeom prst="rect">
            <a:avLst/>
          </a:prstGeom>
        </p:spPr>
      </p:pic>
    </p:spTree>
    <p:extLst>
      <p:ext uri="{BB962C8B-B14F-4D97-AF65-F5344CB8AC3E}">
        <p14:creationId xmlns:p14="http://schemas.microsoft.com/office/powerpoint/2010/main" val="16697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36275C3A-DB10-4C46-8044-0229FAA8A4BD}"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74623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88C7295-6EDE-4B97-9E78-24FF95E9EBBF}" type="datetime1">
              <a:rPr lang="zh-CN" altLang="en-US" smtClean="0"/>
              <a:t>2024/3/4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1165674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6C9B06D-B69C-41B7-B3B1-FAFF4484418F}" type="datetime1">
              <a:rPr lang="zh-CN" altLang="en-US" smtClean="0"/>
              <a:t>2024/3/4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74957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1625600" y="4078704"/>
            <a:ext cx="9144000" cy="990600"/>
          </a:xfrm>
        </p:spPr>
        <p:txBody>
          <a:bodyPr anchor="t" anchorCtr="0"/>
          <a:lstStyle>
            <a:lvl1pPr algn="r">
              <a:defRPr sz="3200">
                <a:solidFill>
                  <a:schemeClr val="tx1"/>
                </a:solidFill>
              </a:defRPr>
            </a:lvl1pPr>
          </a:lstStyle>
          <a:p>
            <a:r>
              <a:rPr kumimoji="0" lang="zh-CN" altLang="en-US" dirty="0"/>
              <a:t>单击此处编辑母版标题样式</a:t>
            </a:r>
            <a:endParaRPr kumimoji="0" lang="en-US" dirty="0"/>
          </a:p>
        </p:txBody>
      </p:sp>
      <p:sp>
        <p:nvSpPr>
          <p:cNvPr id="9" name="副标题 8"/>
          <p:cNvSpPr>
            <a:spLocks noGrp="1"/>
          </p:cNvSpPr>
          <p:nvPr>
            <p:ph type="subTitle" idx="1"/>
          </p:nvPr>
        </p:nvSpPr>
        <p:spPr>
          <a:xfrm>
            <a:off x="1625600" y="5429248"/>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8534400" y="6355080"/>
            <a:ext cx="3048000" cy="365760"/>
          </a:xfrm>
        </p:spPr>
        <p:txBody>
          <a:bodyPr/>
          <a:lstStyle>
            <a:lvl1pPr>
              <a:defRPr sz="1400"/>
            </a:lvl1pPr>
          </a:lstStyle>
          <a:p>
            <a:pPr>
              <a:defRPr/>
            </a:pPr>
            <a:fld id="{CE606C58-E264-43AC-976F-86492C46AE4A}" type="datetime1">
              <a:rPr lang="zh-CN" altLang="en-US" smtClean="0"/>
              <a:t>2024/3/4</a:t>
            </a:fld>
            <a:endParaRPr lang="zh-CN" altLang="en-US"/>
          </a:p>
        </p:txBody>
      </p:sp>
      <p:sp>
        <p:nvSpPr>
          <p:cNvPr id="17" name="页脚占位符 16"/>
          <p:cNvSpPr>
            <a:spLocks noGrp="1"/>
          </p:cNvSpPr>
          <p:nvPr>
            <p:ph type="ftr" sz="quarter" idx="11"/>
          </p:nvPr>
        </p:nvSpPr>
        <p:spPr>
          <a:xfrm>
            <a:off x="3864864" y="6355080"/>
            <a:ext cx="4632960" cy="365760"/>
          </a:xfrm>
        </p:spPr>
        <p:txBody>
          <a:bodyPr/>
          <a:lstStyle/>
          <a:p>
            <a:pPr>
              <a:defRPr/>
            </a:pPr>
            <a:endParaRPr lang="zh-CN" altLang="en-US"/>
          </a:p>
        </p:txBody>
      </p:sp>
      <p:sp>
        <p:nvSpPr>
          <p:cNvPr id="29" name="灯片编号占位符 28"/>
          <p:cNvSpPr>
            <a:spLocks noGrp="1"/>
          </p:cNvSpPr>
          <p:nvPr>
            <p:ph type="sldNum" sz="quarter" idx="12"/>
          </p:nvPr>
        </p:nvSpPr>
        <p:spPr>
          <a:xfrm>
            <a:off x="1621536" y="6355080"/>
            <a:ext cx="1625600" cy="365760"/>
          </a:xfrm>
        </p:spPr>
        <p:txBody>
          <a:bodyPr/>
          <a:lstStyle/>
          <a:p>
            <a:pPr>
              <a:defRPr/>
            </a:pPr>
            <a:fld id="{1EEFA0CC-5EC4-434D-81B4-71F8B15E9103}" type="slidenum">
              <a:rPr lang="zh-CN" altLang="en-US" smtClean="0"/>
              <a:pPr>
                <a:defRPr/>
              </a:pPr>
              <a:t>‹#›</a:t>
            </a:fld>
            <a:endParaRPr lang="zh-CN" altLang="en-US" dirty="0"/>
          </a:p>
        </p:txBody>
      </p:sp>
      <p:sp>
        <p:nvSpPr>
          <p:cNvPr id="21" name="矩形 20"/>
          <p:cNvSpPr/>
          <p:nvPr/>
        </p:nvSpPr>
        <p:spPr>
          <a:xfrm>
            <a:off x="1206500" y="393683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矩形 32"/>
          <p:cNvSpPr/>
          <p:nvPr/>
        </p:nvSpPr>
        <p:spPr>
          <a:xfrm>
            <a:off x="1219200" y="5337006"/>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矩形 21"/>
          <p:cNvSpPr/>
          <p:nvPr/>
        </p:nvSpPr>
        <p:spPr>
          <a:xfrm>
            <a:off x="1206500" y="393683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矩形 31"/>
          <p:cNvSpPr/>
          <p:nvPr/>
        </p:nvSpPr>
        <p:spPr>
          <a:xfrm>
            <a:off x="1219200" y="5337006"/>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extLst>
      <p:ext uri="{BB962C8B-B14F-4D97-AF65-F5344CB8AC3E}">
        <p14:creationId xmlns:p14="http://schemas.microsoft.com/office/powerpoint/2010/main" val="1200559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dirty="0"/>
              <a:t>单击此处编辑母版标题样式</a:t>
            </a:r>
            <a:endParaRPr kumimoji="0" lang="en-US" dirty="0"/>
          </a:p>
        </p:txBody>
      </p:sp>
      <p:sp>
        <p:nvSpPr>
          <p:cNvPr id="6" name="灯片编号占位符 5"/>
          <p:cNvSpPr>
            <a:spLocks noGrp="1"/>
          </p:cNvSpPr>
          <p:nvPr>
            <p:ph type="sldNum" sz="quarter" idx="12"/>
          </p:nvPr>
        </p:nvSpPr>
        <p:spPr/>
        <p:txBody>
          <a:bodyPr/>
          <a:lstStyle/>
          <a:p>
            <a:pPr>
              <a:defRPr/>
            </a:pPr>
            <a:fld id="{186CD752-E97E-448D-B748-32DD1A79B5F2}" type="slidenum">
              <a:rPr lang="zh-CN" altLang="en-US" smtClean="0"/>
              <a:pPr>
                <a:defRPr/>
              </a:pPr>
              <a:t>‹#›</a:t>
            </a:fld>
            <a:endParaRPr lang="zh-CN" altLang="en-US" dirty="0"/>
          </a:p>
        </p:txBody>
      </p:sp>
      <p:sp>
        <p:nvSpPr>
          <p:cNvPr id="8" name="内容占位符 7"/>
          <p:cNvSpPr>
            <a:spLocks noGrp="1"/>
          </p:cNvSpPr>
          <p:nvPr>
            <p:ph sz="quarter" idx="1"/>
          </p:nvPr>
        </p:nvSpPr>
        <p:spPr>
          <a:xfrm>
            <a:off x="609600" y="1219200"/>
            <a:ext cx="10972800"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extLst>
      <p:ext uri="{BB962C8B-B14F-4D97-AF65-F5344CB8AC3E}">
        <p14:creationId xmlns:p14="http://schemas.microsoft.com/office/powerpoint/2010/main" val="4124605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DDCBC027-5806-4850-B0D5-8FB6C4166333}" type="datetime1">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675512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5" r:id="rId6"/>
    <p:sldLayoutId id="21474836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152400"/>
            <a:ext cx="10972800" cy="990600"/>
          </a:xfrm>
          <a:prstGeom prst="rect">
            <a:avLst/>
          </a:prstGeom>
        </p:spPr>
        <p:txBody>
          <a:bodyPr vert="horz"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pPr>
              <a:defRPr/>
            </a:pPr>
            <a:fld id="{3CD20000-20E1-4E21-B031-E4CB5160CC5B}" type="datetime1">
              <a:rPr lang="zh-CN" altLang="en-US" smtClean="0"/>
              <a:t>2024/3/4</a:t>
            </a:fld>
            <a:endParaRPr lang="zh-CN" altLang="en-US"/>
          </a:p>
        </p:txBody>
      </p:sp>
      <p:sp>
        <p:nvSpPr>
          <p:cNvPr id="3" name="页脚占位符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pPr>
              <a:defRPr/>
            </a:pPr>
            <a:endParaRPr lang="zh-CN" altLang="en-US"/>
          </a:p>
        </p:txBody>
      </p:sp>
      <p:sp>
        <p:nvSpPr>
          <p:cNvPr id="23" name="灯片编号占位符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pPr>
              <a:defRPr/>
            </a:pPr>
            <a:fld id="{51FD954E-C6E5-46D9-8AB1-C4D485CE53C4}" type="slidenum">
              <a:rPr lang="zh-CN" altLang="en-US" smtClean="0"/>
              <a:pPr>
                <a:defRPr/>
              </a:pPr>
              <a:t>‹#›</a:t>
            </a:fld>
            <a:endParaRPr lang="zh-CN" altLang="en-US"/>
          </a:p>
        </p:txBody>
      </p:sp>
      <p:sp>
        <p:nvSpPr>
          <p:cNvPr id="28" name="直接连接符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直接连接符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等腰三角形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extLst>
      <p:ext uri="{BB962C8B-B14F-4D97-AF65-F5344CB8AC3E}">
        <p14:creationId xmlns:p14="http://schemas.microsoft.com/office/powerpoint/2010/main" val="272807329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2024/3/4</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89773850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0.png"/></Relationships>
</file>

<file path=ppt/slides/_rels/slide2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image" Target="../media/image5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9.bin"/><Relationship Id="rId1" Type="http://schemas.openxmlformats.org/officeDocument/2006/relationships/slideLayout" Target="../slideLayouts/slideLayout2.xml"/><Relationship Id="rId5" Type="http://schemas.openxmlformats.org/officeDocument/2006/relationships/image" Target="../media/image57.w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wmf"/><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58.wmf"/><Relationship Id="rId4" Type="http://schemas.openxmlformats.org/officeDocument/2006/relationships/oleObject" Target="../embeddings/oleObject1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37.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wmf"/><Relationship Id="rId5" Type="http://schemas.openxmlformats.org/officeDocument/2006/relationships/oleObject" Target="../embeddings/oleObject15.bin"/><Relationship Id="rId4" Type="http://schemas.openxmlformats.org/officeDocument/2006/relationships/image" Target="../media/image61.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5.wmf"/><Relationship Id="rId5" Type="http://schemas.openxmlformats.org/officeDocument/2006/relationships/oleObject" Target="../embeddings/oleObject18.bin"/><Relationship Id="rId4" Type="http://schemas.openxmlformats.org/officeDocument/2006/relationships/image" Target="../media/image64.wmf"/></Relationships>
</file>

<file path=ppt/slides/_rels/slide39.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wmf"/><Relationship Id="rId5" Type="http://schemas.openxmlformats.org/officeDocument/2006/relationships/oleObject" Target="../embeddings/oleObject20.bin"/><Relationship Id="rId4" Type="http://schemas.openxmlformats.org/officeDocument/2006/relationships/image" Target="../media/image66.w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7.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media/image770.png"/><Relationship Id="rId7" Type="http://schemas.openxmlformats.org/officeDocument/2006/relationships/image" Target="../media/image7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image" Target="../media/image760.png"/><Relationship Id="rId5" Type="http://schemas.openxmlformats.org/officeDocument/2006/relationships/image" Target="../media/image79.png"/><Relationship Id="rId10" Type="http://schemas.openxmlformats.org/officeDocument/2006/relationships/image" Target="../media/image750.png"/><Relationship Id="rId4" Type="http://schemas.openxmlformats.org/officeDocument/2006/relationships/image" Target="../media/image780.png"/><Relationship Id="rId9" Type="http://schemas.openxmlformats.org/officeDocument/2006/relationships/image" Target="../media/image740.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1.wmf"/><Relationship Id="rId7" Type="http://schemas.openxmlformats.org/officeDocument/2006/relationships/image" Target="../media/image13.w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12.wmf"/><Relationship Id="rId4" Type="http://schemas.openxmlformats.org/officeDocument/2006/relationships/oleObject" Target="../embeddings/oleObject4.bin"/><Relationship Id="rId9" Type="http://schemas.openxmlformats.org/officeDocument/2006/relationships/image" Target="../media/image14.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3.bin"/><Relationship Id="rId7" Type="http://schemas.openxmlformats.org/officeDocument/2006/relationships/image" Target="../media/image11.w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850.png"/><Relationship Id="rId4" Type="http://schemas.openxmlformats.org/officeDocument/2006/relationships/image" Target="../media/image401.png"/><Relationship Id="rId9" Type="http://schemas.openxmlformats.org/officeDocument/2006/relationships/image" Target="../media/image12.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4.bin"/><Relationship Id="rId7" Type="http://schemas.openxmlformats.org/officeDocument/2006/relationships/image" Target="../media/image830.png"/><Relationship Id="rId2" Type="http://schemas.openxmlformats.org/officeDocument/2006/relationships/notesSlide" Target="../notesSlides/notesSlide51.xml"/><Relationship Id="rId1" Type="http://schemas.openxmlformats.org/officeDocument/2006/relationships/slideLayout" Target="../slideLayouts/slideLayout2.xml"/><Relationship Id="rId10" Type="http://schemas.openxmlformats.org/officeDocument/2006/relationships/image" Target="../media/image841.png"/><Relationship Id="rId4" Type="http://schemas.openxmlformats.org/officeDocument/2006/relationships/image" Target="../media/image840.png"/><Relationship Id="rId9" Type="http://schemas.openxmlformats.org/officeDocument/2006/relationships/image" Target="../media/image83.wmf"/></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91.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30.png"/><Relationship Id="rId7"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0.png"/><Relationship Id="rId4" Type="http://schemas.openxmlformats.org/officeDocument/2006/relationships/image" Target="../media/image100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5.emf"/><Relationship Id="rId4" Type="http://schemas.openxmlformats.org/officeDocument/2006/relationships/package" Target="../embeddings/Microsoft_Visio___.vsdx"/></Relationships>
</file>

<file path=ppt/slides/_rels/slide7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package" Target="../embeddings/Microsoft_Visio___1.vsdx"/><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96.wmf"/><Relationship Id="rId4" Type="http://schemas.openxmlformats.org/officeDocument/2006/relationships/oleObject" Target="../embeddings/oleObject25.bin"/></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0.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26.bin"/><Relationship Id="rId1" Type="http://schemas.openxmlformats.org/officeDocument/2006/relationships/slideLayout" Target="../slideLayouts/slideLayout2.xml"/><Relationship Id="rId5" Type="http://schemas.openxmlformats.org/officeDocument/2006/relationships/image" Target="../media/image110.wmf"/><Relationship Id="rId4" Type="http://schemas.openxmlformats.org/officeDocument/2006/relationships/oleObject" Target="../embeddings/oleObject27.bin"/></Relationships>
</file>

<file path=ppt/slides/_rels/slide78.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1120.png"/><Relationship Id="rId1" Type="http://schemas.openxmlformats.org/officeDocument/2006/relationships/slideLayout" Target="../slideLayouts/slideLayout2.xml"/><Relationship Id="rId4" Type="http://schemas.openxmlformats.org/officeDocument/2006/relationships/image" Target="../media/image650.png"/></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0.png"/><Relationship Id="rId7"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0.png"/><Relationship Id="rId4" Type="http://schemas.openxmlformats.org/officeDocument/2006/relationships/image" Target="../media/image11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7.wmf"/><Relationship Id="rId5" Type="http://schemas.openxmlformats.org/officeDocument/2006/relationships/oleObject" Target="../embeddings/oleObject29.bin"/><Relationship Id="rId4" Type="http://schemas.openxmlformats.org/officeDocument/2006/relationships/image" Target="../media/image116.wmf"/></Relationships>
</file>

<file path=ppt/slides/_rels/slide85.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3" Type="http://schemas.openxmlformats.org/officeDocument/2006/relationships/image" Target="../media/image121.sv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2.webp"/><Relationship Id="rId9" Type="http://schemas.openxmlformats.org/officeDocument/2006/relationships/image" Target="../media/image127.pn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6.wmf"/><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oleObject" Target="../embeddings/oleObject32.bin"/><Relationship Id="rId5" Type="http://schemas.openxmlformats.org/officeDocument/2006/relationships/image" Target="../media/image135.wmf"/><Relationship Id="rId4" Type="http://schemas.openxmlformats.org/officeDocument/2006/relationships/oleObject" Target="../embeddings/oleObject31.bin"/></Relationships>
</file>

<file path=ppt/slides/_rels/slide88.xml.rels><?xml version="1.0" encoding="UTF-8" standalone="yes"?>
<Relationships xmlns="http://schemas.openxmlformats.org/package/2006/relationships"><Relationship Id="rId3" Type="http://schemas.openxmlformats.org/officeDocument/2006/relationships/image" Target="../media/image1280.png"/><Relationship Id="rId7" Type="http://schemas.openxmlformats.org/officeDocument/2006/relationships/image" Target="../media/image144.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290.png"/></Relationships>
</file>

<file path=ppt/slides/_rels/slide89.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emf"/><Relationship Id="rId5" Type="http://schemas.openxmlformats.org/officeDocument/2006/relationships/image" Target="../media/image146.png"/><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380.png"/><Relationship Id="rId7"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410.png"/><Relationship Id="rId5" Type="http://schemas.openxmlformats.org/officeDocument/2006/relationships/image" Target="../media/image151.png"/><Relationship Id="rId4" Type="http://schemas.openxmlformats.org/officeDocument/2006/relationships/image" Target="../media/image139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0.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ctrTitle"/>
          </p:nvPr>
        </p:nvSpPr>
        <p:spPr>
          <a:xfrm>
            <a:off x="2582125" y="4049762"/>
            <a:ext cx="7027749" cy="1027113"/>
          </a:xfrm>
        </p:spPr>
        <p:txBody>
          <a:bodyPr>
            <a:normAutofit/>
          </a:bodyPr>
          <a:lstStyle/>
          <a:p>
            <a:pPr algn="ctr" eaLnBrk="1" hangingPunct="1"/>
            <a:r>
              <a:rPr lang="zh-CN" altLang="en-US" sz="5400" dirty="0">
                <a:solidFill>
                  <a:srgbClr val="0070C0"/>
                </a:solidFill>
                <a:latin typeface="+mn-ea"/>
                <a:ea typeface="+mn-ea"/>
              </a:rPr>
              <a:t>深度学习基础</a:t>
            </a:r>
          </a:p>
        </p:txBody>
      </p:sp>
      <p:sp>
        <p:nvSpPr>
          <p:cNvPr id="6" name="副标题 5"/>
          <p:cNvSpPr>
            <a:spLocks noGrp="1"/>
          </p:cNvSpPr>
          <p:nvPr>
            <p:ph type="subTitle" idx="1"/>
          </p:nvPr>
        </p:nvSpPr>
        <p:spPr>
          <a:xfrm>
            <a:off x="2743200" y="5260491"/>
            <a:ext cx="6858000" cy="680814"/>
          </a:xfrm>
        </p:spPr>
        <p:txBody>
          <a:bodyPr>
            <a:noAutofit/>
          </a:bodyPr>
          <a:lstStyle/>
          <a:p>
            <a:pPr algn="ctr"/>
            <a:r>
              <a:rPr lang="zh-CN" altLang="en-US" sz="3600" dirty="0">
                <a:solidFill>
                  <a:srgbClr val="0070C0"/>
                </a:solidFill>
                <a:latin typeface="+mn-ea"/>
                <a:ea typeface="+mn-ea"/>
              </a:rPr>
              <a:t>徐俊刚  </a:t>
            </a:r>
            <a:endParaRPr lang="en-US" altLang="zh-CN" sz="3600" dirty="0">
              <a:solidFill>
                <a:srgbClr val="0070C0"/>
              </a:solidFill>
              <a:latin typeface="+mn-ea"/>
              <a:ea typeface="+mn-ea"/>
            </a:endParaRPr>
          </a:p>
        </p:txBody>
      </p:sp>
      <p:pic>
        <p:nvPicPr>
          <p:cNvPr id="7" name="Picture 4"/>
          <p:cNvPicPr>
            <a:picLocks noChangeAspect="1" noChangeArrowheads="1"/>
          </p:cNvPicPr>
          <p:nvPr/>
        </p:nvPicPr>
        <p:blipFill>
          <a:blip r:embed="rId3" cstate="print"/>
          <a:srcRect/>
          <a:stretch>
            <a:fillRect/>
          </a:stretch>
        </p:blipFill>
        <p:spPr bwMode="auto">
          <a:xfrm>
            <a:off x="450575" y="183307"/>
            <a:ext cx="3648075" cy="781050"/>
          </a:xfrm>
          <a:prstGeom prst="rect">
            <a:avLst/>
          </a:prstGeom>
          <a:noFill/>
          <a:ln w="9525">
            <a:noFill/>
            <a:miter lim="800000"/>
            <a:headEnd/>
            <a:tailEnd/>
          </a:ln>
        </p:spPr>
      </p:pic>
      <p:pic>
        <p:nvPicPr>
          <p:cNvPr id="18" name="图片 17">
            <a:extLst>
              <a:ext uri="{FF2B5EF4-FFF2-40B4-BE49-F238E27FC236}">
                <a16:creationId xmlns:a16="http://schemas.microsoft.com/office/drawing/2014/main" id="{BB6239A9-9522-43A9-B825-5FAC83898BC4}"/>
              </a:ext>
            </a:extLst>
          </p:cNvPr>
          <p:cNvPicPr>
            <a:picLocks noChangeAspect="1"/>
          </p:cNvPicPr>
          <p:nvPr/>
        </p:nvPicPr>
        <p:blipFill>
          <a:blip r:embed="rId4"/>
          <a:stretch>
            <a:fillRect/>
          </a:stretch>
        </p:blipFill>
        <p:spPr>
          <a:xfrm>
            <a:off x="2903622" y="2652395"/>
            <a:ext cx="6448926" cy="1213751"/>
          </a:xfrm>
          <a:prstGeom prst="rect">
            <a:avLst/>
          </a:prstGeom>
        </p:spPr>
      </p:pic>
      <p:sp>
        <p:nvSpPr>
          <p:cNvPr id="20" name="矩形 19">
            <a:extLst>
              <a:ext uri="{FF2B5EF4-FFF2-40B4-BE49-F238E27FC236}">
                <a16:creationId xmlns:a16="http://schemas.microsoft.com/office/drawing/2014/main" id="{633F68E3-9B10-45AD-AB71-5BE82A59F1C5}"/>
              </a:ext>
            </a:extLst>
          </p:cNvPr>
          <p:cNvSpPr/>
          <p:nvPr/>
        </p:nvSpPr>
        <p:spPr>
          <a:xfrm>
            <a:off x="3951826" y="1483539"/>
            <a:ext cx="4288354" cy="1323439"/>
          </a:xfrm>
          <a:prstGeom prst="rect">
            <a:avLst/>
          </a:prstGeom>
          <a:noFill/>
        </p:spPr>
        <p:txBody>
          <a:bodyPr wrap="none" lIns="91440" tIns="45720" rIns="91440" bIns="45720">
            <a:spAutoFit/>
          </a:bodyPr>
          <a:lstStyle/>
          <a:p>
            <a:pPr algn="ctr"/>
            <a:r>
              <a:rPr lang="zh-CN" altLang="en-US" sz="8000" dirty="0">
                <a:ln w="0"/>
                <a:solidFill>
                  <a:srgbClr val="FF0000"/>
                </a:solidFill>
                <a:effectLst>
                  <a:reflection blurRad="6350" stA="53000" endA="300" endPos="35500" dir="5400000" sy="-90000" algn="bl" rotWithShape="0"/>
                </a:effectLst>
              </a:rPr>
              <a:t>深度学习</a:t>
            </a:r>
            <a:endParaRPr lang="zh-CN" altLang="en-US" sz="8000" b="0" cap="none" spc="0" dirty="0">
              <a:ln w="0"/>
              <a:solidFill>
                <a:srgbClr val="FF0000"/>
              </a:solidFill>
              <a:effectLst>
                <a:reflection blurRad="6350" stA="53000" endA="300" endPos="35500" dir="5400000" sy="-90000" algn="bl" rotWithShape="0"/>
              </a:effectLst>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15160-F8E5-D963-231B-0E699AF42584}"/>
            </a:ext>
          </a:extLst>
        </p:cNvPr>
        <p:cNvGrpSpPr/>
        <p:nvPr/>
      </p:nvGrpSpPr>
      <p:grpSpPr>
        <a:xfrm>
          <a:off x="0" y="0"/>
          <a:ext cx="0" cy="0"/>
          <a:chOff x="0" y="0"/>
          <a:chExt cx="0" cy="0"/>
        </a:xfrm>
      </p:grpSpPr>
      <p:sp>
        <p:nvSpPr>
          <p:cNvPr id="18434" name="标题 1">
            <a:extLst>
              <a:ext uri="{FF2B5EF4-FFF2-40B4-BE49-F238E27FC236}">
                <a16:creationId xmlns:a16="http://schemas.microsoft.com/office/drawing/2014/main" id="{AFF072C5-F536-4421-6293-43B6EF55F7D1}"/>
              </a:ext>
            </a:extLst>
          </p:cNvPr>
          <p:cNvSpPr>
            <a:spLocks noGrp="1"/>
          </p:cNvSpPr>
          <p:nvPr>
            <p:ph type="title"/>
          </p:nvPr>
        </p:nvSpPr>
        <p:spPr>
          <a:xfrm>
            <a:off x="798305" y="0"/>
            <a:ext cx="8153400" cy="990600"/>
          </a:xfrm>
        </p:spPr>
        <p:txBody>
          <a:bodyPr/>
          <a:lstStyle/>
          <a:p>
            <a:r>
              <a:rPr lang="zh-CN" altLang="en-US" dirty="0"/>
              <a:t>矩阵乘法</a:t>
            </a:r>
          </a:p>
        </p:txBody>
      </p:sp>
      <mc:AlternateContent xmlns:mc="http://schemas.openxmlformats.org/markup-compatibility/2006" xmlns:a14="http://schemas.microsoft.com/office/drawing/2010/main">
        <mc:Choice Requires="a14">
          <p:sp>
            <p:nvSpPr>
              <p:cNvPr id="18435" name="内容占位符 2">
                <a:extLst>
                  <a:ext uri="{FF2B5EF4-FFF2-40B4-BE49-F238E27FC236}">
                    <a16:creationId xmlns:a16="http://schemas.microsoft.com/office/drawing/2014/main" id="{668202F2-21A5-02D0-DE55-E92C68B1798E}"/>
                  </a:ext>
                </a:extLst>
              </p:cNvPr>
              <p:cNvSpPr>
                <a:spLocks noGrp="1"/>
              </p:cNvSpPr>
              <p:nvPr>
                <p:ph sz="quarter" idx="1"/>
              </p:nvPr>
            </p:nvSpPr>
            <p:spPr>
              <a:xfrm>
                <a:off x="917574" y="1427920"/>
                <a:ext cx="10346774" cy="5158409"/>
              </a:xfrm>
            </p:spPr>
            <p:txBody>
              <a:bodyPr>
                <a:normAutofit/>
              </a:bodyPr>
              <a:lstStyle/>
              <a:p>
                <a:pPr indent="266700" algn="just">
                  <a:lnSpc>
                    <a:spcPct val="150000"/>
                  </a:lnSpc>
                </a:pPr>
                <a:r>
                  <a:rPr lang="zh-CN" altLang="zh-CN" sz="3200" kern="100" dirty="0">
                    <a:effectLst/>
                    <a:latin typeface="+mn-ea"/>
                    <a:cs typeface="Times New Roman" panose="02020603050405020304" pitchFamily="18" charset="0"/>
                  </a:rPr>
                  <a:t>矩阵乘法满足分配律：</a:t>
                </a:r>
                <a14:m>
                  <m:oMath xmlns:m="http://schemas.openxmlformats.org/officeDocument/2006/math">
                    <m:r>
                      <a:rPr lang="en-US" altLang="zh-CN" sz="3200" b="1" i="1" kern="100">
                        <a:effectLst/>
                        <a:latin typeface="Cambria Math" panose="02040503050406030204" pitchFamily="18" charset="0"/>
                        <a:cs typeface="Times New Roman" panose="02020603050405020304" pitchFamily="18" charset="0"/>
                      </a:rPr>
                      <m:t>𝑨</m:t>
                    </m:r>
                    <m:d>
                      <m:dPr>
                        <m:ctrlPr>
                          <a:rPr lang="zh-CN" altLang="zh-CN" sz="3200" i="1" kern="100">
                            <a:effectLst/>
                            <a:latin typeface="Cambria Math" panose="02040503050406030204" pitchFamily="18" charset="0"/>
                            <a:cs typeface="Times New Roman" panose="02020603050405020304" pitchFamily="18" charset="0"/>
                          </a:rPr>
                        </m:ctrlPr>
                      </m:dPr>
                      <m:e>
                        <m:r>
                          <a:rPr lang="en-US" altLang="zh-CN" sz="3200" b="1" i="1" kern="100">
                            <a:effectLst/>
                            <a:latin typeface="Cambria Math" panose="02040503050406030204" pitchFamily="18" charset="0"/>
                            <a:cs typeface="Times New Roman" panose="02020603050405020304" pitchFamily="18" charset="0"/>
                          </a:rPr>
                          <m:t>𝑩</m:t>
                        </m:r>
                        <m:r>
                          <a:rPr lang="en-US" altLang="zh-CN" sz="3200" i="1" kern="100">
                            <a:effectLst/>
                            <a:latin typeface="Cambria Math" panose="02040503050406030204" pitchFamily="18" charset="0"/>
                            <a:cs typeface="Times New Roman" panose="02020603050405020304" pitchFamily="18" charset="0"/>
                          </a:rPr>
                          <m:t>+</m:t>
                        </m:r>
                        <m:r>
                          <a:rPr lang="en-US" altLang="zh-CN" sz="3200" b="1" i="1" kern="100">
                            <a:effectLst/>
                            <a:latin typeface="Cambria Math" panose="02040503050406030204" pitchFamily="18" charset="0"/>
                            <a:cs typeface="Times New Roman" panose="02020603050405020304" pitchFamily="18" charset="0"/>
                          </a:rPr>
                          <m:t>𝑪</m:t>
                        </m:r>
                      </m:e>
                    </m:d>
                    <m:r>
                      <a:rPr lang="en-US" altLang="zh-CN" sz="3200" i="1" kern="100">
                        <a:effectLst/>
                        <a:latin typeface="Cambria Math" panose="02040503050406030204" pitchFamily="18" charset="0"/>
                        <a:cs typeface="Times New Roman" panose="02020603050405020304" pitchFamily="18" charset="0"/>
                      </a:rPr>
                      <m:t>=</m:t>
                    </m:r>
                    <m:r>
                      <a:rPr lang="en-US" altLang="zh-CN" sz="3200" b="1" i="1" kern="100">
                        <a:effectLst/>
                        <a:latin typeface="Cambria Math" panose="02040503050406030204" pitchFamily="18" charset="0"/>
                        <a:cs typeface="Times New Roman" panose="02020603050405020304" pitchFamily="18" charset="0"/>
                      </a:rPr>
                      <m:t>𝑨𝑩</m:t>
                    </m:r>
                    <m:r>
                      <a:rPr lang="en-US" altLang="zh-CN" sz="3200" i="1" kern="100">
                        <a:effectLst/>
                        <a:latin typeface="Cambria Math" panose="02040503050406030204" pitchFamily="18" charset="0"/>
                        <a:cs typeface="Times New Roman" panose="02020603050405020304" pitchFamily="18" charset="0"/>
                      </a:rPr>
                      <m:t>+</m:t>
                    </m:r>
                    <m:r>
                      <a:rPr lang="en-US" altLang="zh-CN" sz="3200" b="1" i="1" kern="100">
                        <a:effectLst/>
                        <a:latin typeface="Cambria Math" panose="02040503050406030204" pitchFamily="18" charset="0"/>
                        <a:cs typeface="Times New Roman" panose="02020603050405020304" pitchFamily="18" charset="0"/>
                      </a:rPr>
                      <m:t>𝑨𝑪</m:t>
                    </m:r>
                  </m:oMath>
                </a14:m>
                <a:r>
                  <a:rPr lang="zh-CN" altLang="zh-CN" sz="3200" kern="100" dirty="0">
                    <a:effectLst/>
                    <a:latin typeface="+mn-ea"/>
                    <a:cs typeface="Times New Roman" panose="02020603050405020304" pitchFamily="18" charset="0"/>
                  </a:rPr>
                  <a:t>。</a:t>
                </a:r>
              </a:p>
              <a:p>
                <a:pPr indent="266700" algn="just">
                  <a:lnSpc>
                    <a:spcPct val="150000"/>
                  </a:lnSpc>
                </a:pPr>
                <a:r>
                  <a:rPr lang="zh-CN" altLang="zh-CN" sz="3200" kern="100" dirty="0">
                    <a:effectLst/>
                    <a:latin typeface="+mn-ea"/>
                    <a:cs typeface="Times New Roman" panose="02020603050405020304" pitchFamily="18" charset="0"/>
                  </a:rPr>
                  <a:t>矩阵乘法满足结合律：</a:t>
                </a:r>
                <a14:m>
                  <m:oMath xmlns:m="http://schemas.openxmlformats.org/officeDocument/2006/math">
                    <m:r>
                      <a:rPr lang="en-US" altLang="zh-CN" sz="3200" b="1" i="1" kern="100">
                        <a:effectLst/>
                        <a:latin typeface="Cambria Math" panose="02040503050406030204" pitchFamily="18" charset="0"/>
                        <a:cs typeface="Times New Roman" panose="02020603050405020304" pitchFamily="18" charset="0"/>
                      </a:rPr>
                      <m:t>𝑨</m:t>
                    </m:r>
                    <m:d>
                      <m:dPr>
                        <m:ctrlPr>
                          <a:rPr lang="zh-CN" altLang="zh-CN" sz="3200" i="1" kern="100">
                            <a:effectLst/>
                            <a:latin typeface="Cambria Math" panose="02040503050406030204" pitchFamily="18" charset="0"/>
                            <a:cs typeface="Times New Roman" panose="02020603050405020304" pitchFamily="18" charset="0"/>
                          </a:rPr>
                        </m:ctrlPr>
                      </m:dPr>
                      <m:e>
                        <m:r>
                          <a:rPr lang="en-US" altLang="zh-CN" sz="3200" b="1" i="1" kern="100">
                            <a:effectLst/>
                            <a:latin typeface="Cambria Math" panose="02040503050406030204" pitchFamily="18" charset="0"/>
                            <a:cs typeface="Times New Roman" panose="02020603050405020304" pitchFamily="18" charset="0"/>
                          </a:rPr>
                          <m:t>𝑩𝑪</m:t>
                        </m:r>
                      </m:e>
                    </m:d>
                    <m:r>
                      <a:rPr lang="en-US" altLang="zh-CN" sz="3200" i="1" kern="100">
                        <a:effectLst/>
                        <a:latin typeface="Cambria Math" panose="02040503050406030204" pitchFamily="18" charset="0"/>
                        <a:cs typeface="Times New Roman" panose="02020603050405020304" pitchFamily="18" charset="0"/>
                      </a:rPr>
                      <m:t>=</m:t>
                    </m:r>
                    <m:d>
                      <m:dPr>
                        <m:ctrlPr>
                          <a:rPr lang="zh-CN" altLang="zh-CN" sz="3200" i="1" kern="100">
                            <a:effectLst/>
                            <a:latin typeface="Cambria Math" panose="02040503050406030204" pitchFamily="18" charset="0"/>
                            <a:cs typeface="Times New Roman" panose="02020603050405020304" pitchFamily="18" charset="0"/>
                          </a:rPr>
                        </m:ctrlPr>
                      </m:dPr>
                      <m:e>
                        <m:r>
                          <a:rPr lang="en-US" altLang="zh-CN" sz="3200" b="1" i="1" kern="100">
                            <a:effectLst/>
                            <a:latin typeface="Cambria Math" panose="02040503050406030204" pitchFamily="18" charset="0"/>
                            <a:cs typeface="Times New Roman" panose="02020603050405020304" pitchFamily="18" charset="0"/>
                          </a:rPr>
                          <m:t>𝑨𝑩</m:t>
                        </m:r>
                      </m:e>
                    </m:d>
                    <m:r>
                      <a:rPr lang="en-US" altLang="zh-CN" sz="3200" b="1" i="1" kern="100">
                        <a:effectLst/>
                        <a:latin typeface="Cambria Math" panose="02040503050406030204" pitchFamily="18" charset="0"/>
                        <a:cs typeface="Times New Roman" panose="02020603050405020304" pitchFamily="18" charset="0"/>
                      </a:rPr>
                      <m:t>𝑪</m:t>
                    </m:r>
                  </m:oMath>
                </a14:m>
                <a:r>
                  <a:rPr lang="zh-CN" altLang="zh-CN" sz="3200" kern="100" dirty="0">
                    <a:effectLst/>
                    <a:latin typeface="+mn-ea"/>
                    <a:cs typeface="Times New Roman" panose="02020603050405020304" pitchFamily="18" charset="0"/>
                  </a:rPr>
                  <a:t>。</a:t>
                </a:r>
              </a:p>
              <a:p>
                <a:pPr indent="266700" algn="just">
                  <a:lnSpc>
                    <a:spcPct val="150000"/>
                  </a:lnSpc>
                </a:pPr>
                <a:r>
                  <a:rPr lang="zh-CN" altLang="zh-CN" sz="3200" kern="100" dirty="0">
                    <a:effectLst/>
                    <a:latin typeface="+mn-ea"/>
                    <a:cs typeface="Times New Roman" panose="02020603050405020304" pitchFamily="18" charset="0"/>
                  </a:rPr>
                  <a:t>但矩阵乘法通常不满足交换律：</a:t>
                </a:r>
                <a14:m>
                  <m:oMath xmlns:m="http://schemas.openxmlformats.org/officeDocument/2006/math">
                    <m:r>
                      <a:rPr lang="en-US" altLang="zh-CN" sz="3200" b="1" i="1" kern="100">
                        <a:effectLst/>
                        <a:latin typeface="Cambria Math" panose="02040503050406030204" pitchFamily="18" charset="0"/>
                        <a:cs typeface="Times New Roman" panose="02020603050405020304" pitchFamily="18" charset="0"/>
                      </a:rPr>
                      <m:t>𝑨𝑩</m:t>
                    </m:r>
                    <m:r>
                      <a:rPr lang="zh-CN" altLang="zh-CN" sz="3200" kern="100">
                        <a:effectLst/>
                        <a:latin typeface="Cambria Math" panose="02040503050406030204" pitchFamily="18" charset="0"/>
                        <a:cs typeface="Times New Roman" panose="02020603050405020304" pitchFamily="18" charset="0"/>
                      </a:rPr>
                      <m:t>≠</m:t>
                    </m:r>
                    <m:r>
                      <a:rPr lang="en-US" altLang="zh-CN" sz="3200" b="1" i="1" kern="100">
                        <a:effectLst/>
                        <a:latin typeface="Cambria Math" panose="02040503050406030204" pitchFamily="18" charset="0"/>
                        <a:cs typeface="Times New Roman" panose="02020603050405020304" pitchFamily="18" charset="0"/>
                      </a:rPr>
                      <m:t>𝑩𝑨</m:t>
                    </m:r>
                  </m:oMath>
                </a14:m>
                <a:r>
                  <a:rPr lang="zh-CN" altLang="zh-CN" sz="3200" kern="100" dirty="0">
                    <a:effectLst/>
                    <a:latin typeface="+mn-ea"/>
                    <a:cs typeface="Times New Roman" panose="02020603050405020304" pitchFamily="18" charset="0"/>
                  </a:rPr>
                  <a:t>。</a:t>
                </a:r>
              </a:p>
              <a:p>
                <a:endParaRPr lang="en-US" altLang="zh-CN" sz="3200" dirty="0"/>
              </a:p>
              <a:p>
                <a:pPr lvl="1">
                  <a:lnSpc>
                    <a:spcPct val="115000"/>
                  </a:lnSpc>
                  <a:buFont typeface="Wingdings" panose="05000000000000000000" pitchFamily="2" charset="2"/>
                  <a:buChar char="Ø"/>
                </a:pPr>
                <a:endParaRPr lang="zh-CN" altLang="en-US" dirty="0"/>
              </a:p>
            </p:txBody>
          </p:sp>
        </mc:Choice>
        <mc:Fallback xmlns="">
          <p:sp>
            <p:nvSpPr>
              <p:cNvPr id="18435" name="内容占位符 2">
                <a:extLst>
                  <a:ext uri="{FF2B5EF4-FFF2-40B4-BE49-F238E27FC236}">
                    <a16:creationId xmlns:a16="http://schemas.microsoft.com/office/drawing/2014/main" id="{668202F2-21A5-02D0-DE55-E92C68B1798E}"/>
                  </a:ext>
                </a:extLst>
              </p:cNvPr>
              <p:cNvSpPr>
                <a:spLocks noGrp="1" noRot="1" noChangeAspect="1" noMove="1" noResize="1" noEditPoints="1" noAdjustHandles="1" noChangeArrowheads="1" noChangeShapeType="1" noTextEdit="1"/>
              </p:cNvSpPr>
              <p:nvPr>
                <p:ph sz="quarter" idx="1"/>
              </p:nvPr>
            </p:nvSpPr>
            <p:spPr>
              <a:xfrm>
                <a:off x="917574" y="1427920"/>
                <a:ext cx="10346774" cy="5158409"/>
              </a:xfrm>
              <a:blipFill>
                <a:blip r:embed="rId3"/>
                <a:stretch>
                  <a:fillRect/>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E8A67E06-0E24-2239-EDED-2FCA1B6FECEB}"/>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9558582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261A90-754D-4F00-A38C-9500A2C8D0E5}"/>
              </a:ext>
            </a:extLst>
          </p:cNvPr>
          <p:cNvSpPr>
            <a:spLocks noGrp="1"/>
          </p:cNvSpPr>
          <p:nvPr>
            <p:ph type="title"/>
          </p:nvPr>
        </p:nvSpPr>
        <p:spPr/>
        <p:txBody>
          <a:bodyPr/>
          <a:lstStyle/>
          <a:p>
            <a:r>
              <a:rPr lang="zh-CN" altLang="en-US" dirty="0"/>
              <a:t>中英文术语对照</a:t>
            </a:r>
          </a:p>
        </p:txBody>
      </p:sp>
      <p:sp>
        <p:nvSpPr>
          <p:cNvPr id="4" name="灯片编号占位符 3">
            <a:extLst>
              <a:ext uri="{FF2B5EF4-FFF2-40B4-BE49-F238E27FC236}">
                <a16:creationId xmlns:a16="http://schemas.microsoft.com/office/drawing/2014/main" id="{60A270C9-33D6-4E47-8D12-95E19249F15D}"/>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100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内容占位符 5">
            <a:extLst>
              <a:ext uri="{FF2B5EF4-FFF2-40B4-BE49-F238E27FC236}">
                <a16:creationId xmlns:a16="http://schemas.microsoft.com/office/drawing/2014/main" id="{6C51E81C-C5F0-47EA-9996-78022BC5F276}"/>
              </a:ext>
            </a:extLst>
          </p:cNvPr>
          <p:cNvSpPr>
            <a:spLocks noGrp="1"/>
          </p:cNvSpPr>
          <p:nvPr>
            <p:ph idx="1"/>
          </p:nvPr>
        </p:nvSpPr>
        <p:spPr>
          <a:xfrm>
            <a:off x="815009" y="1167403"/>
            <a:ext cx="10957892" cy="5554072"/>
          </a:xfrm>
        </p:spPr>
        <p:txBody>
          <a:bodyPr>
            <a:normAutofit/>
          </a:bodyPr>
          <a:lstStyle/>
          <a:p>
            <a:pPr>
              <a:lnSpc>
                <a:spcPct val="150000"/>
              </a:lnSpc>
              <a:spcBef>
                <a:spcPts val="0"/>
              </a:spcBef>
            </a:pPr>
            <a:r>
              <a:rPr lang="zh-CN" altLang="en-US" sz="3200" dirty="0">
                <a:solidFill>
                  <a:srgbClr val="0070C0"/>
                </a:solidFill>
              </a:rPr>
              <a:t>监督学习</a:t>
            </a:r>
            <a:r>
              <a:rPr lang="zh-CN" altLang="en-US" sz="3200" dirty="0"/>
              <a:t>：</a:t>
            </a:r>
            <a:r>
              <a:rPr lang="en-US" altLang="zh-CN" sz="3200" dirty="0"/>
              <a:t>Supervised learning</a:t>
            </a:r>
          </a:p>
          <a:p>
            <a:pPr>
              <a:lnSpc>
                <a:spcPct val="150000"/>
              </a:lnSpc>
              <a:spcBef>
                <a:spcPts val="0"/>
              </a:spcBef>
            </a:pPr>
            <a:r>
              <a:rPr lang="zh-CN" altLang="en-US" sz="3200" dirty="0">
                <a:solidFill>
                  <a:srgbClr val="0070C0"/>
                </a:solidFill>
              </a:rPr>
              <a:t>无监督学习</a:t>
            </a:r>
            <a:r>
              <a:rPr lang="zh-CN" altLang="en-US" sz="3200" dirty="0"/>
              <a:t>：</a:t>
            </a:r>
            <a:r>
              <a:rPr lang="en-US" altLang="zh-CN" sz="3200" dirty="0"/>
              <a:t>Unsupervised learning</a:t>
            </a:r>
          </a:p>
          <a:p>
            <a:pPr>
              <a:lnSpc>
                <a:spcPct val="150000"/>
              </a:lnSpc>
              <a:spcBef>
                <a:spcPts val="0"/>
              </a:spcBef>
            </a:pPr>
            <a:r>
              <a:rPr lang="zh-CN" altLang="en-US" sz="3200" dirty="0">
                <a:solidFill>
                  <a:srgbClr val="0070C0"/>
                </a:solidFill>
              </a:rPr>
              <a:t>数据集</a:t>
            </a:r>
            <a:r>
              <a:rPr lang="zh-CN" altLang="en-US" sz="3200" dirty="0"/>
              <a:t>：</a:t>
            </a:r>
            <a:r>
              <a:rPr lang="en-US" altLang="zh-CN" sz="3200" dirty="0"/>
              <a:t>Data set</a:t>
            </a:r>
          </a:p>
          <a:p>
            <a:pPr>
              <a:lnSpc>
                <a:spcPct val="150000"/>
              </a:lnSpc>
              <a:spcBef>
                <a:spcPts val="0"/>
              </a:spcBef>
            </a:pPr>
            <a:r>
              <a:rPr lang="zh-CN" altLang="en-US" sz="3200" dirty="0">
                <a:solidFill>
                  <a:srgbClr val="0070C0"/>
                </a:solidFill>
              </a:rPr>
              <a:t>训练集：</a:t>
            </a:r>
            <a:r>
              <a:rPr lang="en-US" altLang="zh-CN" sz="3200" dirty="0"/>
              <a:t>Training set</a:t>
            </a:r>
          </a:p>
          <a:p>
            <a:pPr>
              <a:lnSpc>
                <a:spcPct val="150000"/>
              </a:lnSpc>
              <a:spcBef>
                <a:spcPts val="0"/>
              </a:spcBef>
            </a:pPr>
            <a:r>
              <a:rPr lang="zh-CN" altLang="en-US" sz="3200" dirty="0">
                <a:solidFill>
                  <a:srgbClr val="0070C0"/>
                </a:solidFill>
              </a:rPr>
              <a:t>验证集：</a:t>
            </a:r>
            <a:r>
              <a:rPr lang="en-US" altLang="zh-CN" sz="3200" dirty="0"/>
              <a:t>Validation set</a:t>
            </a:r>
          </a:p>
          <a:p>
            <a:pPr>
              <a:lnSpc>
                <a:spcPct val="150000"/>
              </a:lnSpc>
              <a:spcBef>
                <a:spcPts val="0"/>
              </a:spcBef>
            </a:pPr>
            <a:r>
              <a:rPr lang="zh-CN" altLang="en-US" sz="3200" dirty="0">
                <a:solidFill>
                  <a:srgbClr val="0070C0"/>
                </a:solidFill>
              </a:rPr>
              <a:t>测试集</a:t>
            </a:r>
            <a:r>
              <a:rPr lang="zh-CN" altLang="en-US" sz="3200" dirty="0"/>
              <a:t>：</a:t>
            </a:r>
            <a:r>
              <a:rPr lang="en-US" altLang="zh-CN" sz="3200" dirty="0"/>
              <a:t>Testing set</a:t>
            </a:r>
          </a:p>
          <a:p>
            <a:pPr>
              <a:lnSpc>
                <a:spcPct val="150000"/>
              </a:lnSpc>
              <a:spcBef>
                <a:spcPts val="0"/>
              </a:spcBef>
            </a:pPr>
            <a:r>
              <a:rPr lang="zh-CN" altLang="en-US" sz="3200" dirty="0">
                <a:solidFill>
                  <a:srgbClr val="0070C0"/>
                </a:solidFill>
              </a:rPr>
              <a:t>泛化</a:t>
            </a:r>
            <a:r>
              <a:rPr lang="zh-CN" altLang="en-US" sz="3200" dirty="0"/>
              <a:t>：</a:t>
            </a:r>
            <a:r>
              <a:rPr lang="en-US" altLang="zh-CN" sz="3200" dirty="0"/>
              <a:t>Generalization</a:t>
            </a:r>
          </a:p>
          <a:p>
            <a:pPr>
              <a:lnSpc>
                <a:spcPct val="150000"/>
              </a:lnSpc>
              <a:spcBef>
                <a:spcPts val="0"/>
              </a:spcBef>
            </a:pPr>
            <a:endParaRPr lang="en-US" altLang="zh-CN" sz="3200" dirty="0"/>
          </a:p>
          <a:p>
            <a:pPr>
              <a:lnSpc>
                <a:spcPct val="150000"/>
              </a:lnSpc>
              <a:spcBef>
                <a:spcPts val="0"/>
              </a:spcBef>
            </a:pPr>
            <a:endParaRPr lang="en-US" altLang="zh-CN" sz="2800" dirty="0"/>
          </a:p>
          <a:p>
            <a:endParaRPr lang="en-US" altLang="zh-CN" sz="3200" dirty="0"/>
          </a:p>
          <a:p>
            <a:endParaRPr lang="en-US" altLang="zh-CN" sz="3200" dirty="0"/>
          </a:p>
        </p:txBody>
      </p:sp>
    </p:spTree>
    <p:extLst>
      <p:ext uri="{BB962C8B-B14F-4D97-AF65-F5344CB8AC3E}">
        <p14:creationId xmlns:p14="http://schemas.microsoft.com/office/powerpoint/2010/main" val="2918664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261A90-754D-4F00-A38C-9500A2C8D0E5}"/>
              </a:ext>
            </a:extLst>
          </p:cNvPr>
          <p:cNvSpPr>
            <a:spLocks noGrp="1"/>
          </p:cNvSpPr>
          <p:nvPr>
            <p:ph type="title"/>
          </p:nvPr>
        </p:nvSpPr>
        <p:spPr/>
        <p:txBody>
          <a:bodyPr/>
          <a:lstStyle/>
          <a:p>
            <a:r>
              <a:rPr lang="zh-CN" altLang="en-US" dirty="0"/>
              <a:t>中英文术语对照</a:t>
            </a:r>
          </a:p>
        </p:txBody>
      </p:sp>
      <p:sp>
        <p:nvSpPr>
          <p:cNvPr id="4" name="灯片编号占位符 3">
            <a:extLst>
              <a:ext uri="{FF2B5EF4-FFF2-40B4-BE49-F238E27FC236}">
                <a16:creationId xmlns:a16="http://schemas.microsoft.com/office/drawing/2014/main" id="{60A270C9-33D6-4E47-8D12-95E19249F15D}"/>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101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内容占位符 5">
            <a:extLst>
              <a:ext uri="{FF2B5EF4-FFF2-40B4-BE49-F238E27FC236}">
                <a16:creationId xmlns:a16="http://schemas.microsoft.com/office/drawing/2014/main" id="{6C51E81C-C5F0-47EA-9996-78022BC5F276}"/>
              </a:ext>
            </a:extLst>
          </p:cNvPr>
          <p:cNvSpPr>
            <a:spLocks noGrp="1"/>
          </p:cNvSpPr>
          <p:nvPr>
            <p:ph idx="1"/>
          </p:nvPr>
        </p:nvSpPr>
        <p:spPr>
          <a:xfrm>
            <a:off x="815009" y="1167403"/>
            <a:ext cx="10957892" cy="5043087"/>
          </a:xfrm>
        </p:spPr>
        <p:txBody>
          <a:bodyPr>
            <a:normAutofit fontScale="92500" lnSpcReduction="20000"/>
          </a:bodyPr>
          <a:lstStyle/>
          <a:p>
            <a:pPr>
              <a:lnSpc>
                <a:spcPct val="150000"/>
              </a:lnSpc>
              <a:spcBef>
                <a:spcPts val="0"/>
              </a:spcBef>
            </a:pPr>
            <a:r>
              <a:rPr lang="zh-CN" altLang="en-US" sz="3200" dirty="0">
                <a:solidFill>
                  <a:srgbClr val="0070C0"/>
                </a:solidFill>
              </a:rPr>
              <a:t>线性回归：</a:t>
            </a:r>
            <a:r>
              <a:rPr lang="en-US" altLang="zh-CN" sz="3200" dirty="0"/>
              <a:t>Linear Regression</a:t>
            </a:r>
          </a:p>
          <a:p>
            <a:pPr>
              <a:lnSpc>
                <a:spcPct val="150000"/>
              </a:lnSpc>
              <a:spcBef>
                <a:spcPts val="0"/>
              </a:spcBef>
            </a:pPr>
            <a:r>
              <a:rPr lang="zh-CN" altLang="en-US" sz="3200" dirty="0">
                <a:solidFill>
                  <a:srgbClr val="0070C0"/>
                </a:solidFill>
              </a:rPr>
              <a:t>支持向量机：</a:t>
            </a:r>
            <a:r>
              <a:rPr lang="en-US" altLang="zh-CN" sz="3200" dirty="0"/>
              <a:t>Support Vector Machine</a:t>
            </a:r>
            <a:endParaRPr lang="en-US" altLang="zh-CN" sz="3200" dirty="0">
              <a:solidFill>
                <a:srgbClr val="0070C0"/>
              </a:solidFill>
            </a:endParaRPr>
          </a:p>
          <a:p>
            <a:pPr>
              <a:lnSpc>
                <a:spcPct val="150000"/>
              </a:lnSpc>
              <a:spcBef>
                <a:spcPts val="0"/>
              </a:spcBef>
            </a:pPr>
            <a:r>
              <a:rPr lang="zh-CN" altLang="en-US" sz="3200" dirty="0">
                <a:solidFill>
                  <a:srgbClr val="0070C0"/>
                </a:solidFill>
              </a:rPr>
              <a:t>决策树</a:t>
            </a:r>
            <a:r>
              <a:rPr lang="zh-CN" altLang="en-US" sz="3200" dirty="0"/>
              <a:t>：</a:t>
            </a:r>
            <a:r>
              <a:rPr lang="en-US" altLang="zh-CN" sz="3200" dirty="0"/>
              <a:t>Decision Tree</a:t>
            </a:r>
          </a:p>
          <a:p>
            <a:pPr>
              <a:lnSpc>
                <a:spcPct val="150000"/>
              </a:lnSpc>
              <a:spcBef>
                <a:spcPts val="0"/>
              </a:spcBef>
            </a:pPr>
            <a:r>
              <a:rPr lang="zh-CN" altLang="en-US" sz="3200" dirty="0">
                <a:solidFill>
                  <a:srgbClr val="0070C0"/>
                </a:solidFill>
              </a:rPr>
              <a:t>随机森林</a:t>
            </a:r>
            <a:r>
              <a:rPr lang="zh-CN" altLang="en-US" sz="3200" dirty="0"/>
              <a:t>：</a:t>
            </a:r>
            <a:r>
              <a:rPr lang="en-US" altLang="zh-CN" sz="3200" dirty="0">
                <a:solidFill>
                  <a:srgbClr val="0070C0"/>
                </a:solidFill>
                <a:latin typeface="+mn-ea"/>
              </a:rPr>
              <a:t> </a:t>
            </a:r>
            <a:r>
              <a:rPr lang="en-US" altLang="zh-CN" sz="3200" dirty="0"/>
              <a:t>Random Forest</a:t>
            </a:r>
          </a:p>
          <a:p>
            <a:pPr>
              <a:lnSpc>
                <a:spcPct val="150000"/>
              </a:lnSpc>
              <a:spcBef>
                <a:spcPts val="0"/>
              </a:spcBef>
            </a:pPr>
            <a:r>
              <a:rPr lang="zh-CN" altLang="en-US" sz="3200" dirty="0">
                <a:solidFill>
                  <a:srgbClr val="0070C0"/>
                </a:solidFill>
              </a:rPr>
              <a:t>感知器</a:t>
            </a:r>
            <a:r>
              <a:rPr lang="zh-CN" altLang="en-US" sz="3200" dirty="0"/>
              <a:t>：</a:t>
            </a:r>
            <a:r>
              <a:rPr lang="en-US" altLang="zh-CN" sz="3200" dirty="0"/>
              <a:t>Perceptron</a:t>
            </a:r>
          </a:p>
          <a:p>
            <a:pPr>
              <a:lnSpc>
                <a:spcPct val="150000"/>
              </a:lnSpc>
              <a:spcBef>
                <a:spcPts val="0"/>
              </a:spcBef>
            </a:pPr>
            <a:r>
              <a:rPr lang="zh-CN" altLang="en-US" sz="3200" dirty="0">
                <a:solidFill>
                  <a:srgbClr val="0070C0"/>
                </a:solidFill>
              </a:rPr>
              <a:t>反向传播算法</a:t>
            </a:r>
            <a:r>
              <a:rPr lang="en-US" altLang="zh-CN" sz="3200" dirty="0"/>
              <a:t>: (error) Back Propagation, BP</a:t>
            </a:r>
          </a:p>
          <a:p>
            <a:pPr>
              <a:lnSpc>
                <a:spcPct val="150000"/>
              </a:lnSpc>
              <a:spcBef>
                <a:spcPts val="0"/>
              </a:spcBef>
            </a:pPr>
            <a:r>
              <a:rPr lang="zh-CN" altLang="en-US" sz="3200" dirty="0">
                <a:solidFill>
                  <a:srgbClr val="0070C0"/>
                </a:solidFill>
              </a:rPr>
              <a:t>梯度下降</a:t>
            </a:r>
            <a:r>
              <a:rPr lang="zh-CN" altLang="en-US" sz="3200" dirty="0"/>
              <a:t>：</a:t>
            </a:r>
            <a:r>
              <a:rPr lang="en-US" altLang="zh-CN" sz="3200" dirty="0"/>
              <a:t>Gradient Descent</a:t>
            </a:r>
          </a:p>
          <a:p>
            <a:pPr>
              <a:lnSpc>
                <a:spcPct val="150000"/>
              </a:lnSpc>
              <a:spcBef>
                <a:spcPts val="0"/>
              </a:spcBef>
            </a:pPr>
            <a:r>
              <a:rPr lang="zh-CN" altLang="en-US" sz="3200" dirty="0">
                <a:solidFill>
                  <a:srgbClr val="0070C0"/>
                </a:solidFill>
              </a:rPr>
              <a:t>修正线性单元</a:t>
            </a:r>
            <a:r>
              <a:rPr lang="zh-CN" altLang="en-US" sz="3200" dirty="0"/>
              <a:t>：</a:t>
            </a:r>
            <a:r>
              <a:rPr lang="en-US" altLang="zh-CN" sz="3200" dirty="0"/>
              <a:t>Rectified Linear Unit, </a:t>
            </a:r>
            <a:r>
              <a:rPr lang="en-US" altLang="zh-CN" sz="3200" dirty="0" err="1"/>
              <a:t>ReLU</a:t>
            </a:r>
            <a:endParaRPr lang="en-US" altLang="zh-CN" sz="2800" dirty="0"/>
          </a:p>
          <a:p>
            <a:endParaRPr lang="en-US" altLang="zh-CN" sz="3200" dirty="0"/>
          </a:p>
          <a:p>
            <a:endParaRPr lang="en-US" altLang="zh-CN" sz="3200" dirty="0"/>
          </a:p>
        </p:txBody>
      </p:sp>
    </p:spTree>
    <p:extLst>
      <p:ext uri="{BB962C8B-B14F-4D97-AF65-F5344CB8AC3E}">
        <p14:creationId xmlns:p14="http://schemas.microsoft.com/office/powerpoint/2010/main" val="42891152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96677" y="2252370"/>
            <a:ext cx="7998645" cy="2353260"/>
          </a:xfrm>
          <a:prstGeom prst="rect">
            <a:avLst/>
          </a:prstGeom>
        </p:spPr>
      </p:pic>
      <p:sp>
        <p:nvSpPr>
          <p:cNvPr id="2" name="灯片编号占位符 1">
            <a:extLst>
              <a:ext uri="{FF2B5EF4-FFF2-40B4-BE49-F238E27FC236}">
                <a16:creationId xmlns:a16="http://schemas.microsoft.com/office/drawing/2014/main" id="{0D44BB43-9C81-41CD-9658-69EB7E378652}"/>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102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960416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矩阵的秩</a:t>
            </a:r>
          </a:p>
        </p:txBody>
      </p:sp>
      <p:sp>
        <p:nvSpPr>
          <p:cNvPr id="18435" name="内容占位符 2"/>
          <p:cNvSpPr>
            <a:spLocks noGrp="1"/>
          </p:cNvSpPr>
          <p:nvPr>
            <p:ph sz="quarter" idx="1"/>
          </p:nvPr>
        </p:nvSpPr>
        <p:spPr>
          <a:xfrm>
            <a:off x="917574" y="1427920"/>
            <a:ext cx="10346774" cy="5158409"/>
          </a:xfrm>
        </p:spPr>
        <p:txBody>
          <a:bodyPr>
            <a:normAutofit/>
          </a:bodyPr>
          <a:lstStyle/>
          <a:p>
            <a:r>
              <a:rPr lang="zh-CN" altLang="en-US" sz="3200" dirty="0">
                <a:solidFill>
                  <a:srgbClr val="0070C0"/>
                </a:solidFill>
              </a:rPr>
              <a:t>矩阵的秩</a:t>
            </a:r>
            <a:r>
              <a:rPr lang="en-US" altLang="zh-CN" sz="3200" dirty="0">
                <a:solidFill>
                  <a:srgbClr val="0070C0"/>
                </a:solidFill>
              </a:rPr>
              <a:t>(Rank)</a:t>
            </a:r>
            <a:r>
              <a:rPr lang="zh-CN" altLang="en-US" sz="3200" dirty="0">
                <a:solidFill>
                  <a:srgbClr val="0070C0"/>
                </a:solidFill>
              </a:rPr>
              <a:t>：</a:t>
            </a:r>
            <a:r>
              <a:rPr lang="zh-CN" altLang="en-US" sz="3200" dirty="0"/>
              <a:t>矩阵列向量中的极大线性无关组的数目，记作矩阵的列秩，同样可以定义行秩。方阵中</a:t>
            </a:r>
            <a:r>
              <a:rPr lang="zh-CN" altLang="en-US" sz="3200" dirty="0">
                <a:solidFill>
                  <a:srgbClr val="FF0000"/>
                </a:solidFill>
              </a:rPr>
              <a:t>行秩</a:t>
            </a:r>
            <a:r>
              <a:rPr lang="en-US" altLang="zh-CN" sz="3200" dirty="0">
                <a:solidFill>
                  <a:srgbClr val="FF0000"/>
                </a:solidFill>
              </a:rPr>
              <a:t>=</a:t>
            </a:r>
            <a:r>
              <a:rPr lang="zh-CN" altLang="en-US" sz="3200" dirty="0">
                <a:solidFill>
                  <a:srgbClr val="FF0000"/>
                </a:solidFill>
              </a:rPr>
              <a:t>列秩</a:t>
            </a:r>
            <a:r>
              <a:rPr lang="en-US" altLang="zh-CN" sz="3200" dirty="0">
                <a:solidFill>
                  <a:srgbClr val="FF0000"/>
                </a:solidFill>
              </a:rPr>
              <a:t>=</a:t>
            </a:r>
            <a:r>
              <a:rPr lang="zh-CN" altLang="en-US" sz="3200" dirty="0">
                <a:solidFill>
                  <a:srgbClr val="FF0000"/>
                </a:solidFill>
              </a:rPr>
              <a:t>矩阵的秩</a:t>
            </a:r>
            <a:r>
              <a:rPr lang="zh-CN" altLang="en-US" sz="3200" dirty="0"/>
              <a:t>，通常记作</a:t>
            </a:r>
            <a:r>
              <a:rPr lang="en-US" altLang="zh-CN" sz="3200" dirty="0"/>
              <a:t>rank(A</a:t>
            </a:r>
            <a:r>
              <a:rPr lang="zh-CN" altLang="en-US" sz="3200" dirty="0"/>
              <a:t>）。</a:t>
            </a:r>
            <a:endParaRPr lang="en-US" altLang="zh-CN" sz="3200" dirty="0"/>
          </a:p>
          <a:p>
            <a:r>
              <a:rPr lang="zh-CN" altLang="en-US" sz="3200" dirty="0"/>
              <a:t>一般通过</a:t>
            </a:r>
            <a:r>
              <a:rPr lang="zh-CN" altLang="en-US" sz="3200" dirty="0">
                <a:solidFill>
                  <a:srgbClr val="FF0000"/>
                </a:solidFill>
              </a:rPr>
              <a:t>初等变换</a:t>
            </a:r>
            <a:r>
              <a:rPr lang="zh-CN" altLang="en-US" sz="3200" dirty="0"/>
              <a:t>来求矩阵的秩。</a:t>
            </a:r>
            <a:endParaRPr lang="en-US" altLang="zh-CN" sz="3200" dirty="0"/>
          </a:p>
          <a:p>
            <a:pPr lvl="1">
              <a:lnSpc>
                <a:spcPct val="115000"/>
              </a:lnSpc>
              <a:buFont typeface="Wingdings" panose="05000000000000000000" pitchFamily="2" charset="2"/>
              <a:buChar char="Ø"/>
            </a:pPr>
            <a:endParaRPr lang="zh-CN" altLang="en-US" dirty="0"/>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双括号 2">
            <a:extLst>
              <a:ext uri="{FF2B5EF4-FFF2-40B4-BE49-F238E27FC236}">
                <a16:creationId xmlns:a16="http://schemas.microsoft.com/office/drawing/2014/main" id="{3CC197D2-46FB-412C-910F-523914B6B28E}"/>
              </a:ext>
            </a:extLst>
          </p:cNvPr>
          <p:cNvSpPr/>
          <p:nvPr/>
        </p:nvSpPr>
        <p:spPr>
          <a:xfrm>
            <a:off x="4038763" y="4165096"/>
            <a:ext cx="3551582" cy="166646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4D57B5B-EBA0-42B1-AE2D-F416613DA624}"/>
              </a:ext>
            </a:extLst>
          </p:cNvPr>
          <p:cNvSpPr txBox="1"/>
          <p:nvPr/>
        </p:nvSpPr>
        <p:spPr>
          <a:xfrm>
            <a:off x="4370391" y="4264730"/>
            <a:ext cx="3008243" cy="369332"/>
          </a:xfrm>
          <a:prstGeom prst="rect">
            <a:avLst/>
          </a:prstGeom>
          <a:noFill/>
        </p:spPr>
        <p:txBody>
          <a:bodyPr wrap="square" rtlCol="0">
            <a:spAutoFit/>
          </a:bodyPr>
          <a:lstStyle/>
          <a:p>
            <a:r>
              <a:rPr lang="en-US" altLang="zh-CN" dirty="0"/>
              <a:t>1                  2                 3</a:t>
            </a:r>
            <a:endParaRPr lang="zh-CN" altLang="en-US" dirty="0"/>
          </a:p>
        </p:txBody>
      </p:sp>
      <p:sp>
        <p:nvSpPr>
          <p:cNvPr id="13" name="文本框 12">
            <a:extLst>
              <a:ext uri="{FF2B5EF4-FFF2-40B4-BE49-F238E27FC236}">
                <a16:creationId xmlns:a16="http://schemas.microsoft.com/office/drawing/2014/main" id="{60983934-833C-47E2-B96F-EFBB26CC5FEA}"/>
              </a:ext>
            </a:extLst>
          </p:cNvPr>
          <p:cNvSpPr txBox="1"/>
          <p:nvPr/>
        </p:nvSpPr>
        <p:spPr>
          <a:xfrm>
            <a:off x="4385382" y="4874138"/>
            <a:ext cx="3008243" cy="369332"/>
          </a:xfrm>
          <a:prstGeom prst="rect">
            <a:avLst/>
          </a:prstGeom>
          <a:noFill/>
        </p:spPr>
        <p:txBody>
          <a:bodyPr wrap="square" rtlCol="0">
            <a:spAutoFit/>
          </a:bodyPr>
          <a:lstStyle/>
          <a:p>
            <a:r>
              <a:rPr lang="en-US" altLang="zh-CN" dirty="0"/>
              <a:t>2                  4                 6</a:t>
            </a:r>
            <a:endParaRPr lang="zh-CN" altLang="en-US" dirty="0"/>
          </a:p>
        </p:txBody>
      </p:sp>
      <p:sp>
        <p:nvSpPr>
          <p:cNvPr id="14" name="文本框 13">
            <a:extLst>
              <a:ext uri="{FF2B5EF4-FFF2-40B4-BE49-F238E27FC236}">
                <a16:creationId xmlns:a16="http://schemas.microsoft.com/office/drawing/2014/main" id="{C866D6C6-023D-4293-9BAA-0CA3BBA3F318}"/>
              </a:ext>
            </a:extLst>
          </p:cNvPr>
          <p:cNvSpPr txBox="1"/>
          <p:nvPr/>
        </p:nvSpPr>
        <p:spPr>
          <a:xfrm>
            <a:off x="4385384" y="5405095"/>
            <a:ext cx="3008243" cy="369332"/>
          </a:xfrm>
          <a:prstGeom prst="rect">
            <a:avLst/>
          </a:prstGeom>
          <a:noFill/>
        </p:spPr>
        <p:txBody>
          <a:bodyPr wrap="square" rtlCol="0">
            <a:spAutoFit/>
          </a:bodyPr>
          <a:lstStyle/>
          <a:p>
            <a:r>
              <a:rPr lang="en-US" altLang="zh-CN" dirty="0"/>
              <a:t>3                  6                 9</a:t>
            </a:r>
            <a:endParaRPr lang="zh-CN" altLang="en-US" dirty="0"/>
          </a:p>
        </p:txBody>
      </p:sp>
    </p:spTree>
    <p:extLst>
      <p:ext uri="{BB962C8B-B14F-4D97-AF65-F5344CB8AC3E}">
        <p14:creationId xmlns:p14="http://schemas.microsoft.com/office/powerpoint/2010/main" val="4066339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矩阵的逆</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Content Placeholder 2">
            <a:extLst>
              <a:ext uri="{FF2B5EF4-FFF2-40B4-BE49-F238E27FC236}">
                <a16:creationId xmlns:a16="http://schemas.microsoft.com/office/drawing/2014/main" id="{F4889985-E148-4F4C-B9C6-CEF319576E70}"/>
              </a:ext>
            </a:extLst>
          </p:cNvPr>
          <p:cNvSpPr>
            <a:spLocks noGrp="1"/>
          </p:cNvSpPr>
          <p:nvPr>
            <p:ph idx="1"/>
          </p:nvPr>
        </p:nvSpPr>
        <p:spPr>
          <a:xfrm>
            <a:off x="794479" y="1105200"/>
            <a:ext cx="10672995" cy="5220000"/>
          </a:xfrm>
        </p:spPr>
        <p:txBody>
          <a:bodyPr>
            <a:normAutofit/>
          </a:bodyPr>
          <a:lstStyle/>
          <a:p>
            <a:pPr>
              <a:lnSpc>
                <a:spcPct val="150000"/>
              </a:lnSpc>
            </a:pPr>
            <a:r>
              <a:rPr lang="zh-CN" altLang="en-US" sz="3200" dirty="0"/>
              <a:t>若矩阵</a:t>
            </a:r>
            <a:r>
              <a:rPr lang="en-US" altLang="zh-CN" sz="3200" i="1" dirty="0"/>
              <a:t>A</a:t>
            </a:r>
            <a:r>
              <a:rPr lang="zh-CN" altLang="en-US" sz="3200" dirty="0"/>
              <a:t>为方阵，当</a:t>
            </a:r>
            <a:r>
              <a:rPr lang="en-US" altLang="zh-CN" sz="3200" i="1" dirty="0">
                <a:solidFill>
                  <a:srgbClr val="FF0000"/>
                </a:solidFill>
              </a:rPr>
              <a:t>rank</a:t>
            </a:r>
            <a:r>
              <a:rPr lang="en-US" altLang="zh-CN" sz="3200" dirty="0">
                <a:solidFill>
                  <a:srgbClr val="FF0000"/>
                </a:solidFill>
              </a:rPr>
              <a:t>(</a:t>
            </a:r>
            <a:r>
              <a:rPr lang="en-US" altLang="zh-CN" sz="3200" i="1" dirty="0" err="1">
                <a:solidFill>
                  <a:srgbClr val="FF0000"/>
                </a:solidFill>
              </a:rPr>
              <a:t>A</a:t>
            </a:r>
            <a:r>
              <a:rPr lang="en-US" altLang="zh-CN" sz="3200" i="1" baseline="-25000" dirty="0" err="1">
                <a:solidFill>
                  <a:srgbClr val="FF0000"/>
                </a:solidFill>
              </a:rPr>
              <a:t>n</a:t>
            </a:r>
            <a:r>
              <a:rPr lang="en-US" altLang="zh-CN" sz="3200" baseline="-25000" dirty="0" err="1">
                <a:solidFill>
                  <a:srgbClr val="FF0000"/>
                </a:solidFill>
              </a:rPr>
              <a:t>×</a:t>
            </a:r>
            <a:r>
              <a:rPr lang="en-US" altLang="zh-CN" sz="3200" i="1" baseline="-25000" dirty="0" err="1">
                <a:solidFill>
                  <a:srgbClr val="FF0000"/>
                </a:solidFill>
              </a:rPr>
              <a:t>n</a:t>
            </a:r>
            <a:r>
              <a:rPr lang="en-US" altLang="zh-CN" sz="3200" dirty="0">
                <a:solidFill>
                  <a:srgbClr val="FF0000"/>
                </a:solidFill>
              </a:rPr>
              <a:t>)&lt;</a:t>
            </a:r>
            <a:r>
              <a:rPr lang="en-US" altLang="zh-CN" sz="3200" i="1" dirty="0">
                <a:solidFill>
                  <a:srgbClr val="FF0000"/>
                </a:solidFill>
              </a:rPr>
              <a:t>n</a:t>
            </a:r>
            <a:r>
              <a:rPr lang="zh-CN" altLang="en-US" sz="3200" dirty="0"/>
              <a:t>时，称</a:t>
            </a:r>
            <a:r>
              <a:rPr lang="en-US" altLang="zh-CN" sz="3200" i="1" dirty="0"/>
              <a:t>A</a:t>
            </a:r>
            <a:r>
              <a:rPr lang="zh-CN" altLang="en-US" sz="3200" dirty="0"/>
              <a:t>为</a:t>
            </a:r>
            <a:r>
              <a:rPr lang="zh-CN" altLang="en-US" sz="3200" dirty="0">
                <a:solidFill>
                  <a:srgbClr val="FF0000"/>
                </a:solidFill>
              </a:rPr>
              <a:t>奇异矩阵或不可逆矩阵</a:t>
            </a:r>
            <a:r>
              <a:rPr lang="zh-CN" altLang="en-US" sz="3200" dirty="0"/>
              <a:t>。</a:t>
            </a:r>
            <a:endParaRPr lang="en-US" altLang="zh-CN" sz="3200" dirty="0"/>
          </a:p>
          <a:p>
            <a:pPr>
              <a:lnSpc>
                <a:spcPct val="150000"/>
              </a:lnSpc>
            </a:pPr>
            <a:r>
              <a:rPr lang="zh-CN" altLang="en-US" sz="3200" dirty="0"/>
              <a:t>若矩阵</a:t>
            </a:r>
            <a:r>
              <a:rPr lang="en-US" altLang="zh-CN" sz="3200" i="1" dirty="0"/>
              <a:t>A</a:t>
            </a:r>
            <a:r>
              <a:rPr lang="zh-CN" altLang="en-US" sz="3200" dirty="0"/>
              <a:t>为方阵，当</a:t>
            </a:r>
            <a:r>
              <a:rPr lang="en-US" altLang="zh-CN" sz="3200" i="1" dirty="0">
                <a:solidFill>
                  <a:srgbClr val="FF0000"/>
                </a:solidFill>
              </a:rPr>
              <a:t>rank</a:t>
            </a:r>
            <a:r>
              <a:rPr lang="en-US" altLang="zh-CN" sz="3200" dirty="0">
                <a:solidFill>
                  <a:srgbClr val="FF0000"/>
                </a:solidFill>
              </a:rPr>
              <a:t>(</a:t>
            </a:r>
            <a:r>
              <a:rPr lang="en-US" altLang="zh-CN" sz="3200" i="1" dirty="0" err="1">
                <a:solidFill>
                  <a:srgbClr val="FF0000"/>
                </a:solidFill>
              </a:rPr>
              <a:t>A</a:t>
            </a:r>
            <a:r>
              <a:rPr lang="en-US" altLang="zh-CN" sz="3200" i="1" baseline="-25000" dirty="0" err="1">
                <a:solidFill>
                  <a:srgbClr val="FF0000"/>
                </a:solidFill>
              </a:rPr>
              <a:t>n</a:t>
            </a:r>
            <a:r>
              <a:rPr lang="en-US" altLang="zh-CN" sz="3200" baseline="-25000" dirty="0" err="1">
                <a:solidFill>
                  <a:srgbClr val="FF0000"/>
                </a:solidFill>
              </a:rPr>
              <a:t>×</a:t>
            </a:r>
            <a:r>
              <a:rPr lang="en-US" altLang="zh-CN" sz="3200" i="1" baseline="-25000" dirty="0" err="1">
                <a:solidFill>
                  <a:srgbClr val="FF0000"/>
                </a:solidFill>
              </a:rPr>
              <a:t>n</a:t>
            </a:r>
            <a:r>
              <a:rPr lang="en-US" altLang="zh-CN" sz="3200" dirty="0">
                <a:solidFill>
                  <a:srgbClr val="FF0000"/>
                </a:solidFill>
              </a:rPr>
              <a:t>)=</a:t>
            </a:r>
            <a:r>
              <a:rPr lang="en-US" altLang="zh-CN" sz="3200" i="1" dirty="0">
                <a:solidFill>
                  <a:srgbClr val="FF0000"/>
                </a:solidFill>
              </a:rPr>
              <a:t>n</a:t>
            </a:r>
            <a:r>
              <a:rPr lang="zh-CN" altLang="en-US" sz="3200" dirty="0"/>
              <a:t>时，称</a:t>
            </a:r>
            <a:r>
              <a:rPr lang="en-US" altLang="zh-CN" sz="3200" i="1" dirty="0"/>
              <a:t>A</a:t>
            </a:r>
            <a:r>
              <a:rPr lang="zh-CN" altLang="en-US" sz="3200" dirty="0"/>
              <a:t>为</a:t>
            </a:r>
            <a:r>
              <a:rPr lang="zh-CN" altLang="en-US" sz="3200" dirty="0">
                <a:solidFill>
                  <a:srgbClr val="FF0000"/>
                </a:solidFill>
              </a:rPr>
              <a:t>非奇异矩阵或可逆矩阵</a:t>
            </a:r>
            <a:r>
              <a:rPr lang="zh-CN" altLang="en-US" sz="3200" dirty="0"/>
              <a:t>。</a:t>
            </a:r>
            <a:endParaRPr lang="en-US" altLang="zh-CN" sz="3200" dirty="0"/>
          </a:p>
          <a:p>
            <a:pPr lvl="1">
              <a:lnSpc>
                <a:spcPct val="150000"/>
              </a:lnSpc>
            </a:pPr>
            <a:r>
              <a:rPr lang="zh-CN" altLang="en-US" sz="2800" dirty="0"/>
              <a:t>满足以下条件，则称</a:t>
            </a:r>
            <a:r>
              <a:rPr lang="en-US" altLang="zh-CN" sz="2800" i="1" dirty="0"/>
              <a:t>A</a:t>
            </a:r>
            <a:r>
              <a:rPr lang="en-US" altLang="zh-CN" sz="2800" baseline="30000" dirty="0"/>
              <a:t>-1</a:t>
            </a:r>
            <a:r>
              <a:rPr lang="zh-CN" altLang="en-US" sz="2800" dirty="0"/>
              <a:t>为矩阵</a:t>
            </a:r>
            <a:r>
              <a:rPr lang="en-US" altLang="zh-CN" sz="2800" i="1" dirty="0"/>
              <a:t>A</a:t>
            </a:r>
            <a:r>
              <a:rPr lang="zh-CN" altLang="en-US" sz="2800" dirty="0"/>
              <a:t>的逆矩阵。</a:t>
            </a:r>
            <a:endParaRPr lang="en-US" altLang="zh-CN" sz="2800" dirty="0"/>
          </a:p>
          <a:p>
            <a:pPr lvl="2" eaLnBrk="1" hangingPunct="1">
              <a:lnSpc>
                <a:spcPct val="150000"/>
              </a:lnSpc>
            </a:pPr>
            <a:endParaRPr lang="en-US" altLang="zh-CN" sz="2400" dirty="0"/>
          </a:p>
          <a:p>
            <a:pPr lvl="1">
              <a:lnSpc>
                <a:spcPct val="150000"/>
              </a:lnSpc>
            </a:pPr>
            <a:r>
              <a:rPr lang="zh-CN" altLang="en-US" sz="2800" dirty="0"/>
              <a:t>其中</a:t>
            </a:r>
            <a:r>
              <a:rPr lang="en-US" altLang="zh-CN" sz="2800" i="1" dirty="0">
                <a:latin typeface="Times New Roman" panose="02020603050405020304" pitchFamily="18" charset="0"/>
                <a:cs typeface="Times New Roman" panose="02020603050405020304" pitchFamily="18" charset="0"/>
              </a:rPr>
              <a:t>I</a:t>
            </a:r>
            <a:r>
              <a:rPr lang="en-US" altLang="zh-CN" sz="2800" i="1" baseline="-25000" dirty="0">
                <a:latin typeface="Times New Roman" panose="02020603050405020304" pitchFamily="18" charset="0"/>
                <a:cs typeface="Times New Roman" panose="02020603050405020304" pitchFamily="18" charset="0"/>
              </a:rPr>
              <a:t>n</a:t>
            </a:r>
            <a:r>
              <a:rPr lang="zh-CN" altLang="en-US" sz="2800" dirty="0"/>
              <a:t>是</a:t>
            </a:r>
            <a:r>
              <a:rPr lang="en-US" altLang="zh-CN" sz="2800" i="1" dirty="0" err="1"/>
              <a:t>n</a:t>
            </a:r>
            <a:r>
              <a:rPr lang="en-US" altLang="zh-CN" sz="2800" dirty="0" err="1"/>
              <a:t>×</a:t>
            </a:r>
            <a:r>
              <a:rPr lang="en-US" altLang="zh-CN" sz="2800" i="1" dirty="0" err="1"/>
              <a:t>n</a:t>
            </a:r>
            <a:r>
              <a:rPr lang="zh-CN" altLang="en-US" sz="2800" dirty="0"/>
              <a:t>的单位矩阵。</a:t>
            </a:r>
            <a:endParaRPr lang="en-US" altLang="zh-CN" sz="2800" dirty="0"/>
          </a:p>
          <a:p>
            <a:pPr lvl="2" eaLnBrk="1" hangingPunct="1">
              <a:lnSpc>
                <a:spcPct val="150000"/>
              </a:lnSpc>
            </a:pPr>
            <a:endParaRPr lang="en-US" altLang="zh-CN" dirty="0"/>
          </a:p>
          <a:p>
            <a:pPr lvl="1" eaLnBrk="1" hangingPunct="1"/>
            <a:endParaRPr lang="zh-CN" altLang="en-US" dirty="0"/>
          </a:p>
        </p:txBody>
      </p:sp>
      <p:sp>
        <p:nvSpPr>
          <p:cNvPr id="7" name="Rectangle 1">
            <a:extLst>
              <a:ext uri="{FF2B5EF4-FFF2-40B4-BE49-F238E27FC236}">
                <a16:creationId xmlns:a16="http://schemas.microsoft.com/office/drawing/2014/main" id="{2E9145CB-3956-4DE6-8817-B158DAF1FC9F}"/>
              </a:ext>
            </a:extLst>
          </p:cNvPr>
          <p:cNvSpPr/>
          <p:nvPr/>
        </p:nvSpPr>
        <p:spPr>
          <a:xfrm>
            <a:off x="5198053" y="5028842"/>
            <a:ext cx="2148345" cy="523220"/>
          </a:xfrm>
          <a:prstGeom prst="rect">
            <a:avLst/>
          </a:prstGeom>
        </p:spPr>
        <p:txBody>
          <a:bodyPr wrap="none">
            <a:spAutoFit/>
          </a:bodyPr>
          <a:lstStyle/>
          <a:p>
            <a:r>
              <a:rPr lang="en-US" altLang="zh-CN" sz="2800"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a:t>
            </a:r>
            <a:r>
              <a:rPr lang="en-US" altLang="zh-CN" sz="2800" baseline="30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800" baseline="30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2800"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i="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en-US" altLang="zh-CN" sz="2800" i="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n</a:t>
            </a:r>
            <a:endParaRPr lang="en-US" sz="2800" i="1" baseline="-25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14801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矩阵变换</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a:xfrm>
            <a:off x="8730521" y="6492875"/>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pic>
        <p:nvPicPr>
          <p:cNvPr id="4" name="图片 3">
            <a:extLst>
              <a:ext uri="{FF2B5EF4-FFF2-40B4-BE49-F238E27FC236}">
                <a16:creationId xmlns:a16="http://schemas.microsoft.com/office/drawing/2014/main" id="{80FC330B-4A26-475D-9A9A-CA99F5B19042}"/>
              </a:ext>
            </a:extLst>
          </p:cNvPr>
          <p:cNvPicPr>
            <a:picLocks noChangeAspect="1"/>
          </p:cNvPicPr>
          <p:nvPr/>
        </p:nvPicPr>
        <p:blipFill>
          <a:blip r:embed="rId3"/>
          <a:stretch>
            <a:fillRect/>
          </a:stretch>
        </p:blipFill>
        <p:spPr>
          <a:xfrm>
            <a:off x="982118" y="2631003"/>
            <a:ext cx="811750" cy="912193"/>
          </a:xfrm>
          <a:prstGeom prst="rect">
            <a:avLst/>
          </a:prstGeom>
        </p:spPr>
      </p:pic>
      <p:pic>
        <p:nvPicPr>
          <p:cNvPr id="5" name="图片 4">
            <a:extLst>
              <a:ext uri="{FF2B5EF4-FFF2-40B4-BE49-F238E27FC236}">
                <a16:creationId xmlns:a16="http://schemas.microsoft.com/office/drawing/2014/main" id="{5216CD6A-9230-4976-A930-637C3006BACB}"/>
              </a:ext>
            </a:extLst>
          </p:cNvPr>
          <p:cNvPicPr>
            <a:picLocks noChangeAspect="1"/>
          </p:cNvPicPr>
          <p:nvPr/>
        </p:nvPicPr>
        <p:blipFill>
          <a:blip r:embed="rId4"/>
          <a:stretch>
            <a:fillRect/>
          </a:stretch>
        </p:blipFill>
        <p:spPr>
          <a:xfrm>
            <a:off x="3163923" y="1927479"/>
            <a:ext cx="4975641" cy="904204"/>
          </a:xfrm>
          <a:prstGeom prst="rect">
            <a:avLst/>
          </a:prstGeom>
        </p:spPr>
      </p:pic>
      <p:pic>
        <p:nvPicPr>
          <p:cNvPr id="6" name="图片 5">
            <a:extLst>
              <a:ext uri="{FF2B5EF4-FFF2-40B4-BE49-F238E27FC236}">
                <a16:creationId xmlns:a16="http://schemas.microsoft.com/office/drawing/2014/main" id="{1784303E-A9AA-42BA-94D7-5ECA06CB5AED}"/>
              </a:ext>
            </a:extLst>
          </p:cNvPr>
          <p:cNvPicPr>
            <a:picLocks noChangeAspect="1"/>
          </p:cNvPicPr>
          <p:nvPr/>
        </p:nvPicPr>
        <p:blipFill>
          <a:blip r:embed="rId5"/>
          <a:stretch>
            <a:fillRect/>
          </a:stretch>
        </p:blipFill>
        <p:spPr>
          <a:xfrm>
            <a:off x="8761984" y="1858700"/>
            <a:ext cx="2743200" cy="972983"/>
          </a:xfrm>
          <a:prstGeom prst="rect">
            <a:avLst/>
          </a:prstGeom>
        </p:spPr>
      </p:pic>
      <p:sp>
        <p:nvSpPr>
          <p:cNvPr id="8" name="右大括号 7">
            <a:extLst>
              <a:ext uri="{FF2B5EF4-FFF2-40B4-BE49-F238E27FC236}">
                <a16:creationId xmlns:a16="http://schemas.microsoft.com/office/drawing/2014/main" id="{3CF15A4C-4E9C-413F-BEE1-9964C33E6629}"/>
              </a:ext>
            </a:extLst>
          </p:cNvPr>
          <p:cNvSpPr/>
          <p:nvPr/>
        </p:nvSpPr>
        <p:spPr>
          <a:xfrm>
            <a:off x="2300313" y="1403888"/>
            <a:ext cx="392575" cy="19513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2D938D9A-F05A-4AA2-9CD9-6FE7D133CAB5}"/>
              </a:ext>
            </a:extLst>
          </p:cNvPr>
          <p:cNvCxnSpPr>
            <a:cxnSpLocks/>
          </p:cNvCxnSpPr>
          <p:nvPr/>
        </p:nvCxnSpPr>
        <p:spPr>
          <a:xfrm>
            <a:off x="8400605" y="2357981"/>
            <a:ext cx="361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DD51C751-7F10-4FD5-8E8F-4067D8E0AE73}"/>
              </a:ext>
            </a:extLst>
          </p:cNvPr>
          <p:cNvPicPr>
            <a:picLocks noChangeAspect="1"/>
          </p:cNvPicPr>
          <p:nvPr/>
        </p:nvPicPr>
        <p:blipFill>
          <a:blip r:embed="rId6"/>
          <a:stretch>
            <a:fillRect/>
          </a:stretch>
        </p:blipFill>
        <p:spPr>
          <a:xfrm>
            <a:off x="8761984" y="3087099"/>
            <a:ext cx="3112038" cy="2735650"/>
          </a:xfrm>
          <a:prstGeom prst="rect">
            <a:avLst/>
          </a:prstGeom>
        </p:spPr>
      </p:pic>
      <p:pic>
        <p:nvPicPr>
          <p:cNvPr id="16" name="图片 15">
            <a:extLst>
              <a:ext uri="{FF2B5EF4-FFF2-40B4-BE49-F238E27FC236}">
                <a16:creationId xmlns:a16="http://schemas.microsoft.com/office/drawing/2014/main" id="{508C9754-E116-41FA-A5AA-053C4B57254B}"/>
              </a:ext>
            </a:extLst>
          </p:cNvPr>
          <p:cNvPicPr>
            <a:picLocks noChangeAspect="1"/>
          </p:cNvPicPr>
          <p:nvPr/>
        </p:nvPicPr>
        <p:blipFill>
          <a:blip r:embed="rId7"/>
          <a:stretch>
            <a:fillRect/>
          </a:stretch>
        </p:blipFill>
        <p:spPr>
          <a:xfrm>
            <a:off x="5762625" y="4026317"/>
            <a:ext cx="2999359" cy="2191601"/>
          </a:xfrm>
          <a:prstGeom prst="rect">
            <a:avLst/>
          </a:prstGeom>
        </p:spPr>
      </p:pic>
      <p:pic>
        <p:nvPicPr>
          <p:cNvPr id="7" name="图片 6">
            <a:extLst>
              <a:ext uri="{FF2B5EF4-FFF2-40B4-BE49-F238E27FC236}">
                <a16:creationId xmlns:a16="http://schemas.microsoft.com/office/drawing/2014/main" id="{9962DFAD-8271-454B-846C-78271764F3A4}"/>
              </a:ext>
            </a:extLst>
          </p:cNvPr>
          <p:cNvPicPr>
            <a:picLocks noChangeAspect="1"/>
          </p:cNvPicPr>
          <p:nvPr/>
        </p:nvPicPr>
        <p:blipFill>
          <a:blip r:embed="rId8"/>
          <a:stretch>
            <a:fillRect/>
          </a:stretch>
        </p:blipFill>
        <p:spPr>
          <a:xfrm>
            <a:off x="603784" y="1208777"/>
            <a:ext cx="1660550" cy="1082650"/>
          </a:xfrm>
          <a:prstGeom prst="rect">
            <a:avLst/>
          </a:prstGeom>
        </p:spPr>
      </p:pic>
      <p:pic>
        <p:nvPicPr>
          <p:cNvPr id="9" name="图片 8">
            <a:extLst>
              <a:ext uri="{FF2B5EF4-FFF2-40B4-BE49-F238E27FC236}">
                <a16:creationId xmlns:a16="http://schemas.microsoft.com/office/drawing/2014/main" id="{49541FFA-64A9-491F-AF1C-3912E2F7FFAB}"/>
              </a:ext>
            </a:extLst>
          </p:cNvPr>
          <p:cNvPicPr>
            <a:picLocks noChangeAspect="1"/>
          </p:cNvPicPr>
          <p:nvPr/>
        </p:nvPicPr>
        <p:blipFill>
          <a:blip r:embed="rId9"/>
          <a:stretch>
            <a:fillRect/>
          </a:stretch>
        </p:blipFill>
        <p:spPr>
          <a:xfrm>
            <a:off x="660222" y="4348616"/>
            <a:ext cx="5145314" cy="1338682"/>
          </a:xfrm>
          <a:prstGeom prst="rect">
            <a:avLst/>
          </a:prstGeom>
        </p:spPr>
      </p:pic>
    </p:spTree>
    <p:extLst>
      <p:ext uri="{BB962C8B-B14F-4D97-AF65-F5344CB8AC3E}">
        <p14:creationId xmlns:p14="http://schemas.microsoft.com/office/powerpoint/2010/main" val="72264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矩阵分解</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Content Placeholder 2">
            <a:extLst>
              <a:ext uri="{FF2B5EF4-FFF2-40B4-BE49-F238E27FC236}">
                <a16:creationId xmlns:a16="http://schemas.microsoft.com/office/drawing/2014/main" id="{D798D050-A8C7-42CC-805F-A15267FFDF67}"/>
              </a:ext>
            </a:extLst>
          </p:cNvPr>
          <p:cNvSpPr>
            <a:spLocks noGrp="1"/>
          </p:cNvSpPr>
          <p:nvPr>
            <p:ph idx="1"/>
          </p:nvPr>
        </p:nvSpPr>
        <p:spPr>
          <a:xfrm>
            <a:off x="764498" y="1105200"/>
            <a:ext cx="10538086" cy="5220000"/>
          </a:xfrm>
        </p:spPr>
        <p:txBody>
          <a:bodyPr>
            <a:normAutofit/>
          </a:bodyPr>
          <a:lstStyle/>
          <a:p>
            <a:pPr eaLnBrk="1" hangingPunct="1">
              <a:lnSpc>
                <a:spcPct val="150000"/>
              </a:lnSpc>
            </a:pPr>
            <a:r>
              <a:rPr lang="zh-CN" altLang="en-US" sz="3200" dirty="0"/>
              <a:t>常见的矩阵分解</a:t>
            </a:r>
            <a:endParaRPr lang="en-US" altLang="zh-CN" sz="3200" dirty="0"/>
          </a:p>
          <a:p>
            <a:pPr lvl="1" eaLnBrk="1" hangingPunct="1">
              <a:lnSpc>
                <a:spcPct val="150000"/>
              </a:lnSpc>
            </a:pPr>
            <a:r>
              <a:rPr lang="zh-CN" altLang="en-US" sz="2800" dirty="0">
                <a:solidFill>
                  <a:srgbClr val="0070C0"/>
                </a:solidFill>
              </a:rPr>
              <a:t>特征分解</a:t>
            </a:r>
            <a:endParaRPr lang="en-US" altLang="zh-CN" sz="2800" dirty="0">
              <a:solidFill>
                <a:srgbClr val="0070C0"/>
              </a:solidFill>
            </a:endParaRPr>
          </a:p>
          <a:p>
            <a:pPr lvl="1" eaLnBrk="1" hangingPunct="1">
              <a:lnSpc>
                <a:spcPct val="150000"/>
              </a:lnSpc>
            </a:pPr>
            <a:r>
              <a:rPr lang="zh-CN" altLang="en-US" sz="2800" dirty="0">
                <a:solidFill>
                  <a:srgbClr val="0070C0"/>
                </a:solidFill>
              </a:rPr>
              <a:t>奇异值分解</a:t>
            </a:r>
            <a:endParaRPr lang="en-US" altLang="zh-CN" sz="2800" dirty="0">
              <a:solidFill>
                <a:srgbClr val="0070C0"/>
              </a:solidFill>
            </a:endParaRPr>
          </a:p>
        </p:txBody>
      </p:sp>
    </p:spTree>
    <p:extLst>
      <p:ext uri="{BB962C8B-B14F-4D97-AF65-F5344CB8AC3E}">
        <p14:creationId xmlns:p14="http://schemas.microsoft.com/office/powerpoint/2010/main" val="343943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矩阵分解</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798D050-A8C7-42CC-805F-A15267FFDF67}"/>
                  </a:ext>
                </a:extLst>
              </p:cNvPr>
              <p:cNvSpPr>
                <a:spLocks noGrp="1"/>
              </p:cNvSpPr>
              <p:nvPr>
                <p:ph idx="1"/>
              </p:nvPr>
            </p:nvSpPr>
            <p:spPr>
              <a:xfrm>
                <a:off x="764498" y="1105200"/>
                <a:ext cx="10538086" cy="5220000"/>
              </a:xfrm>
            </p:spPr>
            <p:txBody>
              <a:bodyPr>
                <a:normAutofit/>
              </a:bodyPr>
              <a:lstStyle/>
              <a:p>
                <a:pPr eaLnBrk="1" hangingPunct="1">
                  <a:lnSpc>
                    <a:spcPct val="150000"/>
                  </a:lnSpc>
                </a:pPr>
                <a:r>
                  <a:rPr lang="zh-CN" altLang="en-US" dirty="0"/>
                  <a:t>矩阵的特征值和特征向量</a:t>
                </a:r>
                <a:endParaRPr lang="en-US" altLang="zh-CN" dirty="0"/>
              </a:p>
              <a:p>
                <a:pPr lvl="1" eaLnBrk="1" hangingPunct="1">
                  <a:lnSpc>
                    <a:spcPct val="150000"/>
                  </a:lnSpc>
                </a:pPr>
                <a:r>
                  <a:rPr lang="zh-CN" altLang="en-US" dirty="0"/>
                  <a:t>若矩阵</a:t>
                </a:r>
                <a:r>
                  <a:rPr lang="en-US" altLang="zh-CN" i="1" dirty="0"/>
                  <a:t>A</a:t>
                </a:r>
                <a:r>
                  <a:rPr lang="zh-CN" altLang="en-US" dirty="0"/>
                  <a:t>为方阵，则存在非零向量</a:t>
                </a:r>
                <a:r>
                  <a:rPr lang="en-US" altLang="zh-CN" i="1" dirty="0"/>
                  <a:t>X</a:t>
                </a:r>
                <a:r>
                  <a:rPr lang="zh-CN" altLang="en-US" dirty="0"/>
                  <a:t>和常数</a:t>
                </a:r>
                <a:r>
                  <a:rPr lang="zh-CN" altLang="zh-CN" dirty="0"/>
                  <a:t>λ</a:t>
                </a:r>
                <a:r>
                  <a:rPr lang="zh-CN" altLang="en-US" dirty="0"/>
                  <a:t>满足</a:t>
                </a:r>
                <a14:m>
                  <m:oMath xmlns:m="http://schemas.openxmlformats.org/officeDocument/2006/math">
                    <m:r>
                      <a:rPr lang="en-US" i="1" smtClean="0">
                        <a:solidFill>
                          <a:srgbClr val="FF0000"/>
                        </a:solidFill>
                        <a:latin typeface="Cambria Math" panose="02040503050406030204" pitchFamily="18" charset="0"/>
                      </a:rPr>
                      <m:t>𝐴</m:t>
                    </m:r>
                    <m:r>
                      <a:rPr lang="en-US" b="0" i="1" smtClean="0">
                        <a:solidFill>
                          <a:srgbClr val="FF0000"/>
                        </a:solidFill>
                        <a:latin typeface="Cambria Math" panose="02040503050406030204" pitchFamily="18" charset="0"/>
                      </a:rPr>
                      <m:t>𝑋</m:t>
                    </m:r>
                    <m:r>
                      <a:rPr lang="en-US" i="1">
                        <a:solidFill>
                          <a:srgbClr val="FF0000"/>
                        </a:solidFill>
                        <a:latin typeface="Cambria Math" panose="02040503050406030204" pitchFamily="18" charset="0"/>
                      </a:rPr>
                      <m:t>=</m:t>
                    </m:r>
                    <m:r>
                      <m:rPr>
                        <m:sty m:val="p"/>
                      </m:rPr>
                      <a:rPr lang="el-GR" i="1">
                        <a:solidFill>
                          <a:srgbClr val="FF0000"/>
                        </a:solidFill>
                        <a:latin typeface="Cambria Math" panose="02040503050406030204" pitchFamily="18" charset="0"/>
                      </a:rPr>
                      <m:t>λ</m:t>
                    </m:r>
                    <m:r>
                      <a:rPr lang="en-US" b="0" i="1" smtClean="0">
                        <a:solidFill>
                          <a:srgbClr val="FF0000"/>
                        </a:solidFill>
                        <a:latin typeface="Cambria Math" panose="02040503050406030204" pitchFamily="18" charset="0"/>
                      </a:rPr>
                      <m:t>𝑋</m:t>
                    </m:r>
                  </m:oMath>
                </a14:m>
                <a:r>
                  <a:rPr lang="zh-CN" altLang="en-US" dirty="0"/>
                  <a:t>，则称</a:t>
                </a:r>
                <a:r>
                  <a:rPr lang="zh-CN" altLang="zh-CN" dirty="0">
                    <a:solidFill>
                      <a:srgbClr val="FF0000"/>
                    </a:solidFill>
                  </a:rPr>
                  <a:t>λ</a:t>
                </a:r>
                <a:r>
                  <a:rPr lang="zh-CN" altLang="en-US" dirty="0">
                    <a:solidFill>
                      <a:srgbClr val="FF0000"/>
                    </a:solidFill>
                  </a:rPr>
                  <a:t>为矩阵</a:t>
                </a:r>
                <a:r>
                  <a:rPr lang="en-US" altLang="zh-CN" dirty="0">
                    <a:solidFill>
                      <a:srgbClr val="FF0000"/>
                    </a:solidFill>
                  </a:rPr>
                  <a:t>A</a:t>
                </a:r>
                <a:r>
                  <a:rPr lang="zh-CN" altLang="en-US" dirty="0">
                    <a:solidFill>
                      <a:srgbClr val="FF0000"/>
                    </a:solidFill>
                  </a:rPr>
                  <a:t>的一个特征值</a:t>
                </a:r>
                <a:r>
                  <a:rPr lang="zh-CN" altLang="en-US" dirty="0"/>
                  <a:t>，</a:t>
                </a:r>
                <a:r>
                  <a:rPr lang="en-US" altLang="zh-CN" b="1" i="1" dirty="0">
                    <a:solidFill>
                      <a:srgbClr val="FF0000"/>
                    </a:solidFill>
                  </a:rPr>
                  <a:t>X</a:t>
                </a:r>
                <a:r>
                  <a:rPr lang="zh-CN" altLang="en-US" dirty="0">
                    <a:solidFill>
                      <a:srgbClr val="FF0000"/>
                    </a:solidFill>
                  </a:rPr>
                  <a:t>为矩阵</a:t>
                </a:r>
                <a:r>
                  <a:rPr lang="en-US" altLang="zh-CN" i="1" dirty="0">
                    <a:solidFill>
                      <a:srgbClr val="FF0000"/>
                    </a:solidFill>
                  </a:rPr>
                  <a:t>A</a:t>
                </a:r>
                <a:r>
                  <a:rPr lang="zh-CN" altLang="en-US" dirty="0">
                    <a:solidFill>
                      <a:srgbClr val="FF0000"/>
                    </a:solidFill>
                  </a:rPr>
                  <a:t>关于</a:t>
                </a:r>
                <a:r>
                  <a:rPr lang="zh-CN" altLang="zh-CN" dirty="0">
                    <a:solidFill>
                      <a:srgbClr val="FF0000"/>
                    </a:solidFill>
                  </a:rPr>
                  <a:t>λ</a:t>
                </a:r>
                <a:r>
                  <a:rPr lang="zh-CN" altLang="en-US" dirty="0">
                    <a:solidFill>
                      <a:srgbClr val="FF0000"/>
                    </a:solidFill>
                  </a:rPr>
                  <a:t>的特征向量。</a:t>
                </a:r>
                <a:endParaRPr lang="en-US" altLang="zh-CN" dirty="0">
                  <a:solidFill>
                    <a:srgbClr val="FF0000"/>
                  </a:solidFill>
                </a:endParaRPr>
              </a:p>
              <a:p>
                <a:pPr lvl="1" eaLnBrk="1" hangingPunct="1">
                  <a:lnSpc>
                    <a:spcPct val="150000"/>
                  </a:lnSpc>
                </a:pPr>
                <a:r>
                  <a:rPr lang="zh-CN" altLang="en-US" dirty="0"/>
                  <a:t>若</a:t>
                </a:r>
                <a:r>
                  <a:rPr lang="en-US" altLang="zh-CN" i="1" dirty="0" err="1"/>
                  <a:t>A</a:t>
                </a:r>
                <a:r>
                  <a:rPr lang="en-US" altLang="zh-CN" i="1" baseline="-25000" dirty="0" err="1"/>
                  <a:t>n</a:t>
                </a:r>
                <a:r>
                  <a:rPr lang="en-US" altLang="zh-CN" baseline="-25000" dirty="0" err="1"/>
                  <a:t>×</a:t>
                </a:r>
                <a:r>
                  <a:rPr lang="en-US" altLang="zh-CN" i="1" baseline="-25000" dirty="0" err="1"/>
                  <a:t>n</a:t>
                </a:r>
                <a:r>
                  <a:rPr lang="zh-CN" altLang="en-US" dirty="0"/>
                  <a:t>的矩阵有</a:t>
                </a:r>
                <a:r>
                  <a:rPr lang="en-US" altLang="zh-CN" dirty="0"/>
                  <a:t>n</a:t>
                </a:r>
                <a:r>
                  <a:rPr lang="zh-CN" altLang="en-US" dirty="0"/>
                  <a:t>个特征值，那么</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λ</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𝑛</m:t>
                        </m:r>
                      </m:sub>
                    </m:sSub>
                  </m:oMath>
                </a14:m>
                <a:r>
                  <a:rPr lang="en-US" altLang="zh-CN" dirty="0"/>
                  <a:t>,</a:t>
                </a:r>
                <a:r>
                  <a:rPr lang="zh-CN" altLang="en-US" dirty="0"/>
                  <a:t>其对应的</a:t>
                </a:r>
                <a:r>
                  <a:rPr lang="en-US" altLang="zh-CN" dirty="0"/>
                  <a:t>n</a:t>
                </a:r>
                <a:r>
                  <a:rPr lang="zh-CN" altLang="en-US" dirty="0"/>
                  <a:t>个特征向量为</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b="1" i="1" smtClean="0">
                            <a:latin typeface="Cambria Math" panose="02040503050406030204" pitchFamily="18" charset="0"/>
                          </a:rPr>
                          <m:t>𝒖</m:t>
                        </m:r>
                      </m:e>
                      <m:sub>
                        <m:r>
                          <a:rPr lang="en-US" altLang="zh-CN" i="1">
                            <a:latin typeface="Cambria Math" panose="02040503050406030204" pitchFamily="18" charset="0"/>
                          </a:rPr>
                          <m:t>𝑛</m:t>
                        </m:r>
                      </m:sub>
                    </m:sSub>
                  </m:oMath>
                </a14:m>
                <a:r>
                  <a:rPr lang="zh-CN" altLang="en-US" dirty="0"/>
                  <a:t>。</a:t>
                </a:r>
                <a:endParaRPr lang="en-US" altLang="zh-CN" dirty="0"/>
              </a:p>
              <a:p>
                <a:pPr lvl="1" eaLnBrk="1" hangingPunct="1">
                  <a:lnSpc>
                    <a:spcPct val="150000"/>
                  </a:lnSpc>
                </a:pPr>
                <a:r>
                  <a:rPr lang="zh-CN" altLang="en-US" dirty="0"/>
                  <a:t>矩阵的迹</a:t>
                </a:r>
                <a:r>
                  <a:rPr lang="en-US" altLang="zh-CN" dirty="0"/>
                  <a:t>(trace)</a:t>
                </a:r>
                <a:r>
                  <a:rPr lang="zh-CN" altLang="en-US" dirty="0"/>
                  <a:t>和行列式</a:t>
                </a:r>
                <a:r>
                  <a:rPr lang="en-US" altLang="zh-CN" dirty="0"/>
                  <a:t>(determinant)</a:t>
                </a:r>
                <a:r>
                  <a:rPr lang="zh-CN" altLang="en-US" dirty="0"/>
                  <a:t>的值：</a:t>
                </a:r>
              </a:p>
            </p:txBody>
          </p:sp>
        </mc:Choice>
        <mc:Fallback xmlns="">
          <p:sp>
            <p:nvSpPr>
              <p:cNvPr id="5" name="Content Placeholder 2">
                <a:extLst>
                  <a:ext uri="{FF2B5EF4-FFF2-40B4-BE49-F238E27FC236}">
                    <a16:creationId xmlns:a16="http://schemas.microsoft.com/office/drawing/2014/main" id="{D798D050-A8C7-42CC-805F-A15267FFDF67}"/>
                  </a:ext>
                </a:extLst>
              </p:cNvPr>
              <p:cNvSpPr>
                <a:spLocks noGrp="1" noRot="1" noChangeAspect="1" noMove="1" noResize="1" noEditPoints="1" noAdjustHandles="1" noChangeArrowheads="1" noChangeShapeType="1" noTextEdit="1"/>
              </p:cNvSpPr>
              <p:nvPr>
                <p:ph idx="1"/>
              </p:nvPr>
            </p:nvSpPr>
            <p:spPr>
              <a:xfrm>
                <a:off x="764498" y="1105200"/>
                <a:ext cx="10538086" cy="5220000"/>
              </a:xfrm>
              <a:blipFill>
                <a:blip r:embed="rId3"/>
                <a:stretch>
                  <a:fillRect l="-10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9">
                <a:extLst>
                  <a:ext uri="{FF2B5EF4-FFF2-40B4-BE49-F238E27FC236}">
                    <a16:creationId xmlns:a16="http://schemas.microsoft.com/office/drawing/2014/main" id="{0B9E986C-2585-4005-88F9-6AC32465B3B5}"/>
                  </a:ext>
                </a:extLst>
              </p:cNvPr>
              <p:cNvSpPr txBox="1"/>
              <p:nvPr/>
            </p:nvSpPr>
            <p:spPr>
              <a:xfrm>
                <a:off x="2493370" y="5173807"/>
                <a:ext cx="1989061" cy="967051"/>
              </a:xfrm>
              <a:prstGeom prst="rect">
                <a:avLst/>
              </a:prstGeom>
              <a:noFill/>
            </p:spPr>
            <p:txBody>
              <a:bodyPr wrap="none" lIns="36000" tIns="36000" rIns="36000" bIns="36000" rtlCol="0" anchor="t" anchorCtr="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e>
                      </m:d>
                      <m:r>
                        <a:rPr lang="en-US" sz="2400" i="1" smtClean="0">
                          <a:latin typeface="Cambria Math" panose="02040503050406030204" pitchFamily="18" charset="0"/>
                        </a:rPr>
                        <m:t>=</m:t>
                      </m:r>
                      <m:nary>
                        <m:naryPr>
                          <m:chr m:val="∑"/>
                          <m:subHide m:val="on"/>
                          <m:supHide m:val="on"/>
                          <m:ctrlPr>
                            <a:rPr lang="en-US" sz="2400" i="1" smtClean="0">
                              <a:latin typeface="Cambria Math" panose="02040503050406030204" pitchFamily="18" charset="0"/>
                            </a:rPr>
                          </m:ctrlPr>
                        </m:naryPr>
                        <m:sub/>
                        <m:sup/>
                        <m:e>
                          <m:sSub>
                            <m:sSubPr>
                              <m:ctrlPr>
                                <a:rPr lang="en-US" sz="2400" i="1" smtClean="0">
                                  <a:latin typeface="Cambria Math" panose="02040503050406030204" pitchFamily="18" charset="0"/>
                                </a:rPr>
                              </m:ctrlPr>
                            </m:sSubPr>
                            <m:e>
                              <m:r>
                                <m:rPr>
                                  <m:sty m:val="p"/>
                                </m:rPr>
                                <a:rPr lang="el-GR" altLang="zh-CN" sz="2400" i="1">
                                  <a:latin typeface="Cambria Math" panose="02040503050406030204" pitchFamily="18" charset="0"/>
                                </a:rPr>
                                <m:t>λ</m:t>
                              </m:r>
                            </m:e>
                            <m:sub>
                              <m:r>
                                <a:rPr lang="en-US" sz="2400" b="0" i="1" smtClean="0">
                                  <a:latin typeface="Cambria Math" panose="02040503050406030204" pitchFamily="18" charset="0"/>
                                </a:rPr>
                                <m:t>𝑖</m:t>
                              </m:r>
                            </m:sub>
                          </m:sSub>
                        </m:e>
                      </m:nary>
                    </m:oMath>
                  </m:oMathPara>
                </a14:m>
                <a:endParaRPr lang="en-US" sz="2400" dirty="0" err="1"/>
              </a:p>
            </p:txBody>
          </p:sp>
        </mc:Choice>
        <mc:Fallback xmlns="">
          <p:sp>
            <p:nvSpPr>
              <p:cNvPr id="6" name="TextBox 9">
                <a:extLst>
                  <a:ext uri="{FF2B5EF4-FFF2-40B4-BE49-F238E27FC236}">
                    <a16:creationId xmlns:a16="http://schemas.microsoft.com/office/drawing/2014/main" id="{0B9E986C-2585-4005-88F9-6AC32465B3B5}"/>
                  </a:ext>
                </a:extLst>
              </p:cNvPr>
              <p:cNvSpPr txBox="1">
                <a:spLocks noRot="1" noChangeAspect="1" noMove="1" noResize="1" noEditPoints="1" noAdjustHandles="1" noChangeArrowheads="1" noChangeShapeType="1" noTextEdit="1"/>
              </p:cNvSpPr>
              <p:nvPr/>
            </p:nvSpPr>
            <p:spPr>
              <a:xfrm>
                <a:off x="2493370" y="5173807"/>
                <a:ext cx="1989061" cy="96705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10">
                <a:extLst>
                  <a:ext uri="{FF2B5EF4-FFF2-40B4-BE49-F238E27FC236}">
                    <a16:creationId xmlns:a16="http://schemas.microsoft.com/office/drawing/2014/main" id="{0B460A39-1201-467F-8911-1B300A2A5541}"/>
                  </a:ext>
                </a:extLst>
              </p:cNvPr>
              <p:cNvSpPr txBox="1"/>
              <p:nvPr/>
            </p:nvSpPr>
            <p:spPr>
              <a:xfrm>
                <a:off x="6011056" y="5292535"/>
                <a:ext cx="1622936" cy="503590"/>
              </a:xfrm>
              <a:prstGeom prst="rect">
                <a:avLst/>
              </a:prstGeom>
              <a:noFill/>
            </p:spPr>
            <p:txBody>
              <a:bodyPr wrap="none" lIns="36000" tIns="36000" rIns="36000" bIns="36000" rtlCol="0" anchor="t" anchorCtr="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r>
                            <a:rPr lang="en-US" sz="2800" b="0" i="1" smtClean="0">
                              <a:latin typeface="Cambria Math" panose="02040503050406030204" pitchFamily="18" charset="0"/>
                            </a:rPr>
                            <m:t>𝐴</m:t>
                          </m:r>
                        </m:e>
                      </m:d>
                      <m:r>
                        <a:rPr lang="en-US" sz="2800" i="1" smtClean="0">
                          <a:latin typeface="Cambria Math" panose="02040503050406030204" pitchFamily="18" charset="0"/>
                        </a:rPr>
                        <m:t>=</m:t>
                      </m:r>
                      <m:r>
                        <m:rPr>
                          <m:sty m:val="p"/>
                        </m:rPr>
                        <a:rPr lang="el-GR" sz="2800" i="1" smtClean="0">
                          <a:latin typeface="Cambria Math" panose="02040503050406030204" pitchFamily="18" charset="0"/>
                        </a:rPr>
                        <m:t>Π</m:t>
                      </m:r>
                      <m:sSub>
                        <m:sSubPr>
                          <m:ctrlPr>
                            <a:rPr lang="en-US" sz="2800" i="1">
                              <a:latin typeface="Cambria Math" panose="02040503050406030204" pitchFamily="18" charset="0"/>
                            </a:rPr>
                          </m:ctrlPr>
                        </m:sSubPr>
                        <m:e>
                          <m:r>
                            <m:rPr>
                              <m:sty m:val="p"/>
                            </m:rPr>
                            <a:rPr lang="el-GR" altLang="zh-CN" sz="2800" i="1">
                              <a:latin typeface="Cambria Math" panose="02040503050406030204" pitchFamily="18" charset="0"/>
                            </a:rPr>
                            <m:t>λ</m:t>
                          </m:r>
                        </m:e>
                        <m:sub>
                          <m:r>
                            <a:rPr lang="en-US" sz="2800" i="1">
                              <a:latin typeface="Cambria Math" panose="02040503050406030204" pitchFamily="18" charset="0"/>
                            </a:rPr>
                            <m:t>𝑖</m:t>
                          </m:r>
                        </m:sub>
                      </m:sSub>
                    </m:oMath>
                  </m:oMathPara>
                </a14:m>
                <a:endParaRPr lang="en-US" sz="2800" dirty="0" err="1"/>
              </a:p>
            </p:txBody>
          </p:sp>
        </mc:Choice>
        <mc:Fallback xmlns="">
          <p:sp>
            <p:nvSpPr>
              <p:cNvPr id="7" name="TextBox 10">
                <a:extLst>
                  <a:ext uri="{FF2B5EF4-FFF2-40B4-BE49-F238E27FC236}">
                    <a16:creationId xmlns:a16="http://schemas.microsoft.com/office/drawing/2014/main" id="{0B460A39-1201-467F-8911-1B300A2A5541}"/>
                  </a:ext>
                </a:extLst>
              </p:cNvPr>
              <p:cNvSpPr txBox="1">
                <a:spLocks noRot="1" noChangeAspect="1" noMove="1" noResize="1" noEditPoints="1" noAdjustHandles="1" noChangeArrowheads="1" noChangeShapeType="1" noTextEdit="1"/>
              </p:cNvSpPr>
              <p:nvPr/>
            </p:nvSpPr>
            <p:spPr>
              <a:xfrm>
                <a:off x="6011056" y="5292535"/>
                <a:ext cx="1622936" cy="50359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577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矩阵分解</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9" name="Content Placeholder 2">
            <a:extLst>
              <a:ext uri="{FF2B5EF4-FFF2-40B4-BE49-F238E27FC236}">
                <a16:creationId xmlns:a16="http://schemas.microsoft.com/office/drawing/2014/main" id="{73234637-124A-4E5E-915B-A7D4F5CAC7CE}"/>
              </a:ext>
            </a:extLst>
          </p:cNvPr>
          <p:cNvSpPr>
            <a:spLocks noGrp="1"/>
          </p:cNvSpPr>
          <p:nvPr>
            <p:ph idx="1"/>
          </p:nvPr>
        </p:nvSpPr>
        <p:spPr>
          <a:xfrm>
            <a:off x="719528" y="1105200"/>
            <a:ext cx="10672996" cy="5220000"/>
          </a:xfrm>
        </p:spPr>
        <p:txBody>
          <a:bodyPr/>
          <a:lstStyle/>
          <a:p>
            <a:pPr eaLnBrk="1" hangingPunct="1">
              <a:lnSpc>
                <a:spcPct val="150000"/>
              </a:lnSpc>
            </a:pPr>
            <a:r>
              <a:rPr lang="zh-CN" altLang="en-US" sz="3200" dirty="0"/>
              <a:t>矩阵特征分解</a:t>
            </a:r>
            <a:endParaRPr lang="en-US" altLang="zh-CN" sz="3200" dirty="0"/>
          </a:p>
          <a:p>
            <a:pPr lvl="1" eaLnBrk="1" hangingPunct="1">
              <a:lnSpc>
                <a:spcPct val="150000"/>
              </a:lnSpc>
            </a:pPr>
            <a:r>
              <a:rPr lang="zh-CN" altLang="en-US" sz="2800" dirty="0"/>
              <a:t>若矩阵</a:t>
            </a:r>
            <a:r>
              <a:rPr lang="en-US" altLang="zh-CN" sz="2800" i="1" dirty="0" err="1"/>
              <a:t>A</a:t>
            </a:r>
            <a:r>
              <a:rPr lang="en-US" altLang="zh-CN" sz="2800" i="1" baseline="-25000" dirty="0" err="1"/>
              <a:t>n</a:t>
            </a:r>
            <a:r>
              <a:rPr lang="en-US" altLang="zh-CN" sz="2800" baseline="-25000" dirty="0" err="1"/>
              <a:t>×</a:t>
            </a:r>
            <a:r>
              <a:rPr lang="en-US" altLang="zh-CN" sz="2800" i="1" baseline="-25000" dirty="0" err="1"/>
              <a:t>n</a:t>
            </a:r>
            <a:r>
              <a:rPr lang="zh-CN" altLang="en-US" sz="2800" dirty="0"/>
              <a:t>存在</a:t>
            </a:r>
            <a:r>
              <a:rPr lang="en-US" altLang="zh-CN" sz="2800" i="1" dirty="0"/>
              <a:t>n</a:t>
            </a:r>
            <a:r>
              <a:rPr lang="zh-CN" altLang="en-US" sz="2800" dirty="0"/>
              <a:t>个不同的特征值，那么矩阵</a:t>
            </a:r>
            <a:r>
              <a:rPr lang="en-US" altLang="zh-CN" sz="2800" i="1" dirty="0"/>
              <a:t>A</a:t>
            </a:r>
            <a:r>
              <a:rPr lang="zh-CN" altLang="en-US" sz="2800" dirty="0"/>
              <a:t>可以分解为：</a:t>
            </a:r>
            <a:endParaRPr lang="en-US" altLang="zh-CN" sz="2800"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en-US" altLang="zh-CN" dirty="0"/>
          </a:p>
        </p:txBody>
      </p:sp>
      <mc:AlternateContent xmlns:mc="http://schemas.openxmlformats.org/markup-compatibility/2006" xmlns:a14="http://schemas.microsoft.com/office/drawing/2010/main">
        <mc:Choice Requires="a14">
          <p:sp>
            <p:nvSpPr>
              <p:cNvPr id="11" name="TextBox 3">
                <a:extLst>
                  <a:ext uri="{FF2B5EF4-FFF2-40B4-BE49-F238E27FC236}">
                    <a16:creationId xmlns:a16="http://schemas.microsoft.com/office/drawing/2014/main" id="{44CC6AA1-12D4-43CE-B929-C461E1D50644}"/>
                  </a:ext>
                </a:extLst>
              </p:cNvPr>
              <p:cNvSpPr txBox="1"/>
              <p:nvPr/>
            </p:nvSpPr>
            <p:spPr>
              <a:xfrm>
                <a:off x="3255558" y="2948103"/>
                <a:ext cx="1954565" cy="503590"/>
              </a:xfrm>
              <a:prstGeom prst="rect">
                <a:avLst/>
              </a:prstGeom>
              <a:noFill/>
            </p:spPr>
            <p:txBody>
              <a:bodyPr wrap="none" lIns="36000" tIns="36000" rIns="36000" bIns="36000" rtlCol="0" anchor="t" anchorCtr="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800" i="1" smtClean="0">
                          <a:solidFill>
                            <a:srgbClr val="000000"/>
                          </a:solidFill>
                          <a:latin typeface="Cambria Math" panose="02040503050406030204" pitchFamily="18" charset="0"/>
                        </a:rPr>
                        <m:t>𝐴</m:t>
                      </m:r>
                      <m:r>
                        <a:rPr lang="en-US" sz="2800" i="1" smtClean="0">
                          <a:solidFill>
                            <a:srgbClr val="000000"/>
                          </a:solidFill>
                          <a:latin typeface="Cambria Math" panose="02040503050406030204" pitchFamily="18" charset="0"/>
                        </a:rPr>
                        <m:t>=</m:t>
                      </m:r>
                      <m:r>
                        <a:rPr lang="en-US" sz="2800" i="1" smtClean="0">
                          <a:solidFill>
                            <a:srgbClr val="000000"/>
                          </a:solidFill>
                          <a:latin typeface="Cambria Math" panose="02040503050406030204" pitchFamily="18" charset="0"/>
                        </a:rPr>
                        <m:t>𝑈</m:t>
                      </m:r>
                      <m:r>
                        <a:rPr lang="el-GR" sz="2800" i="1" smtClean="0">
                          <a:solidFill>
                            <a:srgbClr val="000000"/>
                          </a:solidFill>
                          <a:latin typeface="Cambria Math" panose="02040503050406030204" pitchFamily="18" charset="0"/>
                        </a:rPr>
                        <m:t>𝛴</m:t>
                      </m:r>
                      <m:sSup>
                        <m:sSupPr>
                          <m:ctrlPr>
                            <a:rPr lang="el-GR" sz="2800" i="1" smtClean="0">
                              <a:solidFill>
                                <a:srgbClr val="000000"/>
                              </a:solidFill>
                              <a:latin typeface="Cambria Math" panose="02040503050406030204" pitchFamily="18" charset="0"/>
                            </a:rPr>
                          </m:ctrlPr>
                        </m:sSupPr>
                        <m:e>
                          <m:r>
                            <a:rPr lang="en-US" sz="2800" i="1" smtClean="0">
                              <a:solidFill>
                                <a:srgbClr val="000000"/>
                              </a:solidFill>
                              <a:latin typeface="Cambria Math" panose="02040503050406030204" pitchFamily="18" charset="0"/>
                            </a:rPr>
                            <m:t>𝑈</m:t>
                          </m:r>
                        </m:e>
                        <m:sup>
                          <m:r>
                            <a:rPr lang="en-US" sz="2800" b="0" i="1" smtClean="0">
                              <a:solidFill>
                                <a:srgbClr val="000000"/>
                              </a:solidFill>
                              <a:latin typeface="Cambria Math" panose="02040503050406030204" pitchFamily="18" charset="0"/>
                            </a:rPr>
                            <m:t>−1</m:t>
                          </m:r>
                        </m:sup>
                      </m:sSup>
                    </m:oMath>
                  </m:oMathPara>
                </a14:m>
                <a:endParaRPr lang="en-US" sz="2800" i="1" dirty="0" err="1">
                  <a:solidFill>
                    <a:srgbClr val="000000"/>
                  </a:solidFill>
                  <a:latin typeface="Times" charset="0"/>
                </a:endParaRPr>
              </a:p>
            </p:txBody>
          </p:sp>
        </mc:Choice>
        <mc:Fallback xmlns="">
          <p:sp>
            <p:nvSpPr>
              <p:cNvPr id="11" name="TextBox 3">
                <a:extLst>
                  <a:ext uri="{FF2B5EF4-FFF2-40B4-BE49-F238E27FC236}">
                    <a16:creationId xmlns:a16="http://schemas.microsoft.com/office/drawing/2014/main" id="{44CC6AA1-12D4-43CE-B929-C461E1D50644}"/>
                  </a:ext>
                </a:extLst>
              </p:cNvPr>
              <p:cNvSpPr txBox="1">
                <a:spLocks noRot="1" noChangeAspect="1" noMove="1" noResize="1" noEditPoints="1" noAdjustHandles="1" noChangeArrowheads="1" noChangeShapeType="1" noTextEdit="1"/>
              </p:cNvSpPr>
              <p:nvPr/>
            </p:nvSpPr>
            <p:spPr>
              <a:xfrm>
                <a:off x="3255558" y="2948103"/>
                <a:ext cx="1954565" cy="503590"/>
              </a:xfrm>
              <a:prstGeom prst="rect">
                <a:avLst/>
              </a:prstGeom>
              <a:blipFill>
                <a:blip r:embed="rId3"/>
                <a:stretch>
                  <a:fillRect/>
                </a:stretch>
              </a:blipFill>
            </p:spPr>
            <p:txBody>
              <a:bodyPr/>
              <a:lstStyle/>
              <a:p>
                <a:r>
                  <a:rPr lang="zh-CN" altLang="en-US">
                    <a:noFill/>
                  </a:rPr>
                  <a:t> </a:t>
                </a:r>
              </a:p>
            </p:txBody>
          </p:sp>
        </mc:Fallback>
      </mc:AlternateContent>
      <p:sp>
        <p:nvSpPr>
          <p:cNvPr id="12" name="Rectangle 15">
            <a:extLst>
              <a:ext uri="{FF2B5EF4-FFF2-40B4-BE49-F238E27FC236}">
                <a16:creationId xmlns:a16="http://schemas.microsoft.com/office/drawing/2014/main" id="{ED5ED402-D22B-45D2-BC3D-E6DE8A3D188A}"/>
              </a:ext>
            </a:extLst>
          </p:cNvPr>
          <p:cNvSpPr/>
          <p:nvPr/>
        </p:nvSpPr>
        <p:spPr>
          <a:xfrm>
            <a:off x="7549897" y="2962291"/>
            <a:ext cx="4031873" cy="461665"/>
          </a:xfrm>
          <a:prstGeom prst="rect">
            <a:avLst/>
          </a:prstGeom>
        </p:spPr>
        <p:txBody>
          <a:bodyPr wrap="none">
            <a:spAutoFit/>
          </a:bodyPr>
          <a:lstStyle/>
          <a:p>
            <a:r>
              <a:rPr lang="zh-CN" altLang="en-US" sz="2400" dirty="0">
                <a:solidFill>
                  <a:srgbClr val="FF0000"/>
                </a:solidFill>
                <a:latin typeface="楷体" panose="02010609060101010101" pitchFamily="49" charset="-122"/>
                <a:ea typeface="楷体" panose="02010609060101010101" pitchFamily="49" charset="-122"/>
              </a:rPr>
              <a:t>深度学习中</a:t>
            </a:r>
            <a:r>
              <a:rPr lang="en-US" altLang="zh-CN" sz="2400" dirty="0">
                <a:solidFill>
                  <a:srgbClr val="FF0000"/>
                </a:solidFill>
                <a:latin typeface="楷体" panose="02010609060101010101" pitchFamily="49" charset="-122"/>
                <a:ea typeface="楷体" panose="02010609060101010101" pitchFamily="49" charset="-122"/>
              </a:rPr>
              <a:t>A</a:t>
            </a:r>
            <a:r>
              <a:rPr lang="zh-CN" altLang="en-US" sz="2400" dirty="0">
                <a:solidFill>
                  <a:srgbClr val="FF0000"/>
                </a:solidFill>
                <a:latin typeface="楷体" panose="02010609060101010101" pitchFamily="49" charset="-122"/>
                <a:ea typeface="楷体" panose="02010609060101010101" pitchFamily="49" charset="-122"/>
              </a:rPr>
              <a:t>一般是对称矩阵</a:t>
            </a:r>
            <a:endParaRPr lang="en-US" sz="2400"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13" name="Rectangle 4">
                <a:extLst>
                  <a:ext uri="{FF2B5EF4-FFF2-40B4-BE49-F238E27FC236}">
                    <a16:creationId xmlns:a16="http://schemas.microsoft.com/office/drawing/2014/main" id="{BE1AEB89-FC13-4E6F-8B89-B0788AC80FD2}"/>
                  </a:ext>
                </a:extLst>
              </p:cNvPr>
              <p:cNvSpPr/>
              <p:nvPr/>
            </p:nvSpPr>
            <p:spPr>
              <a:xfrm>
                <a:off x="3093953" y="3826769"/>
                <a:ext cx="3666004" cy="1743170"/>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l-GR" sz="2800" b="0" i="1" smtClean="0">
                          <a:solidFill>
                            <a:srgbClr val="000000"/>
                          </a:solidFill>
                          <a:latin typeface="Cambria Math" panose="02040503050406030204" pitchFamily="18" charset="0"/>
                        </a:rPr>
                        <m:t>𝛴</m:t>
                      </m:r>
                      <m:r>
                        <a:rPr lang="en-US" sz="2800" i="1" smtClean="0">
                          <a:solidFill>
                            <a:srgbClr val="000000"/>
                          </a:solidFill>
                          <a:latin typeface="Cambria Math" panose="02040503050406030204" pitchFamily="18" charset="0"/>
                        </a:rPr>
                        <m:t>=</m:t>
                      </m:r>
                      <m:d>
                        <m:dPr>
                          <m:begChr m:val="["/>
                          <m:endChr m:val="]"/>
                          <m:ctrlPr>
                            <a:rPr lang="en-US" sz="2800" i="1" smtClean="0">
                              <a:solidFill>
                                <a:srgbClr val="000000"/>
                              </a:solidFill>
                              <a:latin typeface="Cambria Math" panose="02040503050406030204" pitchFamily="18" charset="0"/>
                            </a:rPr>
                          </m:ctrlPr>
                        </m:dPr>
                        <m:e>
                          <m:m>
                            <m:mPr>
                              <m:mcs>
                                <m:mc>
                                  <m:mcPr>
                                    <m:count m:val="2"/>
                                    <m:mcJc m:val="center"/>
                                  </m:mcPr>
                                </m:mc>
                              </m:mcs>
                              <m:ctrlPr>
                                <a:rPr lang="en-US" sz="2800" i="1" smtClean="0">
                                  <a:solidFill>
                                    <a:srgbClr val="000000"/>
                                  </a:solidFill>
                                  <a:latin typeface="Cambria Math" panose="02040503050406030204" pitchFamily="18" charset="0"/>
                                </a:rPr>
                              </m:ctrlPr>
                            </m:mPr>
                            <m:mr>
                              <m:e>
                                <m:sSub>
                                  <m:sSubPr>
                                    <m:ctrlPr>
                                      <a:rPr lang="en-US" altLang="zh-CN" sz="2800" i="1">
                                        <a:solidFill>
                                          <a:srgbClr val="000000"/>
                                        </a:solidFill>
                                        <a:latin typeface="Cambria Math" panose="02040503050406030204" pitchFamily="18" charset="0"/>
                                      </a:rPr>
                                    </m:ctrlPr>
                                  </m:sSubPr>
                                  <m:e>
                                    <m:r>
                                      <m:rPr>
                                        <m:sty m:val="p"/>
                                      </m:rPr>
                                      <a:rPr lang="el-GR" altLang="zh-CN" sz="2800" i="1">
                                        <a:solidFill>
                                          <a:srgbClr val="000000"/>
                                        </a:solidFill>
                                        <a:latin typeface="Cambria Math" panose="02040503050406030204" pitchFamily="18" charset="0"/>
                                      </a:rPr>
                                      <m:t>λ</m:t>
                                    </m:r>
                                  </m:e>
                                  <m:sub>
                                    <m:r>
                                      <a:rPr lang="en-US" altLang="zh-CN" sz="2800" i="1">
                                        <a:solidFill>
                                          <a:srgbClr val="000000"/>
                                        </a:solidFill>
                                        <a:latin typeface="Cambria Math" panose="02040503050406030204" pitchFamily="18" charset="0"/>
                                      </a:rPr>
                                      <m:t>1</m:t>
                                    </m:r>
                                  </m:sub>
                                </m:sSub>
                              </m:e>
                              <m:e>
                                <m:m>
                                  <m:mPr>
                                    <m:mcs>
                                      <m:mc>
                                        <m:mcPr>
                                          <m:count m:val="3"/>
                                          <m:mcJc m:val="center"/>
                                        </m:mcPr>
                                      </m:mc>
                                    </m:mcs>
                                    <m:ctrlPr>
                                      <a:rPr lang="en-US" sz="2800" i="1" smtClean="0">
                                        <a:solidFill>
                                          <a:srgbClr val="000000"/>
                                        </a:solidFill>
                                        <a:latin typeface="Cambria Math" panose="02040503050406030204" pitchFamily="18" charset="0"/>
                                      </a:rPr>
                                    </m:ctrlPr>
                                  </m:mPr>
                                  <m:mr>
                                    <m:e>
                                      <m:r>
                                        <m:rPr>
                                          <m:brk m:alnAt="7"/>
                                        </m:rPr>
                                        <a:rPr lang="en-US" sz="2800" i="1" smtClean="0">
                                          <a:solidFill>
                                            <a:srgbClr val="000000"/>
                                          </a:solidFill>
                                          <a:latin typeface="Cambria Math" panose="02040503050406030204" pitchFamily="18" charset="0"/>
                                        </a:rPr>
                                        <m:t>0</m:t>
                                      </m:r>
                                    </m:e>
                                    <m:e>
                                      <m:r>
                                        <a:rPr lang="en-US" sz="2800" i="1" smtClean="0">
                                          <a:solidFill>
                                            <a:srgbClr val="000000"/>
                                          </a:solidFill>
                                          <a:latin typeface="Cambria Math" panose="02040503050406030204" pitchFamily="18" charset="0"/>
                                        </a:rPr>
                                        <m:t>⋯</m:t>
                                      </m:r>
                                    </m:e>
                                    <m:e>
                                      <m:r>
                                        <a:rPr lang="en-US" sz="2800" i="1" smtClean="0">
                                          <a:solidFill>
                                            <a:srgbClr val="000000"/>
                                          </a:solidFill>
                                          <a:latin typeface="Cambria Math" panose="02040503050406030204" pitchFamily="18" charset="0"/>
                                        </a:rPr>
                                        <m:t>  0</m:t>
                                      </m:r>
                                    </m:e>
                                  </m:mr>
                                </m:m>
                              </m:e>
                            </m:mr>
                            <m:mr>
                              <m:e>
                                <m:m>
                                  <m:mPr>
                                    <m:mcs>
                                      <m:mc>
                                        <m:mcPr>
                                          <m:count m:val="1"/>
                                          <m:mcJc m:val="center"/>
                                        </m:mcPr>
                                      </m:mc>
                                    </m:mcs>
                                    <m:ctrlPr>
                                      <a:rPr lang="en-US" sz="2800" i="1" smtClean="0">
                                        <a:solidFill>
                                          <a:srgbClr val="000000"/>
                                        </a:solidFill>
                                        <a:latin typeface="Cambria Math" panose="02040503050406030204" pitchFamily="18" charset="0"/>
                                      </a:rPr>
                                    </m:ctrlPr>
                                  </m:mPr>
                                  <m:mr>
                                    <m:e>
                                      <m:r>
                                        <m:rPr>
                                          <m:brk m:alnAt="7"/>
                                        </m:rPr>
                                        <a:rPr lang="en-US" sz="2800" i="1" smtClean="0">
                                          <a:solidFill>
                                            <a:srgbClr val="000000"/>
                                          </a:solidFill>
                                          <a:latin typeface="Cambria Math" panose="02040503050406030204" pitchFamily="18" charset="0"/>
                                        </a:rPr>
                                        <m:t>0</m:t>
                                      </m:r>
                                    </m:e>
                                  </m:mr>
                                  <m:mr>
                                    <m:e>
                                      <m:r>
                                        <a:rPr lang="en-US" sz="2800" i="1" smtClean="0">
                                          <a:solidFill>
                                            <a:srgbClr val="000000"/>
                                          </a:solidFill>
                                          <a:latin typeface="Cambria Math" panose="02040503050406030204" pitchFamily="18" charset="0"/>
                                        </a:rPr>
                                        <m:t>0</m:t>
                                      </m:r>
                                    </m:e>
                                  </m:mr>
                                  <m:mr>
                                    <m:e>
                                      <m:r>
                                        <a:rPr lang="en-US" sz="2800" i="1" smtClean="0">
                                          <a:solidFill>
                                            <a:srgbClr val="000000"/>
                                          </a:solidFill>
                                          <a:latin typeface="Cambria Math" panose="02040503050406030204" pitchFamily="18" charset="0"/>
                                        </a:rPr>
                                        <m:t>0</m:t>
                                      </m:r>
                                    </m:e>
                                  </m:mr>
                                </m:m>
                              </m:e>
                              <m:e>
                                <m:m>
                                  <m:mPr>
                                    <m:mcs>
                                      <m:mc>
                                        <m:mcPr>
                                          <m:count m:val="3"/>
                                          <m:mcJc m:val="center"/>
                                        </m:mcPr>
                                      </m:mc>
                                    </m:mcs>
                                    <m:ctrlPr>
                                      <a:rPr lang="en-US" sz="2800" i="1" smtClean="0">
                                        <a:solidFill>
                                          <a:srgbClr val="000000"/>
                                        </a:solidFill>
                                        <a:latin typeface="Cambria Math" panose="02040503050406030204" pitchFamily="18" charset="0"/>
                                      </a:rPr>
                                    </m:ctrlPr>
                                  </m:mPr>
                                  <m:mr>
                                    <m:e>
                                      <m:m>
                                        <m:mPr>
                                          <m:mcs>
                                            <m:mc>
                                              <m:mcPr>
                                                <m:count m:val="1"/>
                                                <m:mcJc m:val="center"/>
                                              </m:mcPr>
                                            </m:mc>
                                          </m:mcs>
                                          <m:ctrlPr>
                                            <a:rPr lang="en-US" sz="2800" i="1" smtClean="0">
                                              <a:solidFill>
                                                <a:srgbClr val="000000"/>
                                              </a:solidFill>
                                              <a:latin typeface="Cambria Math" panose="02040503050406030204" pitchFamily="18" charset="0"/>
                                            </a:rPr>
                                          </m:ctrlPr>
                                        </m:mPr>
                                        <m:mr>
                                          <m:e>
                                            <m:sSub>
                                              <m:sSubPr>
                                                <m:ctrlPr>
                                                  <a:rPr lang="en-US" altLang="zh-CN" sz="2800" i="1">
                                                    <a:solidFill>
                                                      <a:srgbClr val="000000"/>
                                                    </a:solidFill>
                                                    <a:latin typeface="Cambria Math" panose="02040503050406030204" pitchFamily="18" charset="0"/>
                                                  </a:rPr>
                                                </m:ctrlPr>
                                              </m:sSubPr>
                                              <m:e>
                                                <m:r>
                                                  <m:rPr>
                                                    <m:sty m:val="p"/>
                                                  </m:rPr>
                                                  <a:rPr lang="el-GR" altLang="zh-CN" sz="2800" i="1">
                                                    <a:solidFill>
                                                      <a:srgbClr val="000000"/>
                                                    </a:solidFill>
                                                    <a:latin typeface="Cambria Math" panose="02040503050406030204" pitchFamily="18" charset="0"/>
                                                  </a:rPr>
                                                  <m:t>λ</m:t>
                                                </m:r>
                                              </m:e>
                                              <m:sub>
                                                <m:r>
                                                  <a:rPr lang="en-US" altLang="zh-CN" sz="2800" i="1" smtClean="0">
                                                    <a:solidFill>
                                                      <a:srgbClr val="000000"/>
                                                    </a:solidFill>
                                                    <a:latin typeface="Cambria Math" panose="02040503050406030204" pitchFamily="18" charset="0"/>
                                                  </a:rPr>
                                                  <m:t>2</m:t>
                                                </m:r>
                                              </m:sub>
                                            </m:sSub>
                                          </m:e>
                                        </m:mr>
                                        <m:mr>
                                          <m:e>
                                            <m:r>
                                              <a:rPr lang="en-US" sz="2800" i="1" smtClean="0">
                                                <a:solidFill>
                                                  <a:srgbClr val="000000"/>
                                                </a:solidFill>
                                                <a:latin typeface="Cambria Math" panose="02040503050406030204" pitchFamily="18" charset="0"/>
                                              </a:rPr>
                                              <m:t>0</m:t>
                                            </m:r>
                                          </m:e>
                                        </m:mr>
                                        <m:mr>
                                          <m:e>
                                            <m:r>
                                              <a:rPr lang="en-US" sz="2800" i="1" smtClean="0">
                                                <a:solidFill>
                                                  <a:srgbClr val="000000"/>
                                                </a:solidFill>
                                                <a:latin typeface="Cambria Math" panose="02040503050406030204" pitchFamily="18" charset="0"/>
                                              </a:rPr>
                                              <m:t>0</m:t>
                                            </m:r>
                                          </m:e>
                                        </m:mr>
                                      </m:m>
                                    </m:e>
                                    <m:e>
                                      <m:m>
                                        <m:mPr>
                                          <m:mcs>
                                            <m:mc>
                                              <m:mcPr>
                                                <m:count m:val="1"/>
                                                <m:mcJc m:val="center"/>
                                              </m:mcPr>
                                            </m:mc>
                                          </m:mcs>
                                          <m:ctrlPr>
                                            <a:rPr lang="en-US" sz="2800" i="1" smtClean="0">
                                              <a:solidFill>
                                                <a:srgbClr val="000000"/>
                                              </a:solidFill>
                                              <a:latin typeface="Cambria Math" panose="02040503050406030204" pitchFamily="18" charset="0"/>
                                            </a:rPr>
                                          </m:ctrlPr>
                                        </m:mPr>
                                        <m:mr>
                                          <m:e>
                                            <m:r>
                                              <m:rPr>
                                                <m:brk m:alnAt="7"/>
                                              </m:rPr>
                                              <a:rPr lang="en-US" sz="2800" i="1" smtClean="0">
                                                <a:solidFill>
                                                  <a:srgbClr val="000000"/>
                                                </a:solidFill>
                                                <a:latin typeface="Cambria Math" panose="02040503050406030204" pitchFamily="18" charset="0"/>
                                              </a:rPr>
                                              <m:t>⋯</m:t>
                                            </m:r>
                                          </m:e>
                                        </m:mr>
                                        <m:mr>
                                          <m:e>
                                            <m:r>
                                              <a:rPr lang="en-US" sz="2800" i="1" smtClean="0">
                                                <a:solidFill>
                                                  <a:srgbClr val="000000"/>
                                                </a:solidFill>
                                                <a:latin typeface="Cambria Math" panose="02040503050406030204" pitchFamily="18" charset="0"/>
                                              </a:rPr>
                                              <m:t>⋱</m:t>
                                            </m:r>
                                          </m:e>
                                        </m:mr>
                                        <m:mr>
                                          <m:e>
                                            <m:r>
                                              <a:rPr lang="en-US" sz="2800" i="1" smtClean="0">
                                                <a:solidFill>
                                                  <a:srgbClr val="000000"/>
                                                </a:solidFill>
                                                <a:latin typeface="Cambria Math" panose="02040503050406030204" pitchFamily="18" charset="0"/>
                                              </a:rPr>
                                              <m:t>⋯</m:t>
                                            </m:r>
                                          </m:e>
                                        </m:mr>
                                      </m:m>
                                    </m:e>
                                    <m:e>
                                      <m:m>
                                        <m:mPr>
                                          <m:mcs>
                                            <m:mc>
                                              <m:mcPr>
                                                <m:count m:val="1"/>
                                                <m:mcJc m:val="center"/>
                                              </m:mcPr>
                                            </m:mc>
                                          </m:mcs>
                                          <m:ctrlPr>
                                            <a:rPr lang="en-US" sz="2800" i="1" smtClean="0">
                                              <a:solidFill>
                                                <a:srgbClr val="000000"/>
                                              </a:solidFill>
                                              <a:latin typeface="Cambria Math" panose="02040503050406030204" pitchFamily="18" charset="0"/>
                                            </a:rPr>
                                          </m:ctrlPr>
                                        </m:mPr>
                                        <m:mr>
                                          <m:e>
                                            <m:r>
                                              <m:rPr>
                                                <m:brk m:alnAt="7"/>
                                              </m:rPr>
                                              <a:rPr lang="en-US" sz="2800" i="1" smtClean="0">
                                                <a:solidFill>
                                                  <a:srgbClr val="000000"/>
                                                </a:solidFill>
                                                <a:latin typeface="Cambria Math" panose="02040503050406030204" pitchFamily="18" charset="0"/>
                                              </a:rPr>
                                              <m:t>0</m:t>
                                            </m:r>
                                          </m:e>
                                        </m:mr>
                                        <m:mr>
                                          <m:e>
                                            <m:r>
                                              <a:rPr lang="en-US" sz="2800" i="1" smtClean="0">
                                                <a:solidFill>
                                                  <a:srgbClr val="000000"/>
                                                </a:solidFill>
                                                <a:latin typeface="Cambria Math" panose="02040503050406030204" pitchFamily="18" charset="0"/>
                                              </a:rPr>
                                              <m:t>⋮</m:t>
                                            </m:r>
                                          </m:e>
                                        </m:mr>
                                        <m:mr>
                                          <m:e>
                                            <m:sSub>
                                              <m:sSubPr>
                                                <m:ctrlPr>
                                                  <a:rPr lang="en-US" altLang="zh-CN" sz="2800" i="1">
                                                    <a:solidFill>
                                                      <a:srgbClr val="000000"/>
                                                    </a:solidFill>
                                                    <a:latin typeface="Cambria Math" panose="02040503050406030204" pitchFamily="18" charset="0"/>
                                                  </a:rPr>
                                                </m:ctrlPr>
                                              </m:sSubPr>
                                              <m:e>
                                                <m:r>
                                                  <m:rPr>
                                                    <m:sty m:val="p"/>
                                                  </m:rPr>
                                                  <a:rPr lang="el-GR" altLang="zh-CN" sz="2800" i="1">
                                                    <a:solidFill>
                                                      <a:srgbClr val="000000"/>
                                                    </a:solidFill>
                                                    <a:latin typeface="Cambria Math" panose="02040503050406030204" pitchFamily="18" charset="0"/>
                                                  </a:rPr>
                                                  <m:t>λ</m:t>
                                                </m:r>
                                              </m:e>
                                              <m:sub>
                                                <m:r>
                                                  <a:rPr lang="en-US" altLang="zh-CN" sz="2800" i="1" smtClean="0">
                                                    <a:solidFill>
                                                      <a:srgbClr val="000000"/>
                                                    </a:solidFill>
                                                    <a:latin typeface="Cambria Math" panose="02040503050406030204" pitchFamily="18" charset="0"/>
                                                  </a:rPr>
                                                  <m:t>𝑛</m:t>
                                                </m:r>
                                              </m:sub>
                                            </m:sSub>
                                          </m:e>
                                        </m:mr>
                                      </m:m>
                                    </m:e>
                                  </m:mr>
                                </m:m>
                              </m:e>
                            </m:mr>
                          </m:m>
                        </m:e>
                      </m:d>
                    </m:oMath>
                  </m:oMathPara>
                </a14:m>
                <a:endParaRPr lang="en-US" sz="2800" dirty="0">
                  <a:solidFill>
                    <a:srgbClr val="000000"/>
                  </a:solidFill>
                  <a:latin typeface="Times" charset="0"/>
                </a:endParaRPr>
              </a:p>
            </p:txBody>
          </p:sp>
        </mc:Choice>
        <mc:Fallback xmlns="">
          <p:sp>
            <p:nvSpPr>
              <p:cNvPr id="13" name="Rectangle 4">
                <a:extLst>
                  <a:ext uri="{FF2B5EF4-FFF2-40B4-BE49-F238E27FC236}">
                    <a16:creationId xmlns:a16="http://schemas.microsoft.com/office/drawing/2014/main" id="{BE1AEB89-FC13-4E6F-8B89-B0788AC80FD2}"/>
                  </a:ext>
                </a:extLst>
              </p:cNvPr>
              <p:cNvSpPr>
                <a:spLocks noRot="1" noChangeAspect="1" noMove="1" noResize="1" noEditPoints="1" noAdjustHandles="1" noChangeArrowheads="1" noChangeShapeType="1" noTextEdit="1"/>
              </p:cNvSpPr>
              <p:nvPr/>
            </p:nvSpPr>
            <p:spPr>
              <a:xfrm>
                <a:off x="3093953" y="3826769"/>
                <a:ext cx="3666004" cy="17431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5">
                <a:extLst>
                  <a:ext uri="{FF2B5EF4-FFF2-40B4-BE49-F238E27FC236}">
                    <a16:creationId xmlns:a16="http://schemas.microsoft.com/office/drawing/2014/main" id="{04CE2043-205E-4426-AE20-E4ADE55E79DA}"/>
                  </a:ext>
                </a:extLst>
              </p:cNvPr>
              <p:cNvSpPr/>
              <p:nvPr/>
            </p:nvSpPr>
            <p:spPr>
              <a:xfrm>
                <a:off x="7110021" y="4421381"/>
                <a:ext cx="3206519" cy="523220"/>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2800" i="1" smtClean="0">
                          <a:solidFill>
                            <a:srgbClr val="000000"/>
                          </a:solidFill>
                          <a:latin typeface="Cambria Math" panose="02040503050406030204" pitchFamily="18" charset="0"/>
                        </a:rPr>
                        <m:t>𝑈</m:t>
                      </m:r>
                      <m:r>
                        <a:rPr lang="en-US" sz="2800" smtClean="0">
                          <a:solidFill>
                            <a:srgbClr val="000000"/>
                          </a:solidFill>
                          <a:latin typeface="Cambria Math" panose="02040503050406030204" pitchFamily="18" charset="0"/>
                        </a:rPr>
                        <m:t>=</m:t>
                      </m:r>
                      <m:d>
                        <m:dPr>
                          <m:begChr m:val="["/>
                          <m:endChr m:val="]"/>
                          <m:ctrlPr>
                            <a:rPr lang="en-US" sz="2800" i="1" smtClean="0">
                              <a:solidFill>
                                <a:srgbClr val="000000"/>
                              </a:solidFill>
                              <a:latin typeface="Cambria Math" panose="02040503050406030204" pitchFamily="18" charset="0"/>
                            </a:rPr>
                          </m:ctrlPr>
                        </m:dPr>
                        <m:e>
                          <m:sSub>
                            <m:sSubPr>
                              <m:ctrlPr>
                                <a:rPr lang="en-US" sz="2800" i="1" smtClean="0">
                                  <a:solidFill>
                                    <a:srgbClr val="000000"/>
                                  </a:solidFill>
                                  <a:latin typeface="Cambria Math" panose="02040503050406030204" pitchFamily="18" charset="0"/>
                                </a:rPr>
                              </m:ctrlPr>
                            </m:sSubPr>
                            <m:e>
                              <m:r>
                                <a:rPr lang="en-US" sz="2800" b="1" i="1" smtClean="0">
                                  <a:solidFill>
                                    <a:srgbClr val="000000"/>
                                  </a:solidFill>
                                  <a:latin typeface="Cambria Math" panose="02040503050406030204" pitchFamily="18" charset="0"/>
                                </a:rPr>
                                <m:t>𝒖</m:t>
                              </m:r>
                            </m:e>
                            <m:sub>
                              <m:r>
                                <a:rPr lang="en-US" sz="2800" i="1" smtClean="0">
                                  <a:solidFill>
                                    <a:srgbClr val="000000"/>
                                  </a:solidFill>
                                  <a:latin typeface="Cambria Math" panose="02040503050406030204" pitchFamily="18" charset="0"/>
                                </a:rPr>
                                <m:t>1</m:t>
                              </m:r>
                            </m:sub>
                          </m:sSub>
                          <m:r>
                            <a:rPr lang="en-US" sz="2800" i="1" smtClean="0">
                              <a:solidFill>
                                <a:srgbClr val="000000"/>
                              </a:solidFill>
                              <a:latin typeface="Cambria Math" panose="02040503050406030204" pitchFamily="18" charset="0"/>
                            </a:rPr>
                            <m:t>,</m:t>
                          </m:r>
                          <m:sSub>
                            <m:sSubPr>
                              <m:ctrlPr>
                                <a:rPr lang="en-US" sz="2800" i="1" smtClean="0">
                                  <a:solidFill>
                                    <a:srgbClr val="000000"/>
                                  </a:solidFill>
                                  <a:latin typeface="Cambria Math" panose="02040503050406030204" pitchFamily="18" charset="0"/>
                                </a:rPr>
                              </m:ctrlPr>
                            </m:sSubPr>
                            <m:e>
                              <m:r>
                                <a:rPr lang="en-US" sz="2800" b="1" i="1" smtClean="0">
                                  <a:solidFill>
                                    <a:srgbClr val="000000"/>
                                  </a:solidFill>
                                  <a:latin typeface="Cambria Math" panose="02040503050406030204" pitchFamily="18" charset="0"/>
                                </a:rPr>
                                <m:t>𝒖</m:t>
                              </m:r>
                            </m:e>
                            <m:sub>
                              <m:r>
                                <a:rPr lang="en-US" sz="2800" i="1" smtClean="0">
                                  <a:solidFill>
                                    <a:srgbClr val="000000"/>
                                  </a:solidFill>
                                  <a:latin typeface="Cambria Math" panose="02040503050406030204" pitchFamily="18" charset="0"/>
                                </a:rPr>
                                <m:t>2</m:t>
                              </m:r>
                            </m:sub>
                          </m:sSub>
                          <m:r>
                            <a:rPr lang="en-US" sz="2800" i="1" smtClean="0">
                              <a:solidFill>
                                <a:srgbClr val="000000"/>
                              </a:solidFill>
                              <a:latin typeface="Cambria Math" panose="02040503050406030204" pitchFamily="18" charset="0"/>
                            </a:rPr>
                            <m:t>,⋯,</m:t>
                          </m:r>
                          <m:sSub>
                            <m:sSubPr>
                              <m:ctrlPr>
                                <a:rPr lang="en-US" sz="2800" i="1" smtClean="0">
                                  <a:solidFill>
                                    <a:srgbClr val="000000"/>
                                  </a:solidFill>
                                  <a:latin typeface="Cambria Math" panose="02040503050406030204" pitchFamily="18" charset="0"/>
                                </a:rPr>
                              </m:ctrlPr>
                            </m:sSubPr>
                            <m:e>
                              <m:r>
                                <a:rPr lang="en-US" sz="2800" b="1" i="1" smtClean="0">
                                  <a:solidFill>
                                    <a:srgbClr val="000000"/>
                                  </a:solidFill>
                                  <a:latin typeface="Cambria Math" panose="02040503050406030204" pitchFamily="18" charset="0"/>
                                </a:rPr>
                                <m:t>𝒖</m:t>
                              </m:r>
                            </m:e>
                            <m:sub>
                              <m:r>
                                <a:rPr lang="en-US" sz="2800" i="1" smtClean="0">
                                  <a:solidFill>
                                    <a:srgbClr val="000000"/>
                                  </a:solidFill>
                                  <a:latin typeface="Cambria Math" panose="02040503050406030204" pitchFamily="18" charset="0"/>
                                </a:rPr>
                                <m:t>𝑛</m:t>
                              </m:r>
                            </m:sub>
                          </m:sSub>
                        </m:e>
                      </m:d>
                    </m:oMath>
                  </m:oMathPara>
                </a14:m>
                <a:endParaRPr lang="en-US" sz="2800" dirty="0">
                  <a:solidFill>
                    <a:srgbClr val="000000"/>
                  </a:solidFill>
                  <a:latin typeface="Times" charset="0"/>
                </a:endParaRPr>
              </a:p>
            </p:txBody>
          </p:sp>
        </mc:Choice>
        <mc:Fallback xmlns="">
          <p:sp>
            <p:nvSpPr>
              <p:cNvPr id="14" name="Rectangle 5">
                <a:extLst>
                  <a:ext uri="{FF2B5EF4-FFF2-40B4-BE49-F238E27FC236}">
                    <a16:creationId xmlns:a16="http://schemas.microsoft.com/office/drawing/2014/main" id="{04CE2043-205E-4426-AE20-E4ADE55E79DA}"/>
                  </a:ext>
                </a:extLst>
              </p:cNvPr>
              <p:cNvSpPr>
                <a:spLocks noRot="1" noChangeAspect="1" noMove="1" noResize="1" noEditPoints="1" noAdjustHandles="1" noChangeArrowheads="1" noChangeShapeType="1" noTextEdit="1"/>
              </p:cNvSpPr>
              <p:nvPr/>
            </p:nvSpPr>
            <p:spPr>
              <a:xfrm>
                <a:off x="7110021" y="4421381"/>
                <a:ext cx="320651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7">
                <a:extLst>
                  <a:ext uri="{FF2B5EF4-FFF2-40B4-BE49-F238E27FC236}">
                    <a16:creationId xmlns:a16="http://schemas.microsoft.com/office/drawing/2014/main" id="{218B9D85-607C-440F-A380-985C0D72D48C}"/>
                  </a:ext>
                </a:extLst>
              </p:cNvPr>
              <p:cNvSpPr/>
              <p:nvPr/>
            </p:nvSpPr>
            <p:spPr>
              <a:xfrm>
                <a:off x="1817604" y="5849766"/>
                <a:ext cx="6281143"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𝒖</m:t>
                        </m:r>
                      </m:e>
                      <m:sub>
                        <m:r>
                          <a:rPr lang="en-US" sz="2400" b="0" i="1" smtClean="0">
                            <a:latin typeface="Cambria Math" panose="02040503050406030204" pitchFamily="18" charset="0"/>
                          </a:rPr>
                          <m:t>𝑖</m:t>
                        </m:r>
                      </m:sub>
                    </m:sSub>
                  </m:oMath>
                </a14:m>
                <a:r>
                  <a:rPr lang="zh-CN" altLang="en-US" sz="2400" dirty="0">
                    <a:latin typeface="微软雅黑" panose="020B0503020204020204" pitchFamily="34" charset="-122"/>
                    <a:ea typeface="微软雅黑" panose="020B0503020204020204" pitchFamily="34" charset="-122"/>
                  </a:rPr>
                  <a:t>是标准化的特征向量</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即满足</a:t>
                </a:r>
                <a14:m>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𝒖</m:t>
                                </m:r>
                              </m:e>
                              <m:sub>
                                <m:r>
                                  <a:rPr lang="en-US" sz="2400" i="1">
                                    <a:latin typeface="Cambria Math" panose="02040503050406030204" pitchFamily="18" charset="0"/>
                                  </a:rPr>
                                  <m:t>𝑖</m:t>
                                </m:r>
                              </m:sub>
                            </m:sSub>
                          </m:e>
                        </m:d>
                      </m:e>
                      <m:sub>
                        <m:r>
                          <a:rPr lang="en-US" sz="2400" b="0" i="1" smtClean="0">
                            <a:latin typeface="Cambria Math" panose="02040503050406030204" pitchFamily="18" charset="0"/>
                          </a:rPr>
                          <m:t>2</m:t>
                        </m:r>
                      </m:sub>
                    </m:sSub>
                    <m:r>
                      <a:rPr lang="en-US" altLang="zh-CN" sz="2400" b="0" i="1" smtClean="0">
                        <a:latin typeface="Cambria Math" panose="02040503050406030204" pitchFamily="18" charset="0"/>
                      </a:rPr>
                      <m:t>=1</m:t>
                    </m:r>
                  </m:oMath>
                </a14:m>
                <a:endParaRPr lang="zh-CN" altLang="en-US" sz="2400" dirty="0">
                  <a:latin typeface="微软雅黑" panose="020B0503020204020204" pitchFamily="34" charset="-122"/>
                  <a:ea typeface="微软雅黑" panose="020B0503020204020204" pitchFamily="34" charset="-122"/>
                </a:endParaRPr>
              </a:p>
            </p:txBody>
          </p:sp>
        </mc:Choice>
        <mc:Fallback xmlns="">
          <p:sp>
            <p:nvSpPr>
              <p:cNvPr id="16" name="Rectangle 7">
                <a:extLst>
                  <a:ext uri="{FF2B5EF4-FFF2-40B4-BE49-F238E27FC236}">
                    <a16:creationId xmlns:a16="http://schemas.microsoft.com/office/drawing/2014/main" id="{218B9D85-607C-440F-A380-985C0D72D48C}"/>
                  </a:ext>
                </a:extLst>
              </p:cNvPr>
              <p:cNvSpPr>
                <a:spLocks noRot="1" noChangeAspect="1" noMove="1" noResize="1" noEditPoints="1" noAdjustHandles="1" noChangeArrowheads="1" noChangeShapeType="1" noTextEdit="1"/>
              </p:cNvSpPr>
              <p:nvPr/>
            </p:nvSpPr>
            <p:spPr>
              <a:xfrm>
                <a:off x="1817604" y="5849766"/>
                <a:ext cx="6281143" cy="461665"/>
              </a:xfrm>
              <a:prstGeom prst="rect">
                <a:avLst/>
              </a:prstGeom>
              <a:blipFill>
                <a:blip r:embed="rId6"/>
                <a:stretch>
                  <a:fillRect l="-1455"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3">
                <a:extLst>
                  <a:ext uri="{FF2B5EF4-FFF2-40B4-BE49-F238E27FC236}">
                    <a16:creationId xmlns:a16="http://schemas.microsoft.com/office/drawing/2014/main" id="{B9021EE7-520A-42F1-90D9-2C529093D969}"/>
                  </a:ext>
                </a:extLst>
              </p:cNvPr>
              <p:cNvSpPr txBox="1"/>
              <p:nvPr/>
            </p:nvSpPr>
            <p:spPr>
              <a:xfrm>
                <a:off x="5836364" y="2950601"/>
                <a:ext cx="1773040" cy="503590"/>
              </a:xfrm>
              <a:prstGeom prst="rect">
                <a:avLst/>
              </a:prstGeom>
              <a:noFill/>
            </p:spPr>
            <p:txBody>
              <a:bodyPr wrap="none" lIns="36000" tIns="36000" rIns="36000" bIns="36000" rtlCol="0" anchor="t" anchorCtr="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m:rPr>
                          <m:sty m:val="p"/>
                        </m:rPr>
                        <a:rPr lang="en-US" sz="2800" smtClean="0">
                          <a:solidFill>
                            <a:srgbClr val="000000"/>
                          </a:solidFill>
                          <a:latin typeface="Cambria Math" panose="02040503050406030204" pitchFamily="18" charset="0"/>
                        </a:rPr>
                        <m:t>A</m:t>
                      </m:r>
                      <m:r>
                        <a:rPr lang="en-US" sz="2800" i="1" smtClean="0">
                          <a:solidFill>
                            <a:srgbClr val="000000"/>
                          </a:solidFill>
                          <a:latin typeface="Cambria Math" panose="02040503050406030204" pitchFamily="18" charset="0"/>
                        </a:rPr>
                        <m:t>=</m:t>
                      </m:r>
                      <m:r>
                        <a:rPr lang="en-US" sz="2800" i="1" smtClean="0">
                          <a:solidFill>
                            <a:srgbClr val="000000"/>
                          </a:solidFill>
                          <a:latin typeface="Cambria Math" panose="02040503050406030204" pitchFamily="18" charset="0"/>
                        </a:rPr>
                        <m:t>𝑈</m:t>
                      </m:r>
                      <m:r>
                        <a:rPr lang="el-GR" sz="2800" i="1" smtClean="0">
                          <a:solidFill>
                            <a:srgbClr val="000000"/>
                          </a:solidFill>
                          <a:latin typeface="Cambria Math" panose="02040503050406030204" pitchFamily="18" charset="0"/>
                        </a:rPr>
                        <m:t>𝛴</m:t>
                      </m:r>
                      <m:sSup>
                        <m:sSupPr>
                          <m:ctrlPr>
                            <a:rPr lang="el-GR" sz="2800" i="1" smtClean="0">
                              <a:solidFill>
                                <a:srgbClr val="000000"/>
                              </a:solidFill>
                              <a:latin typeface="Cambria Math" panose="02040503050406030204" pitchFamily="18" charset="0"/>
                            </a:rPr>
                          </m:ctrlPr>
                        </m:sSupPr>
                        <m:e>
                          <m:r>
                            <a:rPr lang="en-US" sz="2800" i="1" smtClean="0">
                              <a:solidFill>
                                <a:srgbClr val="000000"/>
                              </a:solidFill>
                              <a:latin typeface="Cambria Math" panose="02040503050406030204" pitchFamily="18" charset="0"/>
                            </a:rPr>
                            <m:t>𝑈</m:t>
                          </m:r>
                        </m:e>
                        <m:sup>
                          <m:r>
                            <a:rPr lang="en-US" sz="2800" b="0" i="1" smtClean="0">
                              <a:solidFill>
                                <a:srgbClr val="000000"/>
                              </a:solidFill>
                              <a:latin typeface="Cambria Math" panose="02040503050406030204" pitchFamily="18" charset="0"/>
                            </a:rPr>
                            <m:t>𝑇</m:t>
                          </m:r>
                        </m:sup>
                      </m:sSup>
                    </m:oMath>
                  </m:oMathPara>
                </a14:m>
                <a:endParaRPr lang="en-US" sz="2800" i="1" dirty="0" err="1">
                  <a:solidFill>
                    <a:srgbClr val="000000"/>
                  </a:solidFill>
                  <a:latin typeface="Times" charset="0"/>
                </a:endParaRPr>
              </a:p>
            </p:txBody>
          </p:sp>
        </mc:Choice>
        <mc:Fallback xmlns="">
          <p:sp>
            <p:nvSpPr>
              <p:cNvPr id="10" name="TextBox 3">
                <a:extLst>
                  <a:ext uri="{FF2B5EF4-FFF2-40B4-BE49-F238E27FC236}">
                    <a16:creationId xmlns:a16="http://schemas.microsoft.com/office/drawing/2014/main" id="{B9021EE7-520A-42F1-90D9-2C529093D969}"/>
                  </a:ext>
                </a:extLst>
              </p:cNvPr>
              <p:cNvSpPr txBox="1">
                <a:spLocks noRot="1" noChangeAspect="1" noMove="1" noResize="1" noEditPoints="1" noAdjustHandles="1" noChangeArrowheads="1" noChangeShapeType="1" noTextEdit="1"/>
              </p:cNvSpPr>
              <p:nvPr/>
            </p:nvSpPr>
            <p:spPr>
              <a:xfrm>
                <a:off x="5836364" y="2950601"/>
                <a:ext cx="1773040" cy="503590"/>
              </a:xfrm>
              <a:prstGeom prst="rect">
                <a:avLst/>
              </a:prstGeom>
              <a:blipFill>
                <a:blip r:embed="rId7"/>
                <a:stretch>
                  <a:fillRect/>
                </a:stretch>
              </a:blipFill>
            </p:spPr>
            <p:txBody>
              <a:bodyPr/>
              <a:lstStyle/>
              <a:p>
                <a:r>
                  <a:rPr lang="zh-CN" altLang="en-US">
                    <a:noFill/>
                  </a:rPr>
                  <a:t> </a:t>
                </a:r>
              </a:p>
            </p:txBody>
          </p:sp>
        </mc:Fallback>
      </mc:AlternateContent>
      <p:pic>
        <p:nvPicPr>
          <p:cNvPr id="5" name="图形 4">
            <a:extLst>
              <a:ext uri="{FF2B5EF4-FFF2-40B4-BE49-F238E27FC236}">
                <a16:creationId xmlns:a16="http://schemas.microsoft.com/office/drawing/2014/main" id="{2BDE9AB3-6924-4B06-A025-EC06806920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34531" y="3452968"/>
            <a:ext cx="2683240" cy="369524"/>
          </a:xfrm>
          <a:prstGeom prst="rect">
            <a:avLst/>
          </a:prstGeom>
        </p:spPr>
      </p:pic>
    </p:spTree>
    <p:extLst>
      <p:ext uri="{BB962C8B-B14F-4D97-AF65-F5344CB8AC3E}">
        <p14:creationId xmlns:p14="http://schemas.microsoft.com/office/powerpoint/2010/main" val="3729469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矩阵分解</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F35E8DE-F0B9-40A3-9D12-20AFD1EBB510}"/>
                  </a:ext>
                </a:extLst>
              </p:cNvPr>
              <p:cNvSpPr txBox="1">
                <a:spLocks/>
              </p:cNvSpPr>
              <p:nvPr/>
            </p:nvSpPr>
            <p:spPr>
              <a:xfrm>
                <a:off x="725774" y="940308"/>
                <a:ext cx="10756692" cy="5220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奇异值分解</a:t>
                </a:r>
                <a:endParaRPr lang="en-US" altLang="zh-CN" dirty="0"/>
              </a:p>
              <a:p>
                <a:pPr lvl="1">
                  <a:lnSpc>
                    <a:spcPct val="150000"/>
                  </a:lnSpc>
                </a:pPr>
                <a:r>
                  <a:rPr lang="zh-CN" altLang="en-US" dirty="0"/>
                  <a:t>对于任意矩阵</a:t>
                </a:r>
                <a:r>
                  <a:rPr lang="en-US" altLang="zh-CN" i="1" dirty="0" err="1"/>
                  <a:t>A</a:t>
                </a:r>
                <a:r>
                  <a:rPr lang="en-US" altLang="zh-CN" i="1" baseline="-25000" dirty="0" err="1"/>
                  <a:t>m</a:t>
                </a:r>
                <a:r>
                  <a:rPr lang="en-US" altLang="zh-CN" baseline="-25000" dirty="0" err="1"/>
                  <a:t>x</a:t>
                </a:r>
                <a:r>
                  <a:rPr lang="en-US" altLang="zh-CN" i="1" baseline="-25000" dirty="0" err="1"/>
                  <a:t>n</a:t>
                </a:r>
                <a:r>
                  <a:rPr lang="zh-CN" altLang="en-US" dirty="0"/>
                  <a:t>，存在</a:t>
                </a:r>
                <a:r>
                  <a:rPr lang="zh-CN" altLang="en-US" dirty="0">
                    <a:solidFill>
                      <a:srgbClr val="FF0000"/>
                    </a:solidFill>
                  </a:rPr>
                  <a:t>正交矩阵</a:t>
                </a:r>
                <a:r>
                  <a:rPr lang="en-US" altLang="zh-CN" i="1" dirty="0" err="1"/>
                  <a:t>U</a:t>
                </a:r>
                <a:r>
                  <a:rPr lang="en-US" altLang="zh-CN" i="1" baseline="-25000" dirty="0" err="1"/>
                  <a:t>m</a:t>
                </a:r>
                <a:r>
                  <a:rPr lang="en-US" altLang="zh-CN" baseline="-25000" dirty="0" err="1"/>
                  <a:t>x</a:t>
                </a:r>
                <a:r>
                  <a:rPr lang="en-US" altLang="zh-CN" i="1" baseline="-25000" dirty="0" err="1"/>
                  <a:t>m</a:t>
                </a:r>
                <a:r>
                  <a:rPr lang="zh-CN" altLang="en-US" dirty="0"/>
                  <a:t>，</a:t>
                </a:r>
                <a:r>
                  <a:rPr lang="en-US" altLang="zh-CN" i="1" dirty="0" err="1"/>
                  <a:t>V</a:t>
                </a:r>
                <a:r>
                  <a:rPr lang="en-US" altLang="zh-CN" i="1" baseline="-25000" dirty="0" err="1"/>
                  <a:t>n</a:t>
                </a:r>
                <a:r>
                  <a:rPr lang="en-US" altLang="zh-CN" baseline="-25000" dirty="0" err="1"/>
                  <a:t>x</a:t>
                </a:r>
                <a:r>
                  <a:rPr lang="en-US" altLang="zh-CN" i="1" baseline="-25000" dirty="0" err="1"/>
                  <a:t>n</a:t>
                </a:r>
                <a:r>
                  <a:rPr lang="zh-CN" altLang="en-US" dirty="0"/>
                  <a:t>，使得其满足：</a:t>
                </a: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r>
                  <a:rPr lang="zh-CN" altLang="en-US" dirty="0"/>
                  <a:t>求解过程 </a:t>
                </a:r>
                <a:endParaRPr lang="en-US" altLang="zh-CN" dirty="0"/>
              </a:p>
              <a:p>
                <a:pPr lvl="2">
                  <a:lnSpc>
                    <a:spcPct val="150000"/>
                  </a:lnSpc>
                </a:pPr>
                <a:r>
                  <a:rPr lang="zh-CN" altLang="en-US" dirty="0"/>
                  <a:t>求：</a:t>
                </a:r>
                <a:r>
                  <a:rPr lang="en-US" altLang="zh-CN" i="1" dirty="0"/>
                  <a:t>A</a:t>
                </a:r>
                <a:r>
                  <a:rPr lang="en-US" altLang="zh-CN" i="1" baseline="30000" dirty="0"/>
                  <a:t>T</a:t>
                </a:r>
                <a:r>
                  <a:rPr lang="en-US" altLang="zh-CN" i="1" dirty="0"/>
                  <a:t>A</a:t>
                </a:r>
                <a:r>
                  <a:rPr lang="zh-CN" altLang="en-US" dirty="0"/>
                  <a:t>的特征值</a:t>
                </a:r>
                <a:r>
                  <a:rPr lang="en-US" altLang="zh-CN" dirty="0"/>
                  <a:t>{</a:t>
                </a:r>
                <a:r>
                  <a:rPr lang="el-GR" altLang="zh-CN" i="1" dirty="0"/>
                  <a:t>λ</a:t>
                </a:r>
                <a:r>
                  <a:rPr lang="en-US" altLang="zh-CN" i="1" baseline="-25000" dirty="0" err="1"/>
                  <a:t>i</a:t>
                </a:r>
                <a:r>
                  <a:rPr lang="en-US" altLang="zh-CN" dirty="0"/>
                  <a:t>} </a:t>
                </a:r>
                <a:r>
                  <a:rPr lang="zh-CN" altLang="en-US" dirty="0"/>
                  <a:t>和特征向量</a:t>
                </a:r>
                <a:r>
                  <a:rPr lang="en-US" altLang="zh-CN" dirty="0"/>
                  <a:t>{</a:t>
                </a:r>
                <a:r>
                  <a:rPr lang="en-US" altLang="zh-CN" b="1" i="1" dirty="0" err="1"/>
                  <a:t>v</a:t>
                </a:r>
                <a:r>
                  <a:rPr lang="en-US" altLang="zh-CN" i="1" baseline="-25000" dirty="0" err="1"/>
                  <a:t>j</a:t>
                </a:r>
                <a:r>
                  <a:rPr lang="en-US" altLang="zh-CN" dirty="0"/>
                  <a:t>}</a:t>
                </a:r>
              </a:p>
              <a:p>
                <a:pPr lvl="2">
                  <a:lnSpc>
                    <a:spcPct val="150000"/>
                  </a:lnSpc>
                </a:pPr>
                <a:r>
                  <a:rPr lang="zh-CN" altLang="en-US" dirty="0"/>
                  <a:t>求：</a:t>
                </a:r>
                <a:r>
                  <a:rPr lang="en-US" altLang="zh-CN" i="1" dirty="0"/>
                  <a:t>AA</a:t>
                </a:r>
                <a:r>
                  <a:rPr lang="en-US" altLang="zh-CN" i="1" baseline="30000" dirty="0"/>
                  <a:t>T</a:t>
                </a:r>
                <a:r>
                  <a:rPr lang="zh-CN" altLang="en-US" dirty="0"/>
                  <a:t>的特征向量</a:t>
                </a:r>
                <a:r>
                  <a:rPr lang="en-US" altLang="zh-CN" dirty="0"/>
                  <a:t>{</a:t>
                </a:r>
                <a:r>
                  <a:rPr lang="en-US" altLang="zh-CN" b="1" i="1" dirty="0" err="1"/>
                  <a:t>u</a:t>
                </a:r>
                <a:r>
                  <a:rPr lang="en-US" altLang="zh-CN" i="1" baseline="-25000" dirty="0" err="1"/>
                  <a:t>k</a:t>
                </a:r>
                <a:r>
                  <a:rPr lang="en-US" altLang="zh-CN" dirty="0"/>
                  <a:t>}</a:t>
                </a:r>
              </a:p>
              <a:p>
                <a:pPr lvl="2">
                  <a:lnSpc>
                    <a:spcPct val="150000"/>
                  </a:lnSpc>
                </a:pPr>
                <a:r>
                  <a:rPr lang="zh-CN" altLang="en-US" dirty="0"/>
                  <a:t>得到：</a:t>
                </a:r>
                <a:r>
                  <a:rPr lang="en-US" altLang="zh-CN" i="1" dirty="0"/>
                  <a:t>U</a:t>
                </a:r>
                <a:r>
                  <a:rPr lang="en-US" altLang="zh-CN" dirty="0"/>
                  <a:t>=[</a:t>
                </a:r>
                <a:r>
                  <a:rPr lang="en-US" altLang="zh-CN" b="1" i="1" dirty="0"/>
                  <a:t>u</a:t>
                </a:r>
                <a:r>
                  <a:rPr lang="en-US" altLang="zh-CN" baseline="-25000" dirty="0"/>
                  <a:t>1</a:t>
                </a:r>
                <a:r>
                  <a:rPr lang="en-US" altLang="zh-CN" dirty="0"/>
                  <a:t>,…,</a:t>
                </a:r>
                <a:r>
                  <a:rPr lang="en-US" altLang="zh-CN" b="1" i="1" dirty="0"/>
                  <a:t>u</a:t>
                </a:r>
                <a:r>
                  <a:rPr lang="en-US" altLang="zh-CN" i="1" baseline="-25000" dirty="0"/>
                  <a:t>m</a:t>
                </a:r>
                <a:r>
                  <a:rPr lang="en-US" altLang="zh-CN" dirty="0"/>
                  <a:t>], </a:t>
                </a:r>
                <a:r>
                  <a:rPr lang="en-US" altLang="zh-CN" i="1" dirty="0"/>
                  <a:t>V</a:t>
                </a:r>
                <a:r>
                  <a:rPr lang="en-US" altLang="zh-CN" dirty="0"/>
                  <a:t>=[</a:t>
                </a:r>
                <a:r>
                  <a:rPr lang="en-US" altLang="zh-CN" b="1" i="1" dirty="0"/>
                  <a:t>v</a:t>
                </a:r>
                <a:r>
                  <a:rPr lang="en-US" altLang="zh-CN" baseline="-25000" dirty="0"/>
                  <a:t>1</a:t>
                </a:r>
                <a:r>
                  <a:rPr lang="en-US" altLang="zh-CN" dirty="0"/>
                  <a:t>,…,</a:t>
                </a:r>
                <a:r>
                  <a:rPr lang="en-US" altLang="zh-CN" b="1" i="1" dirty="0" err="1"/>
                  <a:t>v</a:t>
                </a:r>
                <a:r>
                  <a:rPr lang="en-US" altLang="zh-CN" i="1" baseline="-25000" dirty="0" err="1"/>
                  <a:t>n</a:t>
                </a:r>
                <a:r>
                  <a:rPr lang="en-US" altLang="zh-CN" dirty="0"/>
                  <a:t>], </a:t>
                </a:r>
                <a14:m>
                  <m:oMath xmlns:m="http://schemas.openxmlformats.org/officeDocument/2006/math">
                    <m:r>
                      <a:rPr lang="en-US" altLang="zh-CN" b="0" i="0" smtClean="0">
                        <a:latin typeface="Cambria Math" panose="02040503050406030204" pitchFamily="18" charset="0"/>
                        <a:ea typeface="宋体" panose="02010600030101010101" pitchFamily="2" charset="-122"/>
                      </a:rPr>
                      <m:t>∑</m:t>
                    </m:r>
                    <m:r>
                      <a:rPr lang="en-US" altLang="zh-CN" i="0">
                        <a:latin typeface="Cambria Math" panose="02040503050406030204" pitchFamily="18" charset="0"/>
                        <a:ea typeface="宋体" panose="02010600030101010101" pitchFamily="2" charset="-122"/>
                      </a:rPr>
                      <m:t>=</m:t>
                    </m:r>
                    <m:d>
                      <m:dPr>
                        <m:begChr m:val="["/>
                        <m:endChr m:val="]"/>
                        <m:ctrlPr>
                          <a:rPr lang="en-US" altLang="zh-CN" i="1" smtClean="0">
                            <a:latin typeface="Cambria Math" panose="02040503050406030204" pitchFamily="18" charset="0"/>
                            <a:ea typeface="宋体" panose="02010600030101010101" pitchFamily="2" charset="-122"/>
                          </a:rPr>
                        </m:ctrlPr>
                      </m:dPr>
                      <m:e>
                        <m:m>
                          <m:mPr>
                            <m:mcs>
                              <m:mc>
                                <m:mcPr>
                                  <m:count m:val="2"/>
                                  <m:mcJc m:val="center"/>
                                </m:mcPr>
                              </m:mc>
                            </m:mcs>
                            <m:ctrlPr>
                              <a:rPr lang="en-US" altLang="zh-CN" i="1" smtClean="0">
                                <a:latin typeface="Cambria Math" panose="02040503050406030204" pitchFamily="18" charset="0"/>
                                <a:ea typeface="宋体" panose="02010600030101010101" pitchFamily="2" charset="-122"/>
                              </a:rPr>
                            </m:ctrlPr>
                          </m:mPr>
                          <m:mr>
                            <m:e>
                              <m:sSub>
                                <m:sSubPr>
                                  <m:ctrlPr>
                                    <a:rPr lang="en-US" altLang="zh-CN" i="1" smtClean="0">
                                      <a:latin typeface="Cambria Math" panose="02040503050406030204" pitchFamily="18" charset="0"/>
                                      <a:ea typeface="宋体" panose="02010600030101010101" pitchFamily="2" charset="-122"/>
                                    </a:rPr>
                                  </m:ctrlPr>
                                </m:sSubPr>
                                <m:e>
                                  <m:r>
                                    <a:rPr lang="en-US" altLang="zh-CN" i="0" smtClean="0">
                                      <a:latin typeface="Cambria Math" panose="02040503050406030204" pitchFamily="18" charset="0"/>
                                      <a:ea typeface="宋体" panose="02010600030101010101" pitchFamily="2" charset="-122"/>
                                    </a:rPr>
                                    <m:t>∑</m:t>
                                  </m:r>
                                </m:e>
                                <m:sub>
                                  <m:r>
                                    <a:rPr lang="en-US" altLang="zh-CN" b="0" i="0" smtClean="0">
                                      <a:latin typeface="Cambria Math" panose="02040503050406030204" pitchFamily="18" charset="0"/>
                                      <a:ea typeface="宋体" panose="02010600030101010101" pitchFamily="2" charset="-122"/>
                                    </a:rPr>
                                    <m:t>1</m:t>
                                  </m:r>
                                </m:sub>
                              </m:sSub>
                            </m:e>
                            <m:e>
                              <m:r>
                                <a:rPr lang="en-US" altLang="zh-CN" b="0" i="0" smtClean="0">
                                  <a:latin typeface="Cambria Math" panose="02040503050406030204" pitchFamily="18" charset="0"/>
                                  <a:ea typeface="宋体" panose="02010600030101010101" pitchFamily="2" charset="-122"/>
                                </a:rPr>
                                <m:t>0</m:t>
                              </m:r>
                            </m:e>
                          </m:mr>
                          <m:mr>
                            <m:e>
                              <m:r>
                                <a:rPr lang="en-US" altLang="zh-CN" b="0" i="0" smtClean="0">
                                  <a:latin typeface="Cambria Math" panose="02040503050406030204" pitchFamily="18" charset="0"/>
                                  <a:ea typeface="宋体" panose="02010600030101010101" pitchFamily="2" charset="-122"/>
                                </a:rPr>
                                <m:t>0</m:t>
                              </m:r>
                            </m:e>
                            <m:e>
                              <m:r>
                                <a:rPr lang="en-US" altLang="zh-CN" b="0" i="0" smtClean="0">
                                  <a:latin typeface="Cambria Math" panose="02040503050406030204" pitchFamily="18" charset="0"/>
                                  <a:ea typeface="宋体" panose="02010600030101010101" pitchFamily="2" charset="-122"/>
                                </a:rPr>
                                <m:t>0</m:t>
                              </m:r>
                            </m:e>
                          </m:mr>
                        </m:m>
                      </m:e>
                    </m:d>
                  </m:oMath>
                </a14:m>
                <a:r>
                  <a:rPr lang="zh-CN" altLang="en-US"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m:t>
                        </m:r>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𝑑𝑖𝑎𝑔</m:t>
                    </m:r>
                    <m:r>
                      <a:rPr lang="en-US" altLang="zh-CN" b="0" i="1" dirty="0" smtClean="0">
                        <a:latin typeface="Cambria Math" panose="02040503050406030204" pitchFamily="18" charset="0"/>
                      </a:rPr>
                      <m:t>(</m:t>
                    </m:r>
                    <m:rad>
                      <m:radPr>
                        <m:degHide m:val="on"/>
                        <m:ctrlPr>
                          <a:rPr lang="en-US" altLang="zh-CN" b="0" i="1" dirty="0" smtClean="0">
                            <a:latin typeface="Cambria Math" panose="02040503050406030204" pitchFamily="18" charset="0"/>
                            <a:ea typeface="Cambria Math" panose="02040503050406030204" pitchFamily="18" charset="0"/>
                          </a:rPr>
                        </m:ctrlPr>
                      </m:radPr>
                      <m:deg/>
                      <m:e>
                        <m:sSub>
                          <m:sSubPr>
                            <m:ctrlPr>
                              <a:rPr lang="en-US" altLang="zh-CN" b="0" i="1" dirty="0" smtClean="0">
                                <a:latin typeface="Cambria Math" panose="02040503050406030204" pitchFamily="18" charset="0"/>
                                <a:ea typeface="Cambria Math" panose="02040503050406030204" pitchFamily="18" charset="0"/>
                              </a:rPr>
                            </m:ctrlPr>
                          </m:sSubPr>
                          <m:e>
                            <m:r>
                              <a:rPr lang="el-GR" altLang="zh-CN" b="0" i="1" dirty="0" smtClean="0">
                                <a:latin typeface="Cambria Math" panose="02040503050406030204" pitchFamily="18" charset="0"/>
                                <a:ea typeface="Cambria Math" panose="02040503050406030204" pitchFamily="18" charset="0"/>
                              </a:rPr>
                              <m:t>𝜆</m:t>
                            </m:r>
                          </m:e>
                          <m:sub>
                            <m:r>
                              <a:rPr lang="en-US" altLang="zh-CN" b="0" i="1" dirty="0" smtClean="0">
                                <a:latin typeface="Cambria Math" panose="02040503050406030204" pitchFamily="18" charset="0"/>
                                <a:ea typeface="Cambria Math" panose="02040503050406030204" pitchFamily="18" charset="0"/>
                              </a:rPr>
                              <m:t>𝑖</m:t>
                            </m:r>
                          </m:sub>
                        </m:sSub>
                      </m:e>
                    </m:rad>
                    <m:r>
                      <a:rPr lang="en-US" altLang="zh-CN" b="0" i="1" dirty="0" smtClean="0">
                        <a:latin typeface="Cambria Math" panose="02040503050406030204" pitchFamily="18" charset="0"/>
                        <a:ea typeface="Cambria Math" panose="02040503050406030204" pitchFamily="18" charset="0"/>
                      </a:rPr>
                      <m:t>)</m:t>
                    </m:r>
                  </m:oMath>
                </a14:m>
                <a:r>
                  <a:rPr lang="zh-CN" altLang="en-US" dirty="0"/>
                  <a:t>（对角矩阵）</a:t>
                </a: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zh-CN" altLang="en-US" dirty="0"/>
              </a:p>
            </p:txBody>
          </p:sp>
        </mc:Choice>
        <mc:Fallback xmlns="">
          <p:sp>
            <p:nvSpPr>
              <p:cNvPr id="8" name="Content Placeholder 2">
                <a:extLst>
                  <a:ext uri="{FF2B5EF4-FFF2-40B4-BE49-F238E27FC236}">
                    <a16:creationId xmlns:a16="http://schemas.microsoft.com/office/drawing/2014/main" id="{3F35E8DE-F0B9-40A3-9D12-20AFD1EBB510}"/>
                  </a:ext>
                </a:extLst>
              </p:cNvPr>
              <p:cNvSpPr txBox="1">
                <a:spLocks noRot="1" noChangeAspect="1" noMove="1" noResize="1" noEditPoints="1" noAdjustHandles="1" noChangeArrowheads="1" noChangeShapeType="1" noTextEdit="1"/>
              </p:cNvSpPr>
              <p:nvPr/>
            </p:nvSpPr>
            <p:spPr>
              <a:xfrm>
                <a:off x="725774" y="940308"/>
                <a:ext cx="10756692" cy="5220000"/>
              </a:xfrm>
              <a:prstGeom prst="rect">
                <a:avLst/>
              </a:prstGeom>
              <a:blipFill>
                <a:blip r:embed="rId3"/>
                <a:stretch>
                  <a:fillRect l="-850"/>
                </a:stretch>
              </a:blipFill>
            </p:spPr>
            <p:txBody>
              <a:bodyPr/>
              <a:lstStyle/>
              <a:p>
                <a:r>
                  <a:rPr lang="zh-CN" altLang="en-US">
                    <a:noFill/>
                  </a:rPr>
                  <a:t> </a:t>
                </a:r>
              </a:p>
            </p:txBody>
          </p:sp>
        </mc:Fallback>
      </mc:AlternateContent>
      <p:sp>
        <p:nvSpPr>
          <p:cNvPr id="10" name="Rectangle 3">
            <a:extLst>
              <a:ext uri="{FF2B5EF4-FFF2-40B4-BE49-F238E27FC236}">
                <a16:creationId xmlns:a16="http://schemas.microsoft.com/office/drawing/2014/main" id="{0BA54D78-A984-4602-9EAE-ED53DC86D6D3}"/>
              </a:ext>
            </a:extLst>
          </p:cNvPr>
          <p:cNvSpPr/>
          <p:nvPr/>
        </p:nvSpPr>
        <p:spPr>
          <a:xfrm>
            <a:off x="3686395" y="2351671"/>
            <a:ext cx="1507144" cy="523220"/>
          </a:xfrm>
          <a:prstGeom prst="rect">
            <a:avLst/>
          </a:prstGeom>
        </p:spPr>
        <p:txBody>
          <a:bodyPr wrap="none">
            <a:spAutoFit/>
          </a:bodyPr>
          <a:lstStyle/>
          <a:p>
            <a:pPr eaLnBrk="0" fontAlgn="base" hangingPunct="0">
              <a:spcBef>
                <a:spcPct val="0"/>
              </a:spcBef>
              <a:spcAft>
                <a:spcPct val="0"/>
              </a:spcAft>
            </a:pPr>
            <a:r>
              <a:rPr lang="en-US" altLang="zh-CN" sz="2800" i="1" dirty="0">
                <a:solidFill>
                  <a:srgbClr val="000000"/>
                </a:solidFill>
                <a:latin typeface="Times" charset="0"/>
              </a:rPr>
              <a:t>A=U</a:t>
            </a:r>
            <a:r>
              <a:rPr lang="el-GR" altLang="zh-CN" sz="2800" i="1" dirty="0">
                <a:solidFill>
                  <a:srgbClr val="000000"/>
                </a:solidFill>
                <a:latin typeface="Times" charset="0"/>
              </a:rPr>
              <a:t>Σ</a:t>
            </a:r>
            <a:r>
              <a:rPr lang="en-US" altLang="zh-CN" sz="2800" i="1" dirty="0">
                <a:solidFill>
                  <a:srgbClr val="000000"/>
                </a:solidFill>
                <a:latin typeface="Times" charset="0"/>
              </a:rPr>
              <a:t>V</a:t>
            </a:r>
            <a:r>
              <a:rPr lang="en-US" altLang="zh-CN" sz="2800" i="1" baseline="30000" dirty="0">
                <a:solidFill>
                  <a:srgbClr val="000000"/>
                </a:solidFill>
                <a:latin typeface="Times" charset="0"/>
              </a:rPr>
              <a:t>T</a:t>
            </a:r>
            <a:endParaRPr lang="en-US" sz="2800" i="1" baseline="30000" dirty="0">
              <a:solidFill>
                <a:srgbClr val="000000"/>
              </a:solidFill>
              <a:latin typeface="Times" charset="0"/>
            </a:endParaRPr>
          </a:p>
        </p:txBody>
      </p:sp>
      <p:sp>
        <p:nvSpPr>
          <p:cNvPr id="11" name="Rectangle 7">
            <a:extLst>
              <a:ext uri="{FF2B5EF4-FFF2-40B4-BE49-F238E27FC236}">
                <a16:creationId xmlns:a16="http://schemas.microsoft.com/office/drawing/2014/main" id="{727B631F-E4CE-4417-B547-CBC3065AAEB3}"/>
              </a:ext>
            </a:extLst>
          </p:cNvPr>
          <p:cNvSpPr/>
          <p:nvPr/>
        </p:nvSpPr>
        <p:spPr>
          <a:xfrm>
            <a:off x="5515391" y="2325815"/>
            <a:ext cx="2196370" cy="523220"/>
          </a:xfrm>
          <a:prstGeom prst="rect">
            <a:avLst/>
          </a:prstGeom>
        </p:spPr>
        <p:txBody>
          <a:bodyPr wrap="none">
            <a:spAutoFit/>
          </a:bodyPr>
          <a:lstStyle/>
          <a:p>
            <a:pPr eaLnBrk="0" fontAlgn="base" hangingPunct="0">
              <a:spcBef>
                <a:spcPct val="0"/>
              </a:spcBef>
              <a:spcAft>
                <a:spcPct val="0"/>
              </a:spcAft>
            </a:pPr>
            <a:r>
              <a:rPr lang="en-US" altLang="zh-CN" sz="2800" i="1" dirty="0">
                <a:solidFill>
                  <a:srgbClr val="FF0000"/>
                </a:solidFill>
                <a:latin typeface="Times" charset="0"/>
              </a:rPr>
              <a:t>U</a:t>
            </a:r>
            <a:r>
              <a:rPr lang="en-US" altLang="zh-CN" sz="2800" i="1" baseline="30000" dirty="0">
                <a:solidFill>
                  <a:srgbClr val="FF0000"/>
                </a:solidFill>
                <a:latin typeface="Times" charset="0"/>
              </a:rPr>
              <a:t>T</a:t>
            </a:r>
            <a:r>
              <a:rPr lang="en-US" altLang="zh-CN" sz="2800" i="1" dirty="0">
                <a:solidFill>
                  <a:srgbClr val="FF0000"/>
                </a:solidFill>
                <a:latin typeface="Times" charset="0"/>
              </a:rPr>
              <a:t>U= V</a:t>
            </a:r>
            <a:r>
              <a:rPr lang="en-US" altLang="zh-CN" sz="2800" i="1" baseline="30000" dirty="0">
                <a:solidFill>
                  <a:srgbClr val="FF0000"/>
                </a:solidFill>
                <a:latin typeface="Times" charset="0"/>
              </a:rPr>
              <a:t>T</a:t>
            </a:r>
            <a:r>
              <a:rPr lang="en-US" altLang="zh-CN" sz="2800" i="1" dirty="0">
                <a:solidFill>
                  <a:srgbClr val="FF0000"/>
                </a:solidFill>
                <a:latin typeface="Times" charset="0"/>
              </a:rPr>
              <a:t>V</a:t>
            </a:r>
            <a:r>
              <a:rPr lang="en-US" altLang="zh-CN" sz="2800" i="1" baseline="30000" dirty="0">
                <a:solidFill>
                  <a:srgbClr val="FF0000"/>
                </a:solidFill>
                <a:latin typeface="Times" charset="0"/>
              </a:rPr>
              <a:t> </a:t>
            </a:r>
            <a:r>
              <a:rPr lang="en-US" altLang="zh-CN" sz="2800" i="1" dirty="0">
                <a:solidFill>
                  <a:srgbClr val="FF0000"/>
                </a:solidFill>
                <a:latin typeface="Times" charset="0"/>
              </a:rPr>
              <a:t>=I</a:t>
            </a:r>
            <a:endParaRPr lang="en-US" sz="2800" i="1" dirty="0">
              <a:solidFill>
                <a:srgbClr val="FF0000"/>
              </a:solidFill>
              <a:latin typeface="Times" charset="0"/>
            </a:endParaRPr>
          </a:p>
        </p:txBody>
      </p:sp>
      <p:sp>
        <p:nvSpPr>
          <p:cNvPr id="13" name="Rectangle 1">
            <a:extLst>
              <a:ext uri="{FF2B5EF4-FFF2-40B4-BE49-F238E27FC236}">
                <a16:creationId xmlns:a16="http://schemas.microsoft.com/office/drawing/2014/main" id="{AD310B82-967C-4DE5-89F7-DF99DF0CAB98}"/>
              </a:ext>
            </a:extLst>
          </p:cNvPr>
          <p:cNvSpPr/>
          <p:nvPr/>
        </p:nvSpPr>
        <p:spPr>
          <a:xfrm>
            <a:off x="1477067" y="2965368"/>
            <a:ext cx="7454285" cy="461665"/>
          </a:xfrm>
          <a:prstGeom prst="rect">
            <a:avLst/>
          </a:prstGeom>
        </p:spPr>
        <p:txBody>
          <a:bodyPr wrap="none">
            <a:spAutoFit/>
          </a:bodyPr>
          <a:lstStyle/>
          <a:p>
            <a:r>
              <a:rPr lang="zh-CN" altLang="en-US" sz="2400" dirty="0">
                <a:latin typeface="+mn-ea"/>
              </a:rPr>
              <a:t>则称上式为</a:t>
            </a:r>
            <a:r>
              <a:rPr lang="zh-CN" altLang="en-US" sz="2400" dirty="0">
                <a:solidFill>
                  <a:srgbClr val="FF0000"/>
                </a:solidFill>
                <a:latin typeface="+mn-ea"/>
              </a:rPr>
              <a:t>矩阵</a:t>
            </a:r>
            <a:r>
              <a:rPr lang="en-US" altLang="zh-CN" sz="2400" i="1" dirty="0">
                <a:solidFill>
                  <a:srgbClr val="FF0000"/>
                </a:solidFill>
                <a:latin typeface="+mn-ea"/>
                <a:cs typeface="Times New Roman" panose="02020603050405020304" pitchFamily="18" charset="0"/>
              </a:rPr>
              <a:t>A</a:t>
            </a:r>
            <a:r>
              <a:rPr lang="zh-CN" altLang="en-US" sz="2400" dirty="0">
                <a:solidFill>
                  <a:srgbClr val="FF0000"/>
                </a:solidFill>
                <a:latin typeface="+mn-ea"/>
              </a:rPr>
              <a:t>的奇异值分解</a:t>
            </a:r>
            <a:r>
              <a:rPr lang="zh-CN" altLang="en-US" sz="2400" dirty="0">
                <a:latin typeface="+mn-ea"/>
              </a:rPr>
              <a:t>，其中</a:t>
            </a:r>
            <a:r>
              <a:rPr lang="el-GR" altLang="zh-CN" sz="2400" i="1" dirty="0">
                <a:latin typeface="+mn-ea"/>
              </a:rPr>
              <a:t>Σ</a:t>
            </a:r>
            <a:r>
              <a:rPr lang="en-US" altLang="zh-CN" sz="2400" i="1" dirty="0">
                <a:latin typeface="+mn-ea"/>
              </a:rPr>
              <a:t> </a:t>
            </a:r>
            <a:r>
              <a:rPr lang="zh-CN" altLang="en-US" sz="2400" dirty="0">
                <a:latin typeface="+mn-ea"/>
              </a:rPr>
              <a:t>为</a:t>
            </a:r>
            <a:r>
              <a:rPr lang="en-US" altLang="zh-CN" sz="2400" i="1" dirty="0" err="1">
                <a:latin typeface="+mn-ea"/>
              </a:rPr>
              <a:t>m</a:t>
            </a:r>
            <a:r>
              <a:rPr lang="en-US" altLang="zh-CN" sz="2400" dirty="0" err="1">
                <a:latin typeface="+mn-ea"/>
              </a:rPr>
              <a:t>x</a:t>
            </a:r>
            <a:r>
              <a:rPr lang="en-US" altLang="zh-CN" sz="2400" i="1" dirty="0" err="1">
                <a:latin typeface="+mn-ea"/>
              </a:rPr>
              <a:t>n</a:t>
            </a:r>
            <a:r>
              <a:rPr lang="zh-CN" altLang="en-US" sz="2400" dirty="0">
                <a:latin typeface="+mn-ea"/>
              </a:rPr>
              <a:t>的矩阵</a:t>
            </a:r>
            <a:endParaRPr lang="en-US" sz="2400" dirty="0">
              <a:latin typeface="+mn-ea"/>
            </a:endParaRPr>
          </a:p>
        </p:txBody>
      </p:sp>
      <p:grpSp>
        <p:nvGrpSpPr>
          <p:cNvPr id="14" name="组合 13">
            <a:extLst>
              <a:ext uri="{FF2B5EF4-FFF2-40B4-BE49-F238E27FC236}">
                <a16:creationId xmlns:a16="http://schemas.microsoft.com/office/drawing/2014/main" id="{B1D4A386-73C8-42E8-99A9-D2331FB78594}"/>
              </a:ext>
            </a:extLst>
          </p:cNvPr>
          <p:cNvGrpSpPr/>
          <p:nvPr/>
        </p:nvGrpSpPr>
        <p:grpSpPr>
          <a:xfrm>
            <a:off x="6456287" y="3674095"/>
            <a:ext cx="5531455" cy="1744215"/>
            <a:chOff x="1449572" y="2654764"/>
            <a:chExt cx="5531455" cy="1744215"/>
          </a:xfrm>
        </p:grpSpPr>
        <p:sp>
          <p:nvSpPr>
            <p:cNvPr id="15" name="Rectangle 4">
              <a:extLst>
                <a:ext uri="{FF2B5EF4-FFF2-40B4-BE49-F238E27FC236}">
                  <a16:creationId xmlns:a16="http://schemas.microsoft.com/office/drawing/2014/main" id="{A1299310-6770-484F-A4EB-15A754C54F24}"/>
                </a:ext>
              </a:extLst>
            </p:cNvPr>
            <p:cNvSpPr/>
            <p:nvPr/>
          </p:nvSpPr>
          <p:spPr>
            <a:xfrm>
              <a:off x="1799771" y="3033486"/>
              <a:ext cx="899886" cy="120281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sp>
          <p:nvSpPr>
            <p:cNvPr id="16" name="TextBox 5">
              <a:extLst>
                <a:ext uri="{FF2B5EF4-FFF2-40B4-BE49-F238E27FC236}">
                  <a16:creationId xmlns:a16="http://schemas.microsoft.com/office/drawing/2014/main" id="{0095CD15-B68E-4D9E-8250-EB95E2623D8D}"/>
                </a:ext>
              </a:extLst>
            </p:cNvPr>
            <p:cNvSpPr txBox="1"/>
            <p:nvPr/>
          </p:nvSpPr>
          <p:spPr>
            <a:xfrm>
              <a:off x="2775511" y="3404058"/>
              <a:ext cx="410374" cy="461665"/>
            </a:xfrm>
            <a:prstGeom prst="rect">
              <a:avLst/>
            </a:prstGeom>
            <a:noFill/>
          </p:spPr>
          <p:txBody>
            <a:bodyPr wrap="square" rtlCol="0">
              <a:spAutoFit/>
            </a:bodyPr>
            <a:lstStyle/>
            <a:p>
              <a:r>
                <a:rPr lang="en-US" dirty="0"/>
                <a:t>=</a:t>
              </a:r>
            </a:p>
          </p:txBody>
        </p:sp>
        <p:sp>
          <p:nvSpPr>
            <p:cNvPr id="17" name="Rectangle 10">
              <a:extLst>
                <a:ext uri="{FF2B5EF4-FFF2-40B4-BE49-F238E27FC236}">
                  <a16:creationId xmlns:a16="http://schemas.microsoft.com/office/drawing/2014/main" id="{D1EF925E-A4BD-447B-BB10-04BDC5496A28}"/>
                </a:ext>
              </a:extLst>
            </p:cNvPr>
            <p:cNvSpPr/>
            <p:nvPr/>
          </p:nvSpPr>
          <p:spPr>
            <a:xfrm>
              <a:off x="3261740" y="3033486"/>
              <a:ext cx="1310259" cy="120281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sp>
          <p:nvSpPr>
            <p:cNvPr id="18" name="Rectangle 11">
              <a:extLst>
                <a:ext uri="{FF2B5EF4-FFF2-40B4-BE49-F238E27FC236}">
                  <a16:creationId xmlns:a16="http://schemas.microsoft.com/office/drawing/2014/main" id="{589B6C6F-2522-4FE6-A320-BE32A0D9736A}"/>
                </a:ext>
              </a:extLst>
            </p:cNvPr>
            <p:cNvSpPr/>
            <p:nvPr/>
          </p:nvSpPr>
          <p:spPr>
            <a:xfrm>
              <a:off x="4850709" y="3033486"/>
              <a:ext cx="838891" cy="120281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sp>
          <p:nvSpPr>
            <p:cNvPr id="19" name="Rectangle 12">
              <a:extLst>
                <a:ext uri="{FF2B5EF4-FFF2-40B4-BE49-F238E27FC236}">
                  <a16:creationId xmlns:a16="http://schemas.microsoft.com/office/drawing/2014/main" id="{0950AF5F-67EC-4014-A081-87AD0DEB24AB}"/>
                </a:ext>
              </a:extLst>
            </p:cNvPr>
            <p:cNvSpPr/>
            <p:nvPr/>
          </p:nvSpPr>
          <p:spPr>
            <a:xfrm>
              <a:off x="5942911" y="3021970"/>
              <a:ext cx="899886" cy="816207"/>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sp>
          <p:nvSpPr>
            <p:cNvPr id="20" name="TextBox 13">
              <a:extLst>
                <a:ext uri="{FF2B5EF4-FFF2-40B4-BE49-F238E27FC236}">
                  <a16:creationId xmlns:a16="http://schemas.microsoft.com/office/drawing/2014/main" id="{966C2691-CF97-4C8E-B48D-7F19BDEE0469}"/>
                </a:ext>
              </a:extLst>
            </p:cNvPr>
            <p:cNvSpPr txBox="1"/>
            <p:nvPr/>
          </p:nvSpPr>
          <p:spPr>
            <a:xfrm>
              <a:off x="2044527" y="3776053"/>
              <a:ext cx="410374" cy="461665"/>
            </a:xfrm>
            <a:prstGeom prst="rect">
              <a:avLst/>
            </a:prstGeom>
            <a:noFill/>
          </p:spPr>
          <p:txBody>
            <a:bodyPr wrap="square" rtlCol="0">
              <a:spAutoFit/>
            </a:bodyPr>
            <a:lstStyle/>
            <a:p>
              <a:r>
                <a:rPr lang="en-US" dirty="0"/>
                <a:t>A</a:t>
              </a:r>
            </a:p>
          </p:txBody>
        </p:sp>
        <p:sp>
          <p:nvSpPr>
            <p:cNvPr id="21" name="TextBox 14">
              <a:extLst>
                <a:ext uri="{FF2B5EF4-FFF2-40B4-BE49-F238E27FC236}">
                  <a16:creationId xmlns:a16="http://schemas.microsoft.com/office/drawing/2014/main" id="{7C5875BA-1DDD-4813-9A67-A5A72F3083BA}"/>
                </a:ext>
              </a:extLst>
            </p:cNvPr>
            <p:cNvSpPr txBox="1"/>
            <p:nvPr/>
          </p:nvSpPr>
          <p:spPr>
            <a:xfrm>
              <a:off x="3711682" y="3764073"/>
              <a:ext cx="410374" cy="461665"/>
            </a:xfrm>
            <a:prstGeom prst="rect">
              <a:avLst/>
            </a:prstGeom>
            <a:noFill/>
          </p:spPr>
          <p:txBody>
            <a:bodyPr wrap="square" rtlCol="0">
              <a:spAutoFit/>
            </a:bodyPr>
            <a:lstStyle/>
            <a:p>
              <a:r>
                <a:rPr lang="en-US" dirty="0"/>
                <a:t>U</a:t>
              </a:r>
            </a:p>
          </p:txBody>
        </p:sp>
        <p:sp>
          <p:nvSpPr>
            <p:cNvPr id="22" name="TextBox 15">
              <a:extLst>
                <a:ext uri="{FF2B5EF4-FFF2-40B4-BE49-F238E27FC236}">
                  <a16:creationId xmlns:a16="http://schemas.microsoft.com/office/drawing/2014/main" id="{64F5B67D-4EF4-4D01-8E8D-D35D5E8531E8}"/>
                </a:ext>
              </a:extLst>
            </p:cNvPr>
            <p:cNvSpPr txBox="1"/>
            <p:nvPr/>
          </p:nvSpPr>
          <p:spPr>
            <a:xfrm>
              <a:off x="5121555" y="3774631"/>
              <a:ext cx="410374" cy="461665"/>
            </a:xfrm>
            <a:prstGeom prst="rect">
              <a:avLst/>
            </a:prstGeom>
            <a:noFill/>
          </p:spPr>
          <p:txBody>
            <a:bodyPr wrap="square" rtlCol="0">
              <a:spAutoFit/>
            </a:bodyPr>
            <a:lstStyle/>
            <a:p>
              <a:r>
                <a:rPr lang="el-GR" dirty="0"/>
                <a:t>Σ</a:t>
              </a:r>
              <a:endParaRPr lang="en-US" dirty="0"/>
            </a:p>
          </p:txBody>
        </p:sp>
        <p:sp>
          <p:nvSpPr>
            <p:cNvPr id="23" name="TextBox 16">
              <a:extLst>
                <a:ext uri="{FF2B5EF4-FFF2-40B4-BE49-F238E27FC236}">
                  <a16:creationId xmlns:a16="http://schemas.microsoft.com/office/drawing/2014/main" id="{A832D76B-0E8F-4348-90AA-F16A74559C5E}"/>
                </a:ext>
              </a:extLst>
            </p:cNvPr>
            <p:cNvSpPr txBox="1"/>
            <p:nvPr/>
          </p:nvSpPr>
          <p:spPr>
            <a:xfrm>
              <a:off x="6223951" y="3402427"/>
              <a:ext cx="551889" cy="461665"/>
            </a:xfrm>
            <a:prstGeom prst="rect">
              <a:avLst/>
            </a:prstGeom>
            <a:noFill/>
          </p:spPr>
          <p:txBody>
            <a:bodyPr wrap="square" rtlCol="0">
              <a:spAutoFit/>
            </a:bodyPr>
            <a:lstStyle/>
            <a:p>
              <a:r>
                <a:rPr lang="en-US" dirty="0"/>
                <a:t>V</a:t>
              </a:r>
              <a:r>
                <a:rPr lang="en-US" i="1" baseline="30000" dirty="0"/>
                <a:t>T</a:t>
              </a:r>
            </a:p>
          </p:txBody>
        </p:sp>
        <p:sp>
          <p:nvSpPr>
            <p:cNvPr id="24" name="TextBox 17">
              <a:extLst>
                <a:ext uri="{FF2B5EF4-FFF2-40B4-BE49-F238E27FC236}">
                  <a16:creationId xmlns:a16="http://schemas.microsoft.com/office/drawing/2014/main" id="{B04A1A89-1293-445B-B95A-29EA24AAB179}"/>
                </a:ext>
              </a:extLst>
            </p:cNvPr>
            <p:cNvSpPr txBox="1"/>
            <p:nvPr/>
          </p:nvSpPr>
          <p:spPr>
            <a:xfrm>
              <a:off x="1449572" y="3937314"/>
              <a:ext cx="410374" cy="461665"/>
            </a:xfrm>
            <a:prstGeom prst="rect">
              <a:avLst/>
            </a:prstGeom>
            <a:noFill/>
          </p:spPr>
          <p:txBody>
            <a:bodyPr wrap="square" rtlCol="0">
              <a:spAutoFit/>
            </a:bodyPr>
            <a:lstStyle/>
            <a:p>
              <a:r>
                <a:rPr lang="en-US" i="1" dirty="0"/>
                <a:t>m</a:t>
              </a:r>
            </a:p>
          </p:txBody>
        </p:sp>
        <p:sp>
          <p:nvSpPr>
            <p:cNvPr id="25" name="TextBox 18">
              <a:extLst>
                <a:ext uri="{FF2B5EF4-FFF2-40B4-BE49-F238E27FC236}">
                  <a16:creationId xmlns:a16="http://schemas.microsoft.com/office/drawing/2014/main" id="{C6991126-B853-4EED-B6C3-A53A66A6B394}"/>
                </a:ext>
              </a:extLst>
            </p:cNvPr>
            <p:cNvSpPr txBox="1"/>
            <p:nvPr/>
          </p:nvSpPr>
          <p:spPr>
            <a:xfrm>
              <a:off x="2646180" y="2801231"/>
              <a:ext cx="410374" cy="461665"/>
            </a:xfrm>
            <a:prstGeom prst="rect">
              <a:avLst/>
            </a:prstGeom>
            <a:noFill/>
          </p:spPr>
          <p:txBody>
            <a:bodyPr wrap="square" rtlCol="0">
              <a:spAutoFit/>
            </a:bodyPr>
            <a:lstStyle/>
            <a:p>
              <a:r>
                <a:rPr lang="en-US" i="1" dirty="0"/>
                <a:t>n</a:t>
              </a:r>
            </a:p>
          </p:txBody>
        </p:sp>
        <p:sp>
          <p:nvSpPr>
            <p:cNvPr id="26" name="TextBox 19">
              <a:extLst>
                <a:ext uri="{FF2B5EF4-FFF2-40B4-BE49-F238E27FC236}">
                  <a16:creationId xmlns:a16="http://schemas.microsoft.com/office/drawing/2014/main" id="{0FDA9234-E21C-4EF4-81F9-674A4AAFDC35}"/>
                </a:ext>
              </a:extLst>
            </p:cNvPr>
            <p:cNvSpPr txBox="1"/>
            <p:nvPr/>
          </p:nvSpPr>
          <p:spPr>
            <a:xfrm>
              <a:off x="6570653" y="2654765"/>
              <a:ext cx="410374" cy="461665"/>
            </a:xfrm>
            <a:prstGeom prst="rect">
              <a:avLst/>
            </a:prstGeom>
            <a:noFill/>
          </p:spPr>
          <p:txBody>
            <a:bodyPr wrap="square" rtlCol="0">
              <a:spAutoFit/>
            </a:bodyPr>
            <a:lstStyle/>
            <a:p>
              <a:r>
                <a:rPr lang="en-US" i="1" dirty="0"/>
                <a:t>n</a:t>
              </a:r>
            </a:p>
          </p:txBody>
        </p:sp>
        <p:sp>
          <p:nvSpPr>
            <p:cNvPr id="27" name="TextBox 20">
              <a:extLst>
                <a:ext uri="{FF2B5EF4-FFF2-40B4-BE49-F238E27FC236}">
                  <a16:creationId xmlns:a16="http://schemas.microsoft.com/office/drawing/2014/main" id="{5E93F1AE-6C9F-44B8-A2C3-3A8B92A170D5}"/>
                </a:ext>
              </a:extLst>
            </p:cNvPr>
            <p:cNvSpPr txBox="1"/>
            <p:nvPr/>
          </p:nvSpPr>
          <p:spPr>
            <a:xfrm>
              <a:off x="5655906" y="3494074"/>
              <a:ext cx="410374" cy="461665"/>
            </a:xfrm>
            <a:prstGeom prst="rect">
              <a:avLst/>
            </a:prstGeom>
            <a:noFill/>
          </p:spPr>
          <p:txBody>
            <a:bodyPr wrap="square" rtlCol="0">
              <a:spAutoFit/>
            </a:bodyPr>
            <a:lstStyle/>
            <a:p>
              <a:r>
                <a:rPr lang="en-US" i="1" dirty="0"/>
                <a:t>n</a:t>
              </a:r>
            </a:p>
          </p:txBody>
        </p:sp>
        <p:sp>
          <p:nvSpPr>
            <p:cNvPr id="28" name="TextBox 21">
              <a:extLst>
                <a:ext uri="{FF2B5EF4-FFF2-40B4-BE49-F238E27FC236}">
                  <a16:creationId xmlns:a16="http://schemas.microsoft.com/office/drawing/2014/main" id="{B8C376AB-5802-4926-A828-45257747AF53}"/>
                </a:ext>
              </a:extLst>
            </p:cNvPr>
            <p:cNvSpPr txBox="1"/>
            <p:nvPr/>
          </p:nvSpPr>
          <p:spPr>
            <a:xfrm>
              <a:off x="4521847" y="3867056"/>
              <a:ext cx="410374" cy="461665"/>
            </a:xfrm>
            <a:prstGeom prst="rect">
              <a:avLst/>
            </a:prstGeom>
            <a:noFill/>
          </p:spPr>
          <p:txBody>
            <a:bodyPr wrap="square" rtlCol="0">
              <a:spAutoFit/>
            </a:bodyPr>
            <a:lstStyle/>
            <a:p>
              <a:r>
                <a:rPr lang="en-US" i="1" dirty="0"/>
                <a:t>m</a:t>
              </a:r>
            </a:p>
          </p:txBody>
        </p:sp>
        <p:sp>
          <p:nvSpPr>
            <p:cNvPr id="29" name="TextBox 22">
              <a:extLst>
                <a:ext uri="{FF2B5EF4-FFF2-40B4-BE49-F238E27FC236}">
                  <a16:creationId xmlns:a16="http://schemas.microsoft.com/office/drawing/2014/main" id="{937FF10A-8232-4508-BC86-837D944BE14E}"/>
                </a:ext>
              </a:extLst>
            </p:cNvPr>
            <p:cNvSpPr txBox="1"/>
            <p:nvPr/>
          </p:nvSpPr>
          <p:spPr>
            <a:xfrm>
              <a:off x="2911321" y="3880132"/>
              <a:ext cx="410374" cy="461665"/>
            </a:xfrm>
            <a:prstGeom prst="rect">
              <a:avLst/>
            </a:prstGeom>
            <a:noFill/>
          </p:spPr>
          <p:txBody>
            <a:bodyPr wrap="square" rtlCol="0">
              <a:spAutoFit/>
            </a:bodyPr>
            <a:lstStyle/>
            <a:p>
              <a:r>
                <a:rPr lang="en-US" i="1" dirty="0"/>
                <a:t>m</a:t>
              </a:r>
            </a:p>
          </p:txBody>
        </p:sp>
        <p:sp>
          <p:nvSpPr>
            <p:cNvPr id="30" name="TextBox 23">
              <a:extLst>
                <a:ext uri="{FF2B5EF4-FFF2-40B4-BE49-F238E27FC236}">
                  <a16:creationId xmlns:a16="http://schemas.microsoft.com/office/drawing/2014/main" id="{6CF3955B-2261-4660-A571-B0BC680AC8A4}"/>
                </a:ext>
              </a:extLst>
            </p:cNvPr>
            <p:cNvSpPr txBox="1"/>
            <p:nvPr/>
          </p:nvSpPr>
          <p:spPr>
            <a:xfrm>
              <a:off x="4252105" y="2673953"/>
              <a:ext cx="410374" cy="461665"/>
            </a:xfrm>
            <a:prstGeom prst="rect">
              <a:avLst/>
            </a:prstGeom>
            <a:noFill/>
          </p:spPr>
          <p:txBody>
            <a:bodyPr wrap="square" rtlCol="0">
              <a:spAutoFit/>
            </a:bodyPr>
            <a:lstStyle/>
            <a:p>
              <a:r>
                <a:rPr lang="en-US" i="1" dirty="0"/>
                <a:t>m</a:t>
              </a:r>
            </a:p>
          </p:txBody>
        </p:sp>
        <p:cxnSp>
          <p:nvCxnSpPr>
            <p:cNvPr id="31" name="Straight Connector 8">
              <a:extLst>
                <a:ext uri="{FF2B5EF4-FFF2-40B4-BE49-F238E27FC236}">
                  <a16:creationId xmlns:a16="http://schemas.microsoft.com/office/drawing/2014/main" id="{8195CD27-58D4-4C4F-8BB6-7489D96A692E}"/>
                </a:ext>
              </a:extLst>
            </p:cNvPr>
            <p:cNvCxnSpPr>
              <a:stCxn id="18" idx="0"/>
            </p:cNvCxnSpPr>
            <p:nvPr/>
          </p:nvCxnSpPr>
          <p:spPr bwMode="auto">
            <a:xfrm flipH="1">
              <a:off x="5270154" y="3033486"/>
              <a:ext cx="1" cy="521396"/>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26">
              <a:extLst>
                <a:ext uri="{FF2B5EF4-FFF2-40B4-BE49-F238E27FC236}">
                  <a16:creationId xmlns:a16="http://schemas.microsoft.com/office/drawing/2014/main" id="{557622EA-CDD8-474F-8D1E-F5877A3DDB78}"/>
                </a:ext>
              </a:extLst>
            </p:cNvPr>
            <p:cNvCxnSpPr/>
            <p:nvPr/>
          </p:nvCxnSpPr>
          <p:spPr bwMode="auto">
            <a:xfrm rot="5400000" flipH="1">
              <a:off x="5059595" y="3338881"/>
              <a:ext cx="0" cy="432000"/>
            </a:xfrm>
            <a:prstGeom prst="line">
              <a:avLst/>
            </a:prstGeom>
            <a:ln w="1905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24">
              <a:extLst>
                <a:ext uri="{FF2B5EF4-FFF2-40B4-BE49-F238E27FC236}">
                  <a16:creationId xmlns:a16="http://schemas.microsoft.com/office/drawing/2014/main" id="{40203BA0-E042-4B2C-8B2F-9E07C0B9B22A}"/>
                </a:ext>
              </a:extLst>
            </p:cNvPr>
            <p:cNvCxnSpPr/>
            <p:nvPr/>
          </p:nvCxnSpPr>
          <p:spPr bwMode="auto">
            <a:xfrm>
              <a:off x="4850709" y="3032063"/>
              <a:ext cx="414005" cy="52281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0">
              <a:extLst>
                <a:ext uri="{FF2B5EF4-FFF2-40B4-BE49-F238E27FC236}">
                  <a16:creationId xmlns:a16="http://schemas.microsoft.com/office/drawing/2014/main" id="{FF047A9E-8735-426C-A7A7-2B1CE59B04C8}"/>
                </a:ext>
              </a:extLst>
            </p:cNvPr>
            <p:cNvSpPr txBox="1"/>
            <p:nvPr/>
          </p:nvSpPr>
          <p:spPr>
            <a:xfrm>
              <a:off x="4598435" y="3317929"/>
              <a:ext cx="410374" cy="461665"/>
            </a:xfrm>
            <a:prstGeom prst="rect">
              <a:avLst/>
            </a:prstGeom>
            <a:noFill/>
          </p:spPr>
          <p:txBody>
            <a:bodyPr wrap="square" rtlCol="0">
              <a:spAutoFit/>
            </a:bodyPr>
            <a:lstStyle/>
            <a:p>
              <a:r>
                <a:rPr lang="en-US" i="1" dirty="0"/>
                <a:t>r</a:t>
              </a:r>
            </a:p>
          </p:txBody>
        </p:sp>
        <p:sp>
          <p:nvSpPr>
            <p:cNvPr id="35" name="TextBox 31">
              <a:extLst>
                <a:ext uri="{FF2B5EF4-FFF2-40B4-BE49-F238E27FC236}">
                  <a16:creationId xmlns:a16="http://schemas.microsoft.com/office/drawing/2014/main" id="{348A30C1-EBD0-4F5D-94ED-CACD0AF9926B}"/>
                </a:ext>
              </a:extLst>
            </p:cNvPr>
            <p:cNvSpPr txBox="1"/>
            <p:nvPr/>
          </p:nvSpPr>
          <p:spPr>
            <a:xfrm>
              <a:off x="5133048" y="2670270"/>
              <a:ext cx="410374" cy="461665"/>
            </a:xfrm>
            <a:prstGeom prst="rect">
              <a:avLst/>
            </a:prstGeom>
            <a:noFill/>
          </p:spPr>
          <p:txBody>
            <a:bodyPr wrap="square" rtlCol="0">
              <a:spAutoFit/>
            </a:bodyPr>
            <a:lstStyle/>
            <a:p>
              <a:r>
                <a:rPr lang="en-US" i="1" dirty="0"/>
                <a:t>r</a:t>
              </a:r>
            </a:p>
          </p:txBody>
        </p:sp>
        <p:sp>
          <p:nvSpPr>
            <p:cNvPr id="36" name="TextBox 32">
              <a:extLst>
                <a:ext uri="{FF2B5EF4-FFF2-40B4-BE49-F238E27FC236}">
                  <a16:creationId xmlns:a16="http://schemas.microsoft.com/office/drawing/2014/main" id="{21A34AFF-6556-48F8-979B-6756DF677B55}"/>
                </a:ext>
              </a:extLst>
            </p:cNvPr>
            <p:cNvSpPr txBox="1"/>
            <p:nvPr/>
          </p:nvSpPr>
          <p:spPr>
            <a:xfrm>
              <a:off x="5467456" y="2654764"/>
              <a:ext cx="410374" cy="461665"/>
            </a:xfrm>
            <a:prstGeom prst="rect">
              <a:avLst/>
            </a:prstGeom>
            <a:noFill/>
          </p:spPr>
          <p:txBody>
            <a:bodyPr wrap="square" rtlCol="0">
              <a:spAutoFit/>
            </a:bodyPr>
            <a:lstStyle/>
            <a:p>
              <a:r>
                <a:rPr lang="en-US" i="1" dirty="0"/>
                <a:t>n</a:t>
              </a:r>
            </a:p>
          </p:txBody>
        </p:sp>
        <p:sp>
          <p:nvSpPr>
            <p:cNvPr id="37" name="Rectangle 27">
              <a:extLst>
                <a:ext uri="{FF2B5EF4-FFF2-40B4-BE49-F238E27FC236}">
                  <a16:creationId xmlns:a16="http://schemas.microsoft.com/office/drawing/2014/main" id="{94A200A5-4557-4C21-8138-A50640D0BBFF}"/>
                </a:ext>
              </a:extLst>
            </p:cNvPr>
            <p:cNvSpPr/>
            <p:nvPr/>
          </p:nvSpPr>
          <p:spPr>
            <a:xfrm>
              <a:off x="4956304" y="3172774"/>
              <a:ext cx="72000" cy="720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cxnSp>
          <p:nvCxnSpPr>
            <p:cNvPr id="38" name="Straight Connector 29">
              <a:extLst>
                <a:ext uri="{FF2B5EF4-FFF2-40B4-BE49-F238E27FC236}">
                  <a16:creationId xmlns:a16="http://schemas.microsoft.com/office/drawing/2014/main" id="{DAA630B4-AF3B-496F-A153-F75BE238ADB6}"/>
                </a:ext>
              </a:extLst>
            </p:cNvPr>
            <p:cNvCxnSpPr/>
            <p:nvPr/>
          </p:nvCxnSpPr>
          <p:spPr bwMode="auto">
            <a:xfrm>
              <a:off x="5019928" y="3224926"/>
              <a:ext cx="872208" cy="769979"/>
            </a:xfrm>
            <a:prstGeom prst="line">
              <a:avLst/>
            </a:prstGeom>
            <a:solidFill>
              <a:schemeClr val="accent1"/>
            </a:solidFill>
            <a:ln w="9525"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7">
              <a:extLst>
                <a:ext uri="{FF2B5EF4-FFF2-40B4-BE49-F238E27FC236}">
                  <a16:creationId xmlns:a16="http://schemas.microsoft.com/office/drawing/2014/main" id="{C030A3C6-6428-4653-98CC-D79D8BC10E92}"/>
                </a:ext>
              </a:extLst>
            </p:cNvPr>
            <p:cNvSpPr txBox="1"/>
            <p:nvPr/>
          </p:nvSpPr>
          <p:spPr>
            <a:xfrm>
              <a:off x="5804681" y="3839152"/>
              <a:ext cx="838892"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奇异值</a:t>
              </a:r>
              <a:endParaRPr lang="en-US" sz="1600" dirty="0">
                <a:latin typeface="楷体" panose="02010609060101010101" pitchFamily="49" charset="-122"/>
                <a:ea typeface="楷体" panose="02010609060101010101" pitchFamily="49" charset="-122"/>
              </a:endParaRPr>
            </a:p>
          </p:txBody>
        </p:sp>
      </p:grpSp>
      <p:sp>
        <p:nvSpPr>
          <p:cNvPr id="40" name="TextBox 15">
            <a:extLst>
              <a:ext uri="{FF2B5EF4-FFF2-40B4-BE49-F238E27FC236}">
                <a16:creationId xmlns:a16="http://schemas.microsoft.com/office/drawing/2014/main" id="{B3C84A41-36EA-4685-9E72-7CCBAF771710}"/>
              </a:ext>
            </a:extLst>
          </p:cNvPr>
          <p:cNvSpPr txBox="1"/>
          <p:nvPr/>
        </p:nvSpPr>
        <p:spPr>
          <a:xfrm>
            <a:off x="9935896" y="3972001"/>
            <a:ext cx="437298" cy="369332"/>
          </a:xfrm>
          <a:prstGeom prst="rect">
            <a:avLst/>
          </a:prstGeom>
          <a:noFill/>
        </p:spPr>
        <p:txBody>
          <a:bodyPr wrap="square" rtlCol="0">
            <a:spAutoFit/>
          </a:bodyPr>
          <a:lstStyle/>
          <a:p>
            <a:r>
              <a:rPr lang="el-GR" dirty="0"/>
              <a:t>Σ</a:t>
            </a:r>
            <a:r>
              <a:rPr lang="en-US" sz="1200" dirty="0"/>
              <a:t>1</a:t>
            </a:r>
          </a:p>
        </p:txBody>
      </p:sp>
    </p:spTree>
    <p:extLst>
      <p:ext uri="{BB962C8B-B14F-4D97-AF65-F5344CB8AC3E}">
        <p14:creationId xmlns:p14="http://schemas.microsoft.com/office/powerpoint/2010/main" val="486517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EC5D2-F8BE-1F4C-CA1F-BC803B532B91}"/>
            </a:ext>
          </a:extLst>
        </p:cNvPr>
        <p:cNvGrpSpPr/>
        <p:nvPr/>
      </p:nvGrpSpPr>
      <p:grpSpPr>
        <a:xfrm>
          <a:off x="0" y="0"/>
          <a:ext cx="0" cy="0"/>
          <a:chOff x="0" y="0"/>
          <a:chExt cx="0" cy="0"/>
        </a:xfrm>
      </p:grpSpPr>
      <p:sp>
        <p:nvSpPr>
          <p:cNvPr id="18434" name="标题 1">
            <a:extLst>
              <a:ext uri="{FF2B5EF4-FFF2-40B4-BE49-F238E27FC236}">
                <a16:creationId xmlns:a16="http://schemas.microsoft.com/office/drawing/2014/main" id="{D83CE53C-0A10-AA64-1D89-01FD5D959175}"/>
              </a:ext>
            </a:extLst>
          </p:cNvPr>
          <p:cNvSpPr>
            <a:spLocks noGrp="1"/>
          </p:cNvSpPr>
          <p:nvPr>
            <p:ph type="title"/>
          </p:nvPr>
        </p:nvSpPr>
        <p:spPr>
          <a:xfrm>
            <a:off x="798305" y="0"/>
            <a:ext cx="8153400" cy="990600"/>
          </a:xfrm>
        </p:spPr>
        <p:txBody>
          <a:bodyPr/>
          <a:lstStyle/>
          <a:p>
            <a:r>
              <a:rPr lang="zh-CN" altLang="en-US" dirty="0"/>
              <a:t>范数</a:t>
            </a:r>
          </a:p>
        </p:txBody>
      </p:sp>
      <p:sp>
        <p:nvSpPr>
          <p:cNvPr id="2" name="灯片编号占位符 1">
            <a:extLst>
              <a:ext uri="{FF2B5EF4-FFF2-40B4-BE49-F238E27FC236}">
                <a16:creationId xmlns:a16="http://schemas.microsoft.com/office/drawing/2014/main" id="{A68E87B2-EE4A-3083-0D53-CF8611DD143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2CDA076-E5A9-4444-A266-B5A26A745C03}"/>
                  </a:ext>
                </a:extLst>
              </p:cNvPr>
              <p:cNvSpPr txBox="1">
                <a:spLocks/>
              </p:cNvSpPr>
              <p:nvPr/>
            </p:nvSpPr>
            <p:spPr>
              <a:xfrm>
                <a:off x="725774" y="940308"/>
                <a:ext cx="10756692" cy="552045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很多时候都需要</a:t>
                </a:r>
                <a:r>
                  <a:rPr kumimoji="0" lang="zh-CN" altLang="en-US" sz="2800" b="0" i="0" u="none" strike="noStrike" kern="1200" cap="none" spc="0" normalizeH="0" baseline="0" noProof="0" dirty="0">
                    <a:ln>
                      <a:noFill/>
                    </a:ln>
                    <a:solidFill>
                      <a:srgbClr val="FF0000"/>
                    </a:solidFill>
                    <a:effectLst/>
                    <a:uLnTx/>
                    <a:uFillTx/>
                    <a:latin typeface="Arial"/>
                    <a:ea typeface="微软雅黑"/>
                    <a:cs typeface="+mn-cs"/>
                  </a:rPr>
                  <a:t>衡量一个向量的大小</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，此时便需要用到范数。</a:t>
                </a:r>
                <a:r>
                  <a:rPr kumimoji="0" lang="zh-CN" altLang="en-US" sz="2800" b="0" i="0" u="none" strike="noStrike" kern="1200" cap="none" spc="0" normalizeH="0" baseline="0" noProof="0" dirty="0">
                    <a:ln>
                      <a:noFill/>
                    </a:ln>
                    <a:solidFill>
                      <a:srgbClr val="FF0000"/>
                    </a:solidFill>
                    <a:effectLst/>
                    <a:uLnTx/>
                    <a:uFillTx/>
                    <a:latin typeface="Arial"/>
                    <a:ea typeface="微软雅黑"/>
                    <a:cs typeface="+mn-cs"/>
                  </a:rPr>
                  <a:t>范数是将向量映射到非负实数的函数</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，它满足三条性质：</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lvl="1" algn="just">
                  <a:lnSpc>
                    <a:spcPct val="115000"/>
                  </a:lnSpc>
                </a:pPr>
                <a:r>
                  <a:rPr lang="zh-CN" altLang="zh-CN" kern="100" dirty="0">
                    <a:effectLst/>
                    <a:latin typeface="+mn-ea"/>
                    <a:cs typeface="Times New Roman" panose="02020603050405020304" pitchFamily="18" charset="0"/>
                  </a:rPr>
                  <a:t>非负性：</a:t>
                </a:r>
                <a14:m>
                  <m:oMath xmlns:m="http://schemas.openxmlformats.org/officeDocument/2006/math">
                    <m:box>
                      <m:boxPr>
                        <m:ctrlPr>
                          <a:rPr lang="zh-CN" altLang="zh-CN" i="1" kern="100">
                            <a:effectLst/>
                            <a:latin typeface="+mn-ea"/>
                            <a:cs typeface="Times New Roman" panose="02020603050405020304" pitchFamily="18" charset="0"/>
                          </a:rPr>
                        </m:ctrlPr>
                      </m:boxPr>
                      <m:e>
                        <m:r>
                          <a:rPr lang="en-US" altLang="zh-CN" i="1" kern="100">
                            <a:effectLst/>
                            <a:latin typeface="+mn-ea"/>
                            <a:cs typeface="Times New Roman" panose="02020603050405020304" pitchFamily="18" charset="0"/>
                          </a:rPr>
                          <m:t>𝑓</m:t>
                        </m:r>
                        <m:d>
                          <m:dPr>
                            <m:ctrlPr>
                              <a:rPr lang="zh-CN" altLang="zh-CN" i="1" kern="100">
                                <a:effectLst/>
                                <a:latin typeface="+mn-ea"/>
                                <a:cs typeface="Times New Roman" panose="02020603050405020304" pitchFamily="18" charset="0"/>
                              </a:rPr>
                            </m:ctrlPr>
                          </m:dPr>
                          <m:e>
                            <m:r>
                              <a:rPr lang="en-US" altLang="zh-CN" b="1" i="1" kern="100">
                                <a:effectLst/>
                                <a:latin typeface="+mn-ea"/>
                                <a:cs typeface="Times New Roman" panose="02020603050405020304" pitchFamily="18" charset="0"/>
                              </a:rPr>
                              <m:t>𝒙</m:t>
                            </m:r>
                          </m:e>
                        </m:d>
                        <m:r>
                          <a:rPr lang="en-US" altLang="zh-CN" i="1" kern="100">
                            <a:effectLst/>
                            <a:latin typeface="+mn-ea"/>
                            <a:cs typeface="Times New Roman" panose="02020603050405020304" pitchFamily="18" charset="0"/>
                          </a:rPr>
                          <m:t>≥0</m:t>
                        </m:r>
                        <m:d>
                          <m:dPr>
                            <m:ctrlPr>
                              <a:rPr lang="zh-CN" altLang="zh-CN" i="1" kern="100">
                                <a:effectLst/>
                                <a:latin typeface="+mn-ea"/>
                                <a:cs typeface="Times New Roman" panose="02020603050405020304" pitchFamily="18" charset="0"/>
                              </a:rPr>
                            </m:ctrlPr>
                          </m:dPr>
                          <m:e>
                            <m:r>
                              <a:rPr lang="en-US" altLang="zh-CN" i="1" kern="100">
                                <a:effectLst/>
                                <a:latin typeface="+mn-ea"/>
                                <a:cs typeface="Times New Roman" panose="02020603050405020304" pitchFamily="18" charset="0"/>
                              </a:rPr>
                              <m:t>𝑓</m:t>
                            </m:r>
                            <m:d>
                              <m:dPr>
                                <m:ctrlPr>
                                  <a:rPr lang="zh-CN" altLang="zh-CN" i="1" kern="100">
                                    <a:effectLst/>
                                    <a:latin typeface="+mn-ea"/>
                                    <a:cs typeface="Times New Roman" panose="02020603050405020304" pitchFamily="18" charset="0"/>
                                  </a:rPr>
                                </m:ctrlPr>
                              </m:dPr>
                              <m:e>
                                <m:r>
                                  <a:rPr lang="en-US" altLang="zh-CN" b="1" i="1" kern="100">
                                    <a:effectLst/>
                                    <a:latin typeface="+mn-ea"/>
                                    <a:cs typeface="Times New Roman" panose="02020603050405020304" pitchFamily="18" charset="0"/>
                                  </a:rPr>
                                  <m:t>𝒙</m:t>
                                </m:r>
                              </m:e>
                            </m:d>
                            <m:r>
                              <a:rPr lang="en-US" altLang="zh-CN" i="1" kern="100">
                                <a:effectLst/>
                                <a:latin typeface="+mn-ea"/>
                                <a:cs typeface="Times New Roman" panose="02020603050405020304" pitchFamily="18" charset="0"/>
                              </a:rPr>
                              <m:t>=0</m:t>
                            </m:r>
                            <m:groupChr>
                              <m:groupChrPr>
                                <m:chr m:val="⇔"/>
                                <m:pos m:val="top"/>
                                <m:ctrlPr>
                                  <a:rPr lang="zh-CN" altLang="zh-CN" i="1" kern="100">
                                    <a:effectLst/>
                                    <a:latin typeface="+mn-ea"/>
                                    <a:cs typeface="Times New Roman" panose="02020603050405020304" pitchFamily="18" charset="0"/>
                                  </a:rPr>
                                </m:ctrlPr>
                              </m:groupChrPr>
                              <m:e>
                                <m:r>
                                  <a:rPr lang="en-US" altLang="zh-CN" i="1" kern="100">
                                    <a:effectLst/>
                                    <a:latin typeface="+mn-ea"/>
                                    <a:cs typeface="Times New Roman" panose="02020603050405020304" pitchFamily="18" charset="0"/>
                                  </a:rPr>
                                  <m:t> </m:t>
                                </m:r>
                              </m:e>
                            </m:groupChr>
                            <m:r>
                              <a:rPr lang="en-US" altLang="zh-CN" b="1" i="1" kern="100">
                                <a:effectLst/>
                                <a:latin typeface="+mn-ea"/>
                                <a:cs typeface="Times New Roman" panose="02020603050405020304" pitchFamily="18" charset="0"/>
                              </a:rPr>
                              <m:t>𝒙</m:t>
                            </m:r>
                            <m:r>
                              <a:rPr lang="en-US" altLang="zh-CN" i="1" kern="100">
                                <a:effectLst/>
                                <a:latin typeface="+mn-ea"/>
                                <a:cs typeface="Times New Roman" panose="02020603050405020304" pitchFamily="18" charset="0"/>
                              </a:rPr>
                              <m:t>=0</m:t>
                            </m:r>
                          </m:e>
                        </m:d>
                      </m:e>
                    </m:box>
                  </m:oMath>
                </a14:m>
                <a:r>
                  <a:rPr lang="zh-CN" altLang="zh-CN" kern="100" dirty="0">
                    <a:effectLst/>
                    <a:latin typeface="+mn-ea"/>
                    <a:cs typeface="Times New Roman" panose="02020603050405020304" pitchFamily="18" charset="0"/>
                  </a:rPr>
                  <a:t>。</a:t>
                </a:r>
              </a:p>
              <a:p>
                <a:pPr lvl="1" algn="just">
                  <a:lnSpc>
                    <a:spcPct val="115000"/>
                  </a:lnSpc>
                </a:pPr>
                <a:r>
                  <a:rPr lang="zh-CN" altLang="zh-CN" kern="100" dirty="0">
                    <a:effectLst/>
                    <a:latin typeface="+mn-ea"/>
                    <a:cs typeface="Times New Roman" panose="02020603050405020304" pitchFamily="18" charset="0"/>
                  </a:rPr>
                  <a:t>齐次性：</a:t>
                </a:r>
                <a14:m>
                  <m:oMath xmlns:m="http://schemas.openxmlformats.org/officeDocument/2006/math">
                    <m:r>
                      <a:rPr lang="en-US" altLang="zh-CN" i="1" kern="100">
                        <a:effectLst/>
                        <a:latin typeface="+mn-ea"/>
                        <a:cs typeface="Times New Roman" panose="02020603050405020304" pitchFamily="18" charset="0"/>
                      </a:rPr>
                      <m:t>∀</m:t>
                    </m:r>
                    <m:r>
                      <a:rPr lang="en-US" altLang="zh-CN" i="1" kern="100">
                        <a:effectLst/>
                        <a:latin typeface="+mn-ea"/>
                        <a:cs typeface="Times New Roman" panose="02020603050405020304" pitchFamily="18" charset="0"/>
                      </a:rPr>
                      <m:t>𝛼</m:t>
                    </m:r>
                    <m:r>
                      <a:rPr lang="zh-CN" altLang="zh-CN" kern="100">
                        <a:effectLst/>
                        <a:latin typeface="+mn-ea"/>
                        <a:cs typeface="Times New Roman" panose="02020603050405020304" pitchFamily="18" charset="0"/>
                      </a:rPr>
                      <m:t>∈</m:t>
                    </m:r>
                    <m:r>
                      <a:rPr lang="en-US" altLang="zh-CN" i="1" kern="100">
                        <a:effectLst/>
                        <a:latin typeface="+mn-ea"/>
                        <a:cs typeface="Times New Roman" panose="02020603050405020304" pitchFamily="18" charset="0"/>
                      </a:rPr>
                      <m:t>ℝ</m:t>
                    </m:r>
                    <m:r>
                      <a:rPr lang="en-US" altLang="zh-CN" i="1" kern="100">
                        <a:effectLst/>
                        <a:latin typeface="+mn-ea"/>
                        <a:cs typeface="Times New Roman" panose="02020603050405020304" pitchFamily="18" charset="0"/>
                      </a:rPr>
                      <m:t>,</m:t>
                    </m:r>
                    <m:r>
                      <a:rPr lang="en-US" altLang="zh-CN" i="1" kern="100">
                        <a:effectLst/>
                        <a:latin typeface="+mn-ea"/>
                        <a:cs typeface="Times New Roman" panose="02020603050405020304" pitchFamily="18" charset="0"/>
                      </a:rPr>
                      <m:t>𝑓</m:t>
                    </m:r>
                    <m:d>
                      <m:dPr>
                        <m:ctrlPr>
                          <a:rPr lang="zh-CN" altLang="zh-CN" i="1" kern="100">
                            <a:effectLst/>
                            <a:latin typeface="+mn-ea"/>
                            <a:cs typeface="Times New Roman" panose="02020603050405020304" pitchFamily="18" charset="0"/>
                          </a:rPr>
                        </m:ctrlPr>
                      </m:dPr>
                      <m:e>
                        <m:r>
                          <a:rPr lang="en-US" altLang="zh-CN" i="1" kern="100">
                            <a:effectLst/>
                            <a:latin typeface="+mn-ea"/>
                            <a:cs typeface="Times New Roman" panose="02020603050405020304" pitchFamily="18" charset="0"/>
                          </a:rPr>
                          <m:t>𝛼</m:t>
                        </m:r>
                        <m:r>
                          <a:rPr lang="en-US" altLang="zh-CN" b="1" i="1" kern="100">
                            <a:effectLst/>
                            <a:latin typeface="+mn-ea"/>
                            <a:cs typeface="Times New Roman" panose="02020603050405020304" pitchFamily="18" charset="0"/>
                          </a:rPr>
                          <m:t>𝒙</m:t>
                        </m:r>
                      </m:e>
                    </m:d>
                    <m:r>
                      <a:rPr lang="en-US" altLang="zh-CN" i="1" kern="100">
                        <a:effectLst/>
                        <a:latin typeface="+mn-ea"/>
                        <a:cs typeface="Times New Roman" panose="02020603050405020304" pitchFamily="18" charset="0"/>
                      </a:rPr>
                      <m:t>=</m:t>
                    </m:r>
                    <m:d>
                      <m:dPr>
                        <m:begChr m:val="|"/>
                        <m:endChr m:val="|"/>
                        <m:ctrlPr>
                          <a:rPr lang="zh-CN" altLang="zh-CN" i="1" kern="100">
                            <a:effectLst/>
                            <a:latin typeface="+mn-ea"/>
                            <a:cs typeface="Times New Roman" panose="02020603050405020304" pitchFamily="18" charset="0"/>
                          </a:rPr>
                        </m:ctrlPr>
                      </m:dPr>
                      <m:e>
                        <m:r>
                          <a:rPr lang="en-US" altLang="zh-CN" i="1" kern="100">
                            <a:effectLst/>
                            <a:latin typeface="+mn-ea"/>
                            <a:cs typeface="Times New Roman" panose="02020603050405020304" pitchFamily="18" charset="0"/>
                          </a:rPr>
                          <m:t>𝛼</m:t>
                        </m:r>
                      </m:e>
                    </m:d>
                    <m:r>
                      <a:rPr lang="en-US" altLang="zh-CN" i="1" kern="100">
                        <a:effectLst/>
                        <a:latin typeface="+mn-ea"/>
                        <a:cs typeface="Times New Roman" panose="02020603050405020304" pitchFamily="18" charset="0"/>
                      </a:rPr>
                      <m:t>𝑓</m:t>
                    </m:r>
                    <m:d>
                      <m:dPr>
                        <m:ctrlPr>
                          <a:rPr lang="zh-CN" altLang="zh-CN" i="1" kern="100">
                            <a:effectLst/>
                            <a:latin typeface="+mn-ea"/>
                            <a:cs typeface="Times New Roman" panose="02020603050405020304" pitchFamily="18" charset="0"/>
                          </a:rPr>
                        </m:ctrlPr>
                      </m:dPr>
                      <m:e>
                        <m:r>
                          <a:rPr lang="en-US" altLang="zh-CN" b="1" i="1" kern="100">
                            <a:effectLst/>
                            <a:latin typeface="+mn-ea"/>
                            <a:cs typeface="Times New Roman" panose="02020603050405020304" pitchFamily="18" charset="0"/>
                          </a:rPr>
                          <m:t>𝒙</m:t>
                        </m:r>
                      </m:e>
                    </m:d>
                  </m:oMath>
                </a14:m>
                <a:r>
                  <a:rPr lang="zh-CN" altLang="zh-CN" kern="100" dirty="0">
                    <a:effectLst/>
                    <a:latin typeface="+mn-ea"/>
                    <a:cs typeface="Times New Roman" panose="02020603050405020304" pitchFamily="18" charset="0"/>
                  </a:rPr>
                  <a:t>。</a:t>
                </a:r>
              </a:p>
              <a:p>
                <a:pPr lvl="1" algn="just">
                  <a:lnSpc>
                    <a:spcPct val="115000"/>
                  </a:lnSpc>
                </a:pPr>
                <a:r>
                  <a:rPr lang="zh-CN" altLang="zh-CN" kern="100" dirty="0">
                    <a:effectLst/>
                    <a:latin typeface="+mn-ea"/>
                    <a:cs typeface="Times New Roman" panose="02020603050405020304" pitchFamily="18" charset="0"/>
                  </a:rPr>
                  <a:t>三角不等式：</a:t>
                </a:r>
                <a14:m>
                  <m:oMath xmlns:m="http://schemas.openxmlformats.org/officeDocument/2006/math">
                    <m:r>
                      <a:rPr lang="en-US" altLang="zh-CN" i="1" kern="100">
                        <a:effectLst/>
                        <a:latin typeface="+mn-ea"/>
                        <a:cs typeface="Times New Roman" panose="02020603050405020304" pitchFamily="18" charset="0"/>
                      </a:rPr>
                      <m:t>𝑓</m:t>
                    </m:r>
                    <m:d>
                      <m:dPr>
                        <m:ctrlPr>
                          <a:rPr lang="zh-CN" altLang="zh-CN" i="1" kern="100">
                            <a:effectLst/>
                            <a:latin typeface="+mn-ea"/>
                            <a:cs typeface="Times New Roman" panose="02020603050405020304" pitchFamily="18" charset="0"/>
                          </a:rPr>
                        </m:ctrlPr>
                      </m:dPr>
                      <m:e>
                        <m:r>
                          <a:rPr lang="en-US" altLang="zh-CN" b="1" i="1" kern="100">
                            <a:effectLst/>
                            <a:latin typeface="+mn-ea"/>
                            <a:cs typeface="Times New Roman" panose="02020603050405020304" pitchFamily="18" charset="0"/>
                          </a:rPr>
                          <m:t>𝒙</m:t>
                        </m:r>
                        <m:r>
                          <a:rPr lang="en-US" altLang="zh-CN" i="1" kern="100">
                            <a:effectLst/>
                            <a:latin typeface="+mn-ea"/>
                            <a:cs typeface="Times New Roman" panose="02020603050405020304" pitchFamily="18" charset="0"/>
                          </a:rPr>
                          <m:t>+</m:t>
                        </m:r>
                        <m:r>
                          <a:rPr lang="en-US" altLang="zh-CN" b="1" i="1" kern="100">
                            <a:effectLst/>
                            <a:latin typeface="+mn-ea"/>
                            <a:cs typeface="Times New Roman" panose="02020603050405020304" pitchFamily="18" charset="0"/>
                          </a:rPr>
                          <m:t>𝒚</m:t>
                        </m:r>
                        <m:r>
                          <a:rPr lang="en-US" altLang="zh-CN" i="1" kern="100">
                            <a:effectLst/>
                            <a:latin typeface="+mn-ea"/>
                            <a:cs typeface="Times New Roman" panose="02020603050405020304" pitchFamily="18" charset="0"/>
                          </a:rPr>
                          <m:t>)</m:t>
                        </m:r>
                        <m:r>
                          <a:rPr lang="zh-CN" altLang="zh-CN" i="1" kern="100">
                            <a:effectLst/>
                            <a:latin typeface="+mn-ea"/>
                            <a:cs typeface="Times New Roman" panose="02020603050405020304" pitchFamily="18" charset="0"/>
                          </a:rPr>
                          <m:t>≤</m:t>
                        </m:r>
                        <m:r>
                          <a:rPr lang="en-US" altLang="zh-CN" i="1" kern="100">
                            <a:effectLst/>
                            <a:latin typeface="+mn-ea"/>
                            <a:cs typeface="Times New Roman" panose="02020603050405020304" pitchFamily="18" charset="0"/>
                          </a:rPr>
                          <m:t>𝑓</m:t>
                        </m:r>
                        <m:d>
                          <m:dPr>
                            <m:ctrlPr>
                              <a:rPr lang="zh-CN" altLang="zh-CN" i="1" kern="100">
                                <a:effectLst/>
                                <a:latin typeface="+mn-ea"/>
                                <a:cs typeface="Times New Roman" panose="02020603050405020304" pitchFamily="18" charset="0"/>
                              </a:rPr>
                            </m:ctrlPr>
                          </m:dPr>
                          <m:e>
                            <m:r>
                              <a:rPr lang="en-US" altLang="zh-CN" b="1" i="1" kern="100">
                                <a:effectLst/>
                                <a:latin typeface="+mn-ea"/>
                                <a:cs typeface="Times New Roman" panose="02020603050405020304" pitchFamily="18" charset="0"/>
                              </a:rPr>
                              <m:t>𝒙</m:t>
                            </m:r>
                          </m:e>
                        </m:d>
                        <m:r>
                          <a:rPr lang="en-US" altLang="zh-CN" i="1" kern="100">
                            <a:effectLst/>
                            <a:latin typeface="+mn-ea"/>
                            <a:cs typeface="Times New Roman" panose="02020603050405020304" pitchFamily="18" charset="0"/>
                          </a:rPr>
                          <m:t>+</m:t>
                        </m:r>
                        <m:r>
                          <a:rPr lang="en-US" altLang="zh-CN" i="1" kern="100">
                            <a:effectLst/>
                            <a:latin typeface="+mn-ea"/>
                            <a:cs typeface="Times New Roman" panose="02020603050405020304" pitchFamily="18" charset="0"/>
                          </a:rPr>
                          <m:t>𝑓</m:t>
                        </m:r>
                        <m:d>
                          <m:dPr>
                            <m:ctrlPr>
                              <a:rPr lang="zh-CN" altLang="zh-CN" i="1" kern="100">
                                <a:effectLst/>
                                <a:latin typeface="+mn-ea"/>
                                <a:cs typeface="Times New Roman" panose="02020603050405020304" pitchFamily="18" charset="0"/>
                              </a:rPr>
                            </m:ctrlPr>
                          </m:dPr>
                          <m:e>
                            <m:r>
                              <a:rPr lang="en-US" altLang="zh-CN" b="1" i="1" kern="100">
                                <a:effectLst/>
                                <a:latin typeface="+mn-ea"/>
                                <a:cs typeface="Times New Roman" panose="02020603050405020304" pitchFamily="18" charset="0"/>
                              </a:rPr>
                              <m:t>𝒚</m:t>
                            </m:r>
                          </m:e>
                        </m:d>
                      </m:e>
                    </m:d>
                  </m:oMath>
                </a14:m>
                <a:r>
                  <a:rPr lang="zh-CN" altLang="zh-CN" kern="100" dirty="0">
                    <a:effectLst/>
                    <a:latin typeface="+mn-ea"/>
                    <a:cs typeface="Times New Roman" panose="02020603050405020304" pitchFamily="18" charset="0"/>
                  </a:rPr>
                  <a:t>。 </a:t>
                </a:r>
              </a:p>
              <a:p>
                <a:pPr>
                  <a:lnSpc>
                    <a:spcPct val="150000"/>
                  </a:lnSpc>
                  <a:spcBef>
                    <a:spcPts val="500"/>
                  </a:spcBef>
                </a:pPr>
                <a14:m>
                  <m:oMath xmlns:m="http://schemas.openxmlformats.org/officeDocument/2006/math">
                    <m:sSup>
                      <m:sSupPr>
                        <m:ctrlPr>
                          <a:rPr lang="zh-CN" altLang="zh-CN"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𝐿</m:t>
                        </m:r>
                      </m:e>
                      <m:sup>
                        <m:r>
                          <a:rPr lang="en-US" altLang="zh-CN" sz="28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𝑝</m:t>
                        </m:r>
                      </m:sup>
                    </m:sSup>
                  </m:oMath>
                </a14:m>
                <a:r>
                  <a:rPr kumimoji="0" lang="zh-CN" altLang="en-US" b="0" i="0" u="none" strike="noStrike" kern="1200" cap="none" spc="0" normalizeH="0" baseline="0" noProof="0" dirty="0">
                    <a:ln>
                      <a:noFill/>
                    </a:ln>
                    <a:solidFill>
                      <a:srgbClr val="FF0000"/>
                    </a:solidFill>
                    <a:effectLst/>
                    <a:uLnTx/>
                    <a:uFillTx/>
                    <a:latin typeface="Arial"/>
                    <a:ea typeface="微软雅黑"/>
                    <a:cs typeface="+mn-cs"/>
                  </a:rPr>
                  <a:t>范数</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是使用最为广泛的一种范数，计算公式如下：</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457200" marR="0" lvl="1" indent="0" algn="l" defTabSz="914400" rtl="0" eaLnBrk="1" fontAlgn="auto" latinLnBrk="0" hangingPunct="1">
                  <a:lnSpc>
                    <a:spcPct val="150000"/>
                  </a:lnSpc>
                  <a:spcBef>
                    <a:spcPts val="500"/>
                  </a:spcBef>
                  <a:spcAft>
                    <a:spcPts val="0"/>
                  </a:spcAft>
                  <a:buClrTx/>
                  <a:buSzTx/>
                  <a:buNone/>
                  <a:tabLst/>
                  <a:defRPr/>
                </a:pPr>
                <a14:m>
                  <m:oMathPara xmlns:m="http://schemas.openxmlformats.org/officeDocument/2006/math">
                    <m:oMathParaPr>
                      <m:jc m:val="centerGroup"/>
                    </m:oMathParaPr>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d>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nary>
                                <m:naryPr>
                                  <m:chr m:val="∑"/>
                                  <m:sup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𝑖</m:t>
                                  </m:r>
                                </m:sub>
                                <m:sup/>
                                <m:e>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sup>
                                  </m:sSup>
                                </m:e>
                              </m:nary>
                            </m:e>
                          </m:d>
                        </m:e>
                        <m:sup>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den>
                          </m:f>
                        </m:sup>
                      </m:sSup>
                    </m:oMath>
                  </m:oMathPara>
                </a14:m>
                <a:endParaRPr lang="en-US" altLang="zh-CN" sz="2400" kern="100" dirty="0">
                  <a:effectLst/>
                  <a:latin typeface="+mn-ea"/>
                  <a:ea typeface="宋体" panose="02010600030101010101" pitchFamily="2" charset="-122"/>
                  <a:cs typeface="Times New Roman" panose="02020603050405020304" pitchFamily="18" charset="0"/>
                </a:endParaRPr>
              </a:p>
              <a:p>
                <a:pPr lvl="1">
                  <a:lnSpc>
                    <a:spcPct val="150000"/>
                  </a:lnSpc>
                </a:pPr>
                <a:r>
                  <a:rPr lang="zh-CN" altLang="zh-CN" sz="2800" kern="100" dirty="0">
                    <a:effectLst/>
                    <a:latin typeface="+mn-ea"/>
                    <a:cs typeface="Times New Roman" panose="02020603050405020304" pitchFamily="18" charset="0"/>
                  </a:rPr>
                  <a:t>其中</a:t>
                </a:r>
                <a14:m>
                  <m:oMath xmlns:m="http://schemas.openxmlformats.org/officeDocument/2006/math">
                    <m:r>
                      <a:rPr lang="en-US" altLang="zh-CN" sz="2800" i="1" kern="100">
                        <a:effectLst/>
                        <a:latin typeface="+mn-ea"/>
                        <a:cs typeface="Times New Roman" panose="02020603050405020304" pitchFamily="18" charset="0"/>
                      </a:rPr>
                      <m:t>𝑝</m:t>
                    </m:r>
                    <m:r>
                      <a:rPr lang="en-US" altLang="zh-CN" sz="2800" i="1" kern="100">
                        <a:effectLst/>
                        <a:latin typeface="+mn-ea"/>
                        <a:cs typeface="Times New Roman" panose="02020603050405020304" pitchFamily="18" charset="0"/>
                      </a:rPr>
                      <m:t>=2</m:t>
                    </m:r>
                  </m:oMath>
                </a14:m>
                <a:r>
                  <a:rPr lang="zh-CN" altLang="zh-CN" sz="2800" kern="100" dirty="0">
                    <a:effectLst/>
                    <a:latin typeface="+mn-ea"/>
                    <a:cs typeface="Times New Roman" panose="02020603050405020304" pitchFamily="18" charset="0"/>
                  </a:rPr>
                  <a:t>时，该范数等价于</a:t>
                </a:r>
                <a:r>
                  <a:rPr lang="zh-CN" altLang="zh-CN" sz="2800" kern="100" dirty="0">
                    <a:solidFill>
                      <a:srgbClr val="FF0000"/>
                    </a:solidFill>
                    <a:effectLst/>
                    <a:latin typeface="+mn-ea"/>
                    <a:cs typeface="Times New Roman" panose="02020603050405020304" pitchFamily="18" charset="0"/>
                  </a:rPr>
                  <a:t>向量和原点的欧氏距离</a:t>
                </a:r>
                <a:r>
                  <a:rPr lang="zh-CN" altLang="zh-CN" sz="2800" kern="100" dirty="0">
                    <a:effectLst/>
                    <a:latin typeface="+mn-ea"/>
                    <a:cs typeface="Times New Roman" panose="02020603050405020304" pitchFamily="18" charset="0"/>
                  </a:rPr>
                  <a:t>。</a:t>
                </a:r>
              </a:p>
              <a:p>
                <a:pPr marL="0" indent="0">
                  <a:lnSpc>
                    <a:spcPct val="150000"/>
                  </a:lnSpc>
                  <a:spcBef>
                    <a:spcPts val="500"/>
                  </a:spcBef>
                  <a:buNone/>
                </a:pP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p:sp>
            <p:nvSpPr>
              <p:cNvPr id="8" name="Content Placeholder 2">
                <a:extLst>
                  <a:ext uri="{FF2B5EF4-FFF2-40B4-BE49-F238E27FC236}">
                    <a16:creationId xmlns:a16="http://schemas.microsoft.com/office/drawing/2014/main" id="{52CDA076-E5A9-4444-A266-B5A26A745C03}"/>
                  </a:ext>
                </a:extLst>
              </p:cNvPr>
              <p:cNvSpPr txBox="1">
                <a:spLocks noRot="1" noChangeAspect="1" noMove="1" noResize="1" noEditPoints="1" noAdjustHandles="1" noChangeArrowheads="1" noChangeShapeType="1" noTextEdit="1"/>
              </p:cNvSpPr>
              <p:nvPr/>
            </p:nvSpPr>
            <p:spPr>
              <a:xfrm>
                <a:off x="725774" y="940308"/>
                <a:ext cx="10756692" cy="5520453"/>
              </a:xfrm>
              <a:prstGeom prst="rect">
                <a:avLst/>
              </a:prstGeom>
              <a:blipFill>
                <a:blip r:embed="rId3"/>
                <a:stretch>
                  <a:fillRect l="-8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118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06A5B-829A-59F3-D560-9B350340BF66}"/>
            </a:ext>
          </a:extLst>
        </p:cNvPr>
        <p:cNvGrpSpPr/>
        <p:nvPr/>
      </p:nvGrpSpPr>
      <p:grpSpPr>
        <a:xfrm>
          <a:off x="0" y="0"/>
          <a:ext cx="0" cy="0"/>
          <a:chOff x="0" y="0"/>
          <a:chExt cx="0" cy="0"/>
        </a:xfrm>
      </p:grpSpPr>
      <p:sp>
        <p:nvSpPr>
          <p:cNvPr id="18434" name="标题 1">
            <a:extLst>
              <a:ext uri="{FF2B5EF4-FFF2-40B4-BE49-F238E27FC236}">
                <a16:creationId xmlns:a16="http://schemas.microsoft.com/office/drawing/2014/main" id="{897F836A-F2CF-4FB8-7368-EC280C7E9DCD}"/>
              </a:ext>
            </a:extLst>
          </p:cNvPr>
          <p:cNvSpPr>
            <a:spLocks noGrp="1"/>
          </p:cNvSpPr>
          <p:nvPr>
            <p:ph type="title"/>
          </p:nvPr>
        </p:nvSpPr>
        <p:spPr>
          <a:xfrm>
            <a:off x="798305" y="0"/>
            <a:ext cx="8153400" cy="990600"/>
          </a:xfrm>
        </p:spPr>
        <p:txBody>
          <a:bodyPr/>
          <a:lstStyle/>
          <a:p>
            <a:r>
              <a:rPr lang="zh-CN" altLang="en-US" dirty="0"/>
              <a:t>范数</a:t>
            </a:r>
          </a:p>
        </p:txBody>
      </p:sp>
      <p:sp>
        <p:nvSpPr>
          <p:cNvPr id="2" name="灯片编号占位符 1">
            <a:extLst>
              <a:ext uri="{FF2B5EF4-FFF2-40B4-BE49-F238E27FC236}">
                <a16:creationId xmlns:a16="http://schemas.microsoft.com/office/drawing/2014/main" id="{6945AC8B-B293-F84D-87C8-05E5CE5B7D15}"/>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4D0D36EA-622E-7A0A-5194-2C1BD96C3AD8}"/>
                  </a:ext>
                </a:extLst>
              </p:cNvPr>
              <p:cNvSpPr txBox="1">
                <a:spLocks/>
              </p:cNvSpPr>
              <p:nvPr/>
            </p:nvSpPr>
            <p:spPr>
              <a:xfrm>
                <a:off x="725774" y="940308"/>
                <a:ext cx="10756692" cy="5520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有时候也</a:t>
                </a:r>
                <a:r>
                  <a:rPr kumimoji="0" lang="zh-CN" altLang="en-US" b="0" i="0" u="none" strike="noStrike" kern="1200" cap="none" spc="0" normalizeH="0" baseline="0" noProof="0" dirty="0">
                    <a:ln>
                      <a:noFill/>
                    </a:ln>
                    <a:solidFill>
                      <a:srgbClr val="FF0000"/>
                    </a:solidFill>
                    <a:effectLst/>
                    <a:uLnTx/>
                    <a:uFillTx/>
                    <a:latin typeface="Arial"/>
                    <a:ea typeface="微软雅黑"/>
                    <a:cs typeface="+mn-cs"/>
                  </a:rPr>
                  <a:t>需要衡量矩阵的大小</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，最常见的做法是使用</a:t>
                </a:r>
                <a:r>
                  <a:rPr kumimoji="0" lang="en-US" altLang="zh-CN" b="0" i="0" u="none" strike="noStrike" kern="1200" cap="none" spc="0" normalizeH="0" baseline="0" noProof="0" dirty="0" err="1">
                    <a:ln>
                      <a:noFill/>
                    </a:ln>
                    <a:solidFill>
                      <a:srgbClr val="000000"/>
                    </a:solidFill>
                    <a:effectLst/>
                    <a:uLnTx/>
                    <a:uFillTx/>
                    <a:latin typeface="Arial"/>
                    <a:ea typeface="微软雅黑"/>
                    <a:cs typeface="+mn-cs"/>
                  </a:rPr>
                  <a:t>Frobenius</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范数，矩阵</a:t>
                </a:r>
                <a14:m>
                  <m:oMath xmlns:m="http://schemas.openxmlformats.org/officeDocument/2006/math">
                    <m:r>
                      <a:rPr kumimoji="0" lang="en-US" altLang="zh-CN" b="1" i="1" u="none" strike="noStrike" kern="1200" cap="none" spc="0" normalizeH="0" baseline="0" noProof="0" smtClean="0">
                        <a:ln>
                          <a:noFill/>
                        </a:ln>
                        <a:solidFill>
                          <a:srgbClr val="000000"/>
                        </a:solidFill>
                        <a:effectLst/>
                        <a:uLnTx/>
                        <a:uFillTx/>
                        <a:latin typeface="Cambria Math" panose="02040503050406030204" pitchFamily="18" charset="0"/>
                        <a:ea typeface="微软雅黑"/>
                        <a:cs typeface="+mn-cs"/>
                      </a:rPr>
                      <m:t>𝑨</m:t>
                    </m:r>
                  </m:oMath>
                </a14:m>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的</a:t>
                </a:r>
                <a:r>
                  <a:rPr kumimoji="0" lang="en-US" altLang="zh-CN" b="0" i="0" u="none" strike="noStrike" kern="1200" cap="none" spc="0" normalizeH="0" baseline="0" noProof="0" dirty="0" err="1">
                    <a:ln>
                      <a:noFill/>
                    </a:ln>
                    <a:solidFill>
                      <a:srgbClr val="000000"/>
                    </a:solidFill>
                    <a:effectLst/>
                    <a:uLnTx/>
                    <a:uFillTx/>
                    <a:latin typeface="Arial"/>
                    <a:ea typeface="微软雅黑"/>
                    <a:cs typeface="+mn-cs"/>
                  </a:rPr>
                  <a:t>Frobenius</a:t>
                </a:r>
                <a:r>
                  <a:rPr kumimoji="0" lang="zh-CN" altLang="en-US" b="0" i="0" u="none" strike="noStrike" kern="1200" cap="none" spc="0" normalizeH="0" baseline="0" noProof="0" dirty="0">
                    <a:ln>
                      <a:noFill/>
                    </a:ln>
                    <a:solidFill>
                      <a:srgbClr val="000000"/>
                    </a:solidFill>
                    <a:effectLst/>
                    <a:uLnTx/>
                    <a:uFillTx/>
                    <a:latin typeface="Arial"/>
                    <a:ea typeface="微软雅黑"/>
                    <a:cs typeface="+mn-cs"/>
                  </a:rPr>
                  <a:t>范数计算公式如下：</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0" indent="0" algn="ctr">
                  <a:lnSpc>
                    <a:spcPct val="150000"/>
                  </a:lnSpc>
                  <a:spcBef>
                    <a:spcPts val="500"/>
                  </a:spcBef>
                  <a:buNone/>
                </a:pP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1" i="1" kern="100">
                                <a:effectLst/>
                                <a:latin typeface="Cambria Math" panose="02040503050406030204" pitchFamily="18" charset="0"/>
                                <a:ea typeface="宋体" panose="02010600030101010101" pitchFamily="2" charset="-122"/>
                                <a:cs typeface="Times New Roman" panose="02020603050405020304" pitchFamily="18" charset="0"/>
                              </a:rPr>
                              <m:t>𝑨</m:t>
                            </m:r>
                          </m:e>
                        </m:d>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𝐹</m:t>
                        </m:r>
                      </m:sub>
                    </m:s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sup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𝑗</m:t>
                            </m:r>
                          </m:sub>
                          <m:sup/>
                          <m:e>
                            <m:sSubSup>
                              <m:sSub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𝑗</m:t>
                                </m:r>
                              </m:sub>
                              <m:sup>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e>
                        </m:nary>
                      </m:e>
                    </m:rad>
                  </m:oMath>
                </a14:m>
                <a:r>
                  <a:rPr lang="en-US" altLang="zh-CN" sz="2800" kern="100" dirty="0">
                    <a:effectLst/>
                    <a:latin typeface="Times New Roman" panose="02020603050405020304" pitchFamily="18" charset="0"/>
                    <a:ea typeface="宋体" panose="02010600030101010101" pitchFamily="2" charset="-122"/>
                  </a:rPr>
                  <a:t> </a:t>
                </a:r>
                <a:endParaRPr kumimoji="0" lang="en-US" altLang="zh-CN" b="0" i="0" u="none" strike="noStrike" kern="1200" cap="none" spc="0" normalizeH="0" baseline="0" noProof="0" dirty="0">
                  <a:ln>
                    <a:noFill/>
                  </a:ln>
                  <a:solidFill>
                    <a:srgbClr val="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p:sp>
            <p:nvSpPr>
              <p:cNvPr id="8" name="Content Placeholder 2">
                <a:extLst>
                  <a:ext uri="{FF2B5EF4-FFF2-40B4-BE49-F238E27FC236}">
                    <a16:creationId xmlns:a16="http://schemas.microsoft.com/office/drawing/2014/main" id="{4D0D36EA-622E-7A0A-5194-2C1BD96C3AD8}"/>
                  </a:ext>
                </a:extLst>
              </p:cNvPr>
              <p:cNvSpPr txBox="1">
                <a:spLocks noRot="1" noChangeAspect="1" noMove="1" noResize="1" noEditPoints="1" noAdjustHandles="1" noChangeArrowheads="1" noChangeShapeType="1" noTextEdit="1"/>
              </p:cNvSpPr>
              <p:nvPr/>
            </p:nvSpPr>
            <p:spPr>
              <a:xfrm>
                <a:off x="725774" y="940308"/>
                <a:ext cx="10756692" cy="5520453"/>
              </a:xfrm>
              <a:prstGeom prst="rect">
                <a:avLst/>
              </a:prstGeom>
              <a:blipFill>
                <a:blip r:embed="rId3"/>
                <a:stretch>
                  <a:fillRect l="-10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946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Freeform 10"/>
          <p:cNvSpPr>
            <a:spLocks/>
          </p:cNvSpPr>
          <p:nvPr/>
        </p:nvSpPr>
        <p:spPr bwMode="auto">
          <a:xfrm>
            <a:off x="4628930" y="95505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839685"/>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a:spLocks/>
          </p:cNvSpPr>
          <p:nvPr/>
        </p:nvSpPr>
        <p:spPr bwMode="auto">
          <a:xfrm>
            <a:off x="4628930" y="186940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78070" y="1780536"/>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a:spLocks/>
          </p:cNvSpPr>
          <p:nvPr/>
        </p:nvSpPr>
        <p:spPr bwMode="auto">
          <a:xfrm>
            <a:off x="4628930" y="281295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272567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a:spLocks/>
          </p:cNvSpPr>
          <p:nvPr/>
        </p:nvSpPr>
        <p:spPr bwMode="auto">
          <a:xfrm>
            <a:off x="4628930" y="3755951"/>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878070" y="3668673"/>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1" name="Freeform 10"/>
          <p:cNvSpPr>
            <a:spLocks/>
          </p:cNvSpPr>
          <p:nvPr/>
        </p:nvSpPr>
        <p:spPr bwMode="auto">
          <a:xfrm>
            <a:off x="4628930" y="4720606"/>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dirty="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2" name="Rectangle 12"/>
          <p:cNvSpPr>
            <a:spLocks noChangeArrowheads="1"/>
          </p:cNvSpPr>
          <p:nvPr/>
        </p:nvSpPr>
        <p:spPr bwMode="auto">
          <a:xfrm>
            <a:off x="4878070" y="4633328"/>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07981" y="1016942"/>
            <a:ext cx="1723549"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noProof="0" dirty="0">
                <a:solidFill>
                  <a:srgbClr val="3C3C3C"/>
                </a:solidFill>
                <a:latin typeface="微软雅黑" panose="020B0503020204020204" pitchFamily="34" charset="-122"/>
                <a:ea typeface="微软雅黑" panose="020B0503020204020204" pitchFamily="34" charset="-122"/>
              </a:rPr>
              <a:t>数学基础</a:t>
            </a: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4" name="TextBox 106"/>
          <p:cNvSpPr txBox="1">
            <a:spLocks noChangeArrowheads="1"/>
          </p:cNvSpPr>
          <p:nvPr/>
        </p:nvSpPr>
        <p:spPr bwMode="auto">
          <a:xfrm>
            <a:off x="4985978" y="90903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807981" y="1961441"/>
            <a:ext cx="2492990"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机器学习基础</a:t>
            </a:r>
          </a:p>
        </p:txBody>
      </p:sp>
      <p:sp>
        <p:nvSpPr>
          <p:cNvPr id="14356" name="TextBox 109"/>
          <p:cNvSpPr txBox="1">
            <a:spLocks noChangeArrowheads="1"/>
          </p:cNvSpPr>
          <p:nvPr/>
        </p:nvSpPr>
        <p:spPr bwMode="auto">
          <a:xfrm>
            <a:off x="4985978" y="1801167"/>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07981" y="2852627"/>
            <a:ext cx="2108269"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4034" eaLnBrk="1" fontAlgn="base" hangingPunct="1">
              <a:spcBef>
                <a:spcPct val="0"/>
              </a:spcBef>
              <a:spcAft>
                <a:spcPct val="0"/>
              </a:spcAft>
              <a:defRPr/>
            </a:pPr>
            <a:r>
              <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神经元模型</a:t>
            </a:r>
          </a:p>
        </p:txBody>
      </p:sp>
      <p:sp>
        <p:nvSpPr>
          <p:cNvPr id="14358" name="TextBox 116"/>
          <p:cNvSpPr txBox="1">
            <a:spLocks noChangeArrowheads="1"/>
          </p:cNvSpPr>
          <p:nvPr/>
        </p:nvSpPr>
        <p:spPr bwMode="auto">
          <a:xfrm>
            <a:off x="4985978" y="2744719"/>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9" name="TextBox 117"/>
          <p:cNvSpPr txBox="1">
            <a:spLocks noChangeArrowheads="1"/>
          </p:cNvSpPr>
          <p:nvPr/>
        </p:nvSpPr>
        <p:spPr bwMode="auto">
          <a:xfrm>
            <a:off x="5807981" y="3806730"/>
            <a:ext cx="3647152"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感知器及多层感知器</a:t>
            </a:r>
          </a:p>
        </p:txBody>
      </p:sp>
      <p:sp>
        <p:nvSpPr>
          <p:cNvPr id="14360" name="TextBox 118"/>
          <p:cNvSpPr txBox="1">
            <a:spLocks noChangeArrowheads="1"/>
          </p:cNvSpPr>
          <p:nvPr/>
        </p:nvSpPr>
        <p:spPr bwMode="auto">
          <a:xfrm>
            <a:off x="4985978" y="369882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2" name="TextBox 120"/>
          <p:cNvSpPr txBox="1">
            <a:spLocks noChangeArrowheads="1"/>
          </p:cNvSpPr>
          <p:nvPr/>
        </p:nvSpPr>
        <p:spPr bwMode="auto">
          <a:xfrm>
            <a:off x="4985978" y="4641262"/>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3998"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a:spLocks/>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 uri="{28A0092B-C50C-407E-A947-70E740481C1C}">
                  <a14:useLocalDpi xmlns:a14="http://schemas.microsoft.com/office/drawing/2010/main"/>
                </a:ext>
              </a:extLst>
            </a:blip>
            <a:srcRect/>
            <a:stretch>
              <a:fillRect l="-14000" r="-35000"/>
            </a:stretch>
          </a:blip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a:spLocks/>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7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799"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799"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Freeform 10">
            <a:extLst>
              <a:ext uri="{FF2B5EF4-FFF2-40B4-BE49-F238E27FC236}">
                <a16:creationId xmlns:a16="http://schemas.microsoft.com/office/drawing/2014/main" id="{08014903-AD77-4F5D-8493-C0A3E19CF630}"/>
              </a:ext>
            </a:extLst>
          </p:cNvPr>
          <p:cNvSpPr>
            <a:spLocks/>
          </p:cNvSpPr>
          <p:nvPr/>
        </p:nvSpPr>
        <p:spPr bwMode="auto">
          <a:xfrm>
            <a:off x="4648810" y="560462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37" name="Rectangle 12">
            <a:extLst>
              <a:ext uri="{FF2B5EF4-FFF2-40B4-BE49-F238E27FC236}">
                <a16:creationId xmlns:a16="http://schemas.microsoft.com/office/drawing/2014/main" id="{6EDB78A5-5C43-4C53-9531-9B379BD79068}"/>
              </a:ext>
            </a:extLst>
          </p:cNvPr>
          <p:cNvSpPr>
            <a:spLocks noChangeArrowheads="1"/>
          </p:cNvSpPr>
          <p:nvPr/>
        </p:nvSpPr>
        <p:spPr bwMode="auto">
          <a:xfrm>
            <a:off x="4897950" y="5517344"/>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39" name="TextBox 117">
            <a:extLst>
              <a:ext uri="{FF2B5EF4-FFF2-40B4-BE49-F238E27FC236}">
                <a16:creationId xmlns:a16="http://schemas.microsoft.com/office/drawing/2014/main" id="{D9804823-909F-4FBC-A063-24613B182944}"/>
              </a:ext>
            </a:extLst>
          </p:cNvPr>
          <p:cNvSpPr txBox="1">
            <a:spLocks noChangeArrowheads="1"/>
          </p:cNvSpPr>
          <p:nvPr/>
        </p:nvSpPr>
        <p:spPr bwMode="auto">
          <a:xfrm>
            <a:off x="5827861" y="5655401"/>
            <a:ext cx="3509341" cy="1015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4034" eaLnBrk="1" fontAlgn="base" hangingPunct="1">
              <a:spcBef>
                <a:spcPct val="0"/>
              </a:spcBef>
              <a:spcAft>
                <a:spcPct val="0"/>
              </a:spcAft>
              <a:defRPr/>
            </a:pPr>
            <a:r>
              <a:rPr lang="zh-CN" altLang="en-US" sz="2999" b="1" dirty="0">
                <a:solidFill>
                  <a:srgbClr val="3C3C3C"/>
                </a:solidFill>
                <a:latin typeface="微软雅黑" panose="020B0503020204020204" pitchFamily="34" charset="-122"/>
                <a:ea typeface="微软雅黑" panose="020B0503020204020204" pitchFamily="34" charset="-122"/>
              </a:rPr>
              <a:t>中英文术语对照</a:t>
            </a:r>
            <a:endParaRPr lang="en-US" altLang="zh-CN" sz="2999" b="1" dirty="0">
              <a:solidFill>
                <a:srgbClr val="3C3C3C"/>
              </a:solidFill>
              <a:latin typeface="微软雅黑" panose="020B0503020204020204" pitchFamily="34" charset="-122"/>
              <a:ea typeface="微软雅黑" panose="020B0503020204020204" pitchFamily="34" charset="-122"/>
            </a:endParaRPr>
          </a:p>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40" name="TextBox 118">
            <a:extLst>
              <a:ext uri="{FF2B5EF4-FFF2-40B4-BE49-F238E27FC236}">
                <a16:creationId xmlns:a16="http://schemas.microsoft.com/office/drawing/2014/main" id="{92735618-A194-4B44-AAA7-9F6666D4A375}"/>
              </a:ext>
            </a:extLst>
          </p:cNvPr>
          <p:cNvSpPr txBox="1">
            <a:spLocks noChangeArrowheads="1"/>
          </p:cNvSpPr>
          <p:nvPr/>
        </p:nvSpPr>
        <p:spPr bwMode="auto">
          <a:xfrm>
            <a:off x="5005858" y="5547494"/>
            <a:ext cx="500458" cy="7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TextBox 117">
            <a:extLst>
              <a:ext uri="{FF2B5EF4-FFF2-40B4-BE49-F238E27FC236}">
                <a16:creationId xmlns:a16="http://schemas.microsoft.com/office/drawing/2014/main" id="{A78CAD21-58CB-40F5-AF47-E6E9C4C1D923}"/>
              </a:ext>
            </a:extLst>
          </p:cNvPr>
          <p:cNvSpPr txBox="1">
            <a:spLocks noChangeArrowheads="1"/>
          </p:cNvSpPr>
          <p:nvPr/>
        </p:nvSpPr>
        <p:spPr bwMode="auto">
          <a:xfrm>
            <a:off x="5807981" y="4764091"/>
            <a:ext cx="147027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BP</a:t>
            </a:r>
            <a:r>
              <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算法</a:t>
            </a:r>
          </a:p>
        </p:txBody>
      </p:sp>
      <p:sp>
        <p:nvSpPr>
          <p:cNvPr id="3" name="灯片编号占位符 2">
            <a:extLst>
              <a:ext uri="{FF2B5EF4-FFF2-40B4-BE49-F238E27FC236}">
                <a16:creationId xmlns:a16="http://schemas.microsoft.com/office/drawing/2014/main" id="{3DF8E59D-1DB1-4049-BAAF-F4D32D40C69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9578919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最小二乘法</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Content Placeholder 2">
            <a:extLst>
              <a:ext uri="{FF2B5EF4-FFF2-40B4-BE49-F238E27FC236}">
                <a16:creationId xmlns:a16="http://schemas.microsoft.com/office/drawing/2014/main" id="{6CCCAE3E-4F02-4B8A-AE22-E5AFE200955A}"/>
              </a:ext>
            </a:extLst>
          </p:cNvPr>
          <p:cNvSpPr>
            <a:spLocks noGrp="1"/>
          </p:cNvSpPr>
          <p:nvPr>
            <p:ph idx="1"/>
          </p:nvPr>
        </p:nvSpPr>
        <p:spPr>
          <a:xfrm>
            <a:off x="764498" y="1105199"/>
            <a:ext cx="10628026" cy="5535443"/>
          </a:xfrm>
        </p:spPr>
        <p:txBody>
          <a:bodyPr/>
          <a:lstStyle/>
          <a:p>
            <a:pPr eaLnBrk="1" hangingPunct="1">
              <a:lnSpc>
                <a:spcPct val="150000"/>
              </a:lnSpc>
            </a:pPr>
            <a:r>
              <a:rPr lang="zh-CN" altLang="en-US" dirty="0"/>
              <a:t>最小二乘法</a:t>
            </a:r>
            <a:r>
              <a:rPr lang="en-US" altLang="zh-CN" dirty="0"/>
              <a:t>(Least Squares Method)</a:t>
            </a:r>
          </a:p>
          <a:p>
            <a:pPr lvl="1" eaLnBrk="1" hangingPunct="1">
              <a:lnSpc>
                <a:spcPct val="150000"/>
              </a:lnSpc>
            </a:pPr>
            <a:r>
              <a:rPr lang="zh-CN" altLang="en-US" dirty="0"/>
              <a:t>又称最小平方法，是一种数学优化方法。它通过</a:t>
            </a:r>
            <a:r>
              <a:rPr lang="zh-CN" altLang="en-US" dirty="0">
                <a:solidFill>
                  <a:srgbClr val="FF0000"/>
                </a:solidFill>
              </a:rPr>
              <a:t>最小化误差的平方和</a:t>
            </a:r>
            <a:r>
              <a:rPr lang="zh-CN" altLang="en-US" dirty="0"/>
              <a:t>寻找数据的最佳函数匹配。</a:t>
            </a:r>
            <a:endParaRPr lang="en-US" altLang="zh-CN" dirty="0"/>
          </a:p>
          <a:p>
            <a:pPr lvl="1" eaLnBrk="1" hangingPunct="1">
              <a:lnSpc>
                <a:spcPct val="150000"/>
              </a:lnSpc>
            </a:pPr>
            <a:r>
              <a:rPr lang="zh-CN" altLang="en-US" dirty="0"/>
              <a:t>最小二乘法经常应用于</a:t>
            </a:r>
            <a:r>
              <a:rPr lang="zh-CN" altLang="en-US" dirty="0">
                <a:solidFill>
                  <a:srgbClr val="FF0000"/>
                </a:solidFill>
              </a:rPr>
              <a:t>回归问题</a:t>
            </a:r>
            <a:r>
              <a:rPr lang="zh-CN" altLang="en-US" dirty="0"/>
              <a:t>，可以方便地求得未知参数。</a:t>
            </a:r>
            <a:endParaRPr lang="en-US" altLang="zh-CN" dirty="0"/>
          </a:p>
          <a:p>
            <a:pPr lvl="2" eaLnBrk="1" hangingPunct="1">
              <a:lnSpc>
                <a:spcPct val="150000"/>
              </a:lnSpc>
            </a:pPr>
            <a:r>
              <a:rPr lang="zh-CN" altLang="en-US" dirty="0">
                <a:solidFill>
                  <a:srgbClr val="FF0000"/>
                </a:solidFill>
              </a:rPr>
              <a:t>曲线拟合、最大化熵</a:t>
            </a:r>
            <a:r>
              <a:rPr lang="zh-CN" altLang="en-US" dirty="0"/>
              <a:t>等问题</a:t>
            </a:r>
            <a:endParaRPr lang="en-US" altLang="zh-CN" dirty="0"/>
          </a:p>
          <a:p>
            <a:pPr lvl="1" eaLnBrk="1" hangingPunct="1">
              <a:lnSpc>
                <a:spcPct val="150000"/>
              </a:lnSpc>
            </a:pPr>
            <a:r>
              <a:rPr lang="zh-CN" altLang="en-US" dirty="0"/>
              <a:t>数学定义：给定函数</a:t>
            </a:r>
            <a:r>
              <a:rPr lang="en-US" altLang="zh-CN" i="1" dirty="0"/>
              <a:t>f</a:t>
            </a:r>
            <a:r>
              <a:rPr lang="en-US" altLang="zh-CN" dirty="0"/>
              <a:t>(</a:t>
            </a:r>
            <a:r>
              <a:rPr lang="en-US" altLang="zh-CN" b="1" i="1" dirty="0"/>
              <a:t>x</a:t>
            </a:r>
            <a:r>
              <a:rPr lang="en-US" altLang="zh-CN" dirty="0"/>
              <a:t>;</a:t>
            </a:r>
            <a:r>
              <a:rPr lang="el-GR" altLang="zh-CN" i="1" dirty="0"/>
              <a:t>α</a:t>
            </a:r>
            <a:r>
              <a:rPr lang="en-US" altLang="zh-CN" baseline="-25000" dirty="0"/>
              <a:t>1</a:t>
            </a:r>
            <a:r>
              <a:rPr lang="en-US" altLang="zh-CN" dirty="0"/>
              <a:t>,</a:t>
            </a:r>
            <a:r>
              <a:rPr lang="el-GR" altLang="zh-CN" dirty="0"/>
              <a:t> </a:t>
            </a:r>
            <a:r>
              <a:rPr lang="el-GR" altLang="zh-CN" i="1" dirty="0"/>
              <a:t>α</a:t>
            </a:r>
            <a:r>
              <a:rPr lang="en-US" altLang="zh-CN" baseline="-25000" dirty="0"/>
              <a:t>2</a:t>
            </a:r>
            <a:r>
              <a:rPr lang="en-US" altLang="zh-CN" dirty="0"/>
              <a:t>,…,</a:t>
            </a:r>
            <a:r>
              <a:rPr lang="el-GR" altLang="zh-CN" dirty="0"/>
              <a:t> </a:t>
            </a:r>
            <a:r>
              <a:rPr lang="el-GR" altLang="zh-CN" i="1" dirty="0"/>
              <a:t>α</a:t>
            </a:r>
            <a:r>
              <a:rPr lang="en-US" altLang="zh-CN" i="1" baseline="-25000" dirty="0"/>
              <a:t>m</a:t>
            </a:r>
            <a:r>
              <a:rPr lang="en-US" altLang="zh-CN" dirty="0"/>
              <a:t>)</a:t>
            </a:r>
            <a:r>
              <a:rPr lang="zh-CN" altLang="en-US" dirty="0"/>
              <a:t>及其在</a:t>
            </a:r>
            <a:r>
              <a:rPr lang="en-US" altLang="zh-CN" i="1" dirty="0"/>
              <a:t>N</a:t>
            </a:r>
            <a:r>
              <a:rPr lang="zh-CN" altLang="en-US" dirty="0"/>
              <a:t>个不同点</a:t>
            </a:r>
            <a:r>
              <a:rPr lang="en-US" altLang="zh-CN" b="1" i="1" dirty="0"/>
              <a:t>x</a:t>
            </a:r>
            <a:r>
              <a:rPr lang="en-US" altLang="zh-CN" baseline="-25000" dirty="0"/>
              <a:t>1</a:t>
            </a:r>
            <a:r>
              <a:rPr lang="en-US" altLang="zh-CN" dirty="0"/>
              <a:t>,</a:t>
            </a:r>
            <a:r>
              <a:rPr lang="en-US" altLang="zh-CN" b="1" i="1" dirty="0"/>
              <a:t>x</a:t>
            </a:r>
            <a:r>
              <a:rPr lang="en-US" altLang="zh-CN" baseline="-25000" dirty="0"/>
              <a:t>2</a:t>
            </a:r>
            <a:r>
              <a:rPr lang="en-US" altLang="zh-CN" dirty="0"/>
              <a:t>,…,</a:t>
            </a:r>
            <a:r>
              <a:rPr lang="en-US" altLang="zh-CN" b="1" i="1" dirty="0" err="1"/>
              <a:t>x</a:t>
            </a:r>
            <a:r>
              <a:rPr lang="en-US" altLang="zh-CN" i="1" baseline="-25000" dirty="0" err="1"/>
              <a:t>n</a:t>
            </a:r>
            <a:r>
              <a:rPr lang="zh-CN" altLang="en-US" dirty="0"/>
              <a:t>的测量值</a:t>
            </a:r>
            <a:r>
              <a:rPr lang="en-US" altLang="zh-CN" i="1" dirty="0"/>
              <a:t>y</a:t>
            </a:r>
            <a:r>
              <a:rPr lang="en-US" altLang="zh-CN" baseline="-25000" dirty="0"/>
              <a:t>1</a:t>
            </a:r>
            <a:r>
              <a:rPr lang="en-US" altLang="zh-CN" dirty="0"/>
              <a:t>,</a:t>
            </a:r>
            <a:r>
              <a:rPr lang="en-US" altLang="zh-CN" i="1" dirty="0"/>
              <a:t>y</a:t>
            </a:r>
            <a:r>
              <a:rPr lang="en-US" altLang="zh-CN" baseline="-25000" dirty="0"/>
              <a:t>2</a:t>
            </a:r>
            <a:r>
              <a:rPr lang="en-US" altLang="zh-CN" dirty="0"/>
              <a:t>,…,</a:t>
            </a:r>
            <a:r>
              <a:rPr lang="en-US" altLang="zh-CN" i="1" dirty="0" err="1"/>
              <a:t>y</a:t>
            </a:r>
            <a:r>
              <a:rPr lang="en-US" altLang="zh-CN" i="1" baseline="-25000" dirty="0" err="1"/>
              <a:t>n</a:t>
            </a:r>
            <a:r>
              <a:rPr lang="en-US" altLang="zh-CN" dirty="0"/>
              <a:t>, </a:t>
            </a:r>
            <a:r>
              <a:rPr lang="zh-CN" altLang="en-US" dirty="0"/>
              <a:t>即</a:t>
            </a:r>
            <a:r>
              <a:rPr lang="en-US" altLang="zh-CN" i="1" dirty="0"/>
              <a:t>f</a:t>
            </a:r>
            <a:r>
              <a:rPr lang="en-US" altLang="zh-CN" dirty="0"/>
              <a:t>(</a:t>
            </a:r>
            <a:r>
              <a:rPr lang="en-US" altLang="zh-CN" b="1" i="1" dirty="0"/>
              <a:t>x</a:t>
            </a:r>
            <a:r>
              <a:rPr lang="en-US" altLang="zh-CN" dirty="0"/>
              <a:t>;</a:t>
            </a:r>
            <a:r>
              <a:rPr lang="el-GR" altLang="zh-CN" i="1" dirty="0"/>
              <a:t>α</a:t>
            </a:r>
            <a:r>
              <a:rPr lang="en-US" altLang="zh-CN" baseline="-25000" dirty="0"/>
              <a:t>1</a:t>
            </a:r>
            <a:r>
              <a:rPr lang="en-US" altLang="zh-CN" dirty="0"/>
              <a:t>,</a:t>
            </a:r>
            <a:r>
              <a:rPr lang="el-GR" altLang="zh-CN" dirty="0"/>
              <a:t> </a:t>
            </a:r>
            <a:r>
              <a:rPr lang="el-GR" altLang="zh-CN" i="1" dirty="0"/>
              <a:t>α</a:t>
            </a:r>
            <a:r>
              <a:rPr lang="en-US" altLang="zh-CN" baseline="-25000" dirty="0"/>
              <a:t>2</a:t>
            </a:r>
            <a:r>
              <a:rPr lang="en-US" altLang="zh-CN" dirty="0"/>
              <a:t>,…,</a:t>
            </a:r>
            <a:r>
              <a:rPr lang="el-GR" altLang="zh-CN" dirty="0"/>
              <a:t> </a:t>
            </a:r>
            <a:r>
              <a:rPr lang="el-GR" altLang="zh-CN" i="1" dirty="0"/>
              <a:t>α</a:t>
            </a:r>
            <a:r>
              <a:rPr lang="en-US" altLang="zh-CN" i="1" baseline="-25000" dirty="0"/>
              <a:t>m</a:t>
            </a:r>
            <a:r>
              <a:rPr lang="en-US" altLang="zh-CN" dirty="0"/>
              <a:t>)</a:t>
            </a:r>
            <a:r>
              <a:rPr lang="zh-CN" altLang="en-US" dirty="0"/>
              <a:t>的值，那么确定位置参数集</a:t>
            </a:r>
            <a:r>
              <a:rPr lang="en-US" altLang="zh-CN" dirty="0"/>
              <a:t>,</a:t>
            </a:r>
            <a:r>
              <a:rPr lang="zh-CN" altLang="en-US" dirty="0"/>
              <a:t>可以通过使得下式最小获得</a:t>
            </a:r>
            <a:r>
              <a:rPr lang="en-US" altLang="zh-CN" dirty="0"/>
              <a:t>(</a:t>
            </a:r>
            <a:r>
              <a:rPr lang="en-US" altLang="zh-CN" i="1" dirty="0"/>
              <a:t>n</a:t>
            </a:r>
            <a:r>
              <a:rPr lang="en-US" altLang="zh-CN" dirty="0"/>
              <a:t>&gt;</a:t>
            </a:r>
            <a:r>
              <a:rPr lang="en-US" altLang="zh-CN" i="1" dirty="0"/>
              <a:t>m</a:t>
            </a:r>
            <a:r>
              <a:rPr lang="zh-CN" altLang="en-US" dirty="0"/>
              <a:t>时有解</a:t>
            </a:r>
            <a:r>
              <a:rPr lang="en-US" altLang="zh-CN" dirty="0"/>
              <a:t>)</a:t>
            </a:r>
            <a:r>
              <a:rPr lang="zh-CN" altLang="en-US" dirty="0"/>
              <a:t>。</a:t>
            </a:r>
          </a:p>
        </p:txBody>
      </p:sp>
      <mc:AlternateContent xmlns:mc="http://schemas.openxmlformats.org/markup-compatibility/2006" xmlns:a14="http://schemas.microsoft.com/office/drawing/2010/main">
        <mc:Choice Requires="a14">
          <p:sp>
            <p:nvSpPr>
              <p:cNvPr id="6" name="TextBox 10">
                <a:extLst>
                  <a:ext uri="{FF2B5EF4-FFF2-40B4-BE49-F238E27FC236}">
                    <a16:creationId xmlns:a16="http://schemas.microsoft.com/office/drawing/2014/main" id="{3F934D31-794D-4084-9A46-AEF9BBA38CC0}"/>
                  </a:ext>
                </a:extLst>
              </p:cNvPr>
              <p:cNvSpPr txBox="1"/>
              <p:nvPr/>
            </p:nvSpPr>
            <p:spPr>
              <a:xfrm>
                <a:off x="5885259" y="5435832"/>
                <a:ext cx="424988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1" i="1" smtClean="0">
                                  <a:latin typeface="Cambria Math" panose="02040503050406030204" pitchFamily="18" charset="0"/>
                                  <a:ea typeface="Cambria Math" panose="02040503050406030204" pitchFamily="18" charset="0"/>
                                </a:rPr>
                                <m:t>𝜶</m:t>
                              </m:r>
                            </m:lim>
                          </m:limLow>
                        </m:fName>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m:rPr>
                                          <m:nor/>
                                        </m:rPr>
                                        <a:rPr lang="en-US" altLang="zh-CN" sz="2400" i="1" dirty="0"/>
                                        <m:t>f</m:t>
                                      </m:r>
                                      <m:r>
                                        <m:rPr>
                                          <m:nor/>
                                        </m:rPr>
                                        <a:rPr lang="en-US" altLang="zh-CN" sz="2400" dirty="0"/>
                                        <m:t>(</m:t>
                                      </m:r>
                                      <m:r>
                                        <m:rPr>
                                          <m:nor/>
                                        </m:rPr>
                                        <a:rPr lang="en-US" altLang="zh-CN" sz="2400" b="1" i="1" dirty="0"/>
                                        <m:t>x</m:t>
                                      </m:r>
                                      <m:r>
                                        <m:rPr>
                                          <m:nor/>
                                        </m:rPr>
                                        <a:rPr lang="en-US" altLang="zh-CN" sz="2400" dirty="0"/>
                                        <m:t>;</m:t>
                                      </m:r>
                                      <m:r>
                                        <m:rPr>
                                          <m:nor/>
                                        </m:rPr>
                                        <a:rPr lang="el-GR" altLang="zh-CN" sz="2400" i="1" dirty="0"/>
                                        <m:t>α</m:t>
                                      </m:r>
                                      <m:r>
                                        <m:rPr>
                                          <m:nor/>
                                        </m:rPr>
                                        <a:rPr lang="en-US" altLang="zh-CN" sz="2400" baseline="-25000" dirty="0"/>
                                        <m:t>1</m:t>
                                      </m:r>
                                      <m:r>
                                        <m:rPr>
                                          <m:nor/>
                                        </m:rPr>
                                        <a:rPr lang="en-US" altLang="zh-CN" sz="2400" dirty="0"/>
                                        <m:t>,</m:t>
                                      </m:r>
                                      <m:r>
                                        <m:rPr>
                                          <m:nor/>
                                        </m:rPr>
                                        <a:rPr lang="el-GR" altLang="zh-CN" sz="2400" dirty="0"/>
                                        <m:t> </m:t>
                                      </m:r>
                                      <m:r>
                                        <m:rPr>
                                          <m:nor/>
                                        </m:rPr>
                                        <a:rPr lang="el-GR" altLang="zh-CN" sz="2400" i="1" dirty="0"/>
                                        <m:t>α</m:t>
                                      </m:r>
                                      <m:r>
                                        <m:rPr>
                                          <m:nor/>
                                        </m:rPr>
                                        <a:rPr lang="en-US" altLang="zh-CN" sz="2400" baseline="-25000" dirty="0"/>
                                        <m:t>2</m:t>
                                      </m:r>
                                      <m:r>
                                        <m:rPr>
                                          <m:nor/>
                                        </m:rPr>
                                        <a:rPr lang="en-US" altLang="zh-CN" sz="2400" dirty="0"/>
                                        <m:t>,…,</m:t>
                                      </m:r>
                                      <m:r>
                                        <m:rPr>
                                          <m:nor/>
                                        </m:rPr>
                                        <a:rPr lang="el-GR" altLang="zh-CN" sz="2400" dirty="0"/>
                                        <m:t> </m:t>
                                      </m:r>
                                      <m:r>
                                        <m:rPr>
                                          <m:nor/>
                                        </m:rPr>
                                        <a:rPr lang="el-GR" altLang="zh-CN" sz="2400" i="1" dirty="0"/>
                                        <m:t>α</m:t>
                                      </m:r>
                                      <m:r>
                                        <m:rPr>
                                          <m:nor/>
                                        </m:rPr>
                                        <a:rPr lang="en-US" altLang="zh-CN" sz="2400" i="1" baseline="-25000" dirty="0"/>
                                        <m:t>m</m:t>
                                      </m:r>
                                      <m:r>
                                        <m:rPr>
                                          <m:nor/>
                                        </m:rPr>
                                        <a:rPr lang="en-US" altLang="zh-CN" sz="2400" dirty="0"/>
                                        <m:t>)</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e>
                                <m:sup>
                                  <m:r>
                                    <a:rPr lang="en-US" sz="2400" i="1">
                                      <a:latin typeface="Cambria Math" panose="02040503050406030204" pitchFamily="18" charset="0"/>
                                    </a:rPr>
                                    <m:t>2</m:t>
                                  </m:r>
                                </m:sup>
                              </m:sSup>
                            </m:e>
                          </m:nary>
                        </m:e>
                      </m:func>
                    </m:oMath>
                  </m:oMathPara>
                </a14:m>
                <a:endParaRPr lang="en-US" sz="2400" dirty="0" err="1"/>
              </a:p>
            </p:txBody>
          </p:sp>
        </mc:Choice>
        <mc:Fallback xmlns="">
          <p:sp>
            <p:nvSpPr>
              <p:cNvPr id="6" name="TextBox 10">
                <a:extLst>
                  <a:ext uri="{FF2B5EF4-FFF2-40B4-BE49-F238E27FC236}">
                    <a16:creationId xmlns:a16="http://schemas.microsoft.com/office/drawing/2014/main" id="{3F934D31-794D-4084-9A46-AEF9BBA38CC0}"/>
                  </a:ext>
                </a:extLst>
              </p:cNvPr>
              <p:cNvSpPr txBox="1">
                <a:spLocks noRot="1" noChangeAspect="1" noMove="1" noResize="1" noEditPoints="1" noAdjustHandles="1" noChangeArrowheads="1" noChangeShapeType="1" noTextEdit="1"/>
              </p:cNvSpPr>
              <p:nvPr/>
            </p:nvSpPr>
            <p:spPr>
              <a:xfrm>
                <a:off x="5885259" y="5435832"/>
                <a:ext cx="4249881" cy="100822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138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396B5C2-99F7-470B-8D0B-0857CF54CBF2}"/>
              </a:ext>
            </a:extLst>
          </p:cNvPr>
          <p:cNvSpPr>
            <a:spLocks noGrp="1"/>
          </p:cNvSpPr>
          <p:nvPr>
            <p:ph idx="1"/>
          </p:nvPr>
        </p:nvSpPr>
        <p:spPr/>
        <p:txBody>
          <a:bodyPr>
            <a:normAutofit fontScale="85000" lnSpcReduction="20000"/>
          </a:bodyPr>
          <a:lstStyle/>
          <a:p>
            <a:pPr>
              <a:lnSpc>
                <a:spcPct val="150000"/>
              </a:lnSpc>
            </a:pPr>
            <a:r>
              <a:rPr lang="zh-CN" altLang="en-US" sz="3300" dirty="0"/>
              <a:t>分类问题：</a:t>
            </a:r>
            <a:endParaRPr lang="en-US" altLang="zh-CN" sz="3300" dirty="0"/>
          </a:p>
          <a:p>
            <a:pPr lvl="1">
              <a:lnSpc>
                <a:spcPct val="150000"/>
              </a:lnSpc>
            </a:pPr>
            <a:r>
              <a:rPr lang="zh-CN" altLang="en-US" sz="3200" dirty="0"/>
              <a:t>确定模型</a:t>
            </a:r>
            <a:r>
              <a:rPr lang="en-US" altLang="zh-CN" sz="3200" dirty="0"/>
              <a:t>f(x)</a:t>
            </a:r>
            <a:r>
              <a:rPr lang="zh-CN" altLang="en-US" sz="3200" dirty="0"/>
              <a:t>，输入</a:t>
            </a:r>
            <a:r>
              <a:rPr lang="zh-CN" altLang="en-US" sz="3200" dirty="0">
                <a:solidFill>
                  <a:srgbClr val="FF0000"/>
                </a:solidFill>
              </a:rPr>
              <a:t>随机变量</a:t>
            </a:r>
            <a:r>
              <a:rPr lang="en-US" altLang="zh-CN" sz="3200" dirty="0">
                <a:solidFill>
                  <a:srgbClr val="FF0000"/>
                </a:solidFill>
              </a:rPr>
              <a:t>X</a:t>
            </a:r>
            <a:r>
              <a:rPr lang="zh-CN" altLang="en-US" sz="3200" dirty="0"/>
              <a:t>，输出其类别</a:t>
            </a:r>
            <a:r>
              <a:rPr lang="en-US" altLang="zh-CN" sz="3200" dirty="0"/>
              <a:t>C</a:t>
            </a:r>
          </a:p>
          <a:p>
            <a:pPr lvl="1">
              <a:lnSpc>
                <a:spcPct val="150000"/>
              </a:lnSpc>
            </a:pPr>
            <a:r>
              <a:rPr lang="zh-CN" altLang="en-US" sz="3200" dirty="0"/>
              <a:t>定义</a:t>
            </a:r>
            <a:r>
              <a:rPr lang="zh-CN" altLang="en-US" sz="3200" dirty="0">
                <a:solidFill>
                  <a:srgbClr val="FF0000"/>
                </a:solidFill>
              </a:rPr>
              <a:t>损失函数</a:t>
            </a:r>
            <a:r>
              <a:rPr lang="en-US" altLang="zh-CN" sz="3200" dirty="0"/>
              <a:t>L(f</a:t>
            </a:r>
            <a:r>
              <a:rPr lang="zh-CN" altLang="en-US" sz="3200" dirty="0"/>
              <a:t>）</a:t>
            </a:r>
            <a:endParaRPr lang="en-US" altLang="zh-CN" sz="3200" dirty="0"/>
          </a:p>
          <a:p>
            <a:pPr lvl="1">
              <a:lnSpc>
                <a:spcPct val="150000"/>
              </a:lnSpc>
            </a:pPr>
            <a:r>
              <a:rPr lang="zh-CN" altLang="en-US" sz="3200" dirty="0"/>
              <a:t>定义最优函数</a:t>
            </a:r>
            <a:endParaRPr lang="en-US" altLang="zh-CN" sz="3200" dirty="0"/>
          </a:p>
          <a:p>
            <a:pPr>
              <a:lnSpc>
                <a:spcPct val="150000"/>
              </a:lnSpc>
            </a:pPr>
            <a:r>
              <a:rPr lang="zh-CN" altLang="en-US" sz="3300" dirty="0"/>
              <a:t>定义最优函数</a:t>
            </a:r>
            <a:endParaRPr lang="en-US" altLang="zh-CN" sz="3300" dirty="0"/>
          </a:p>
          <a:p>
            <a:pPr lvl="1">
              <a:lnSpc>
                <a:spcPct val="150000"/>
              </a:lnSpc>
            </a:pPr>
            <a:r>
              <a:rPr lang="zh-CN" altLang="en-US" sz="3200" dirty="0"/>
              <a:t>高斯分布（其他</a:t>
            </a:r>
            <a:r>
              <a:rPr lang="zh-CN" altLang="en-US" sz="3200" dirty="0">
                <a:solidFill>
                  <a:srgbClr val="FF0000"/>
                </a:solidFill>
              </a:rPr>
              <a:t>概率分布</a:t>
            </a:r>
            <a:r>
              <a:rPr lang="zh-CN" altLang="en-US" sz="3200" dirty="0"/>
              <a:t>）</a:t>
            </a:r>
            <a:endParaRPr lang="en-US" altLang="zh-CN" sz="3200" dirty="0"/>
          </a:p>
          <a:p>
            <a:pPr lvl="1">
              <a:lnSpc>
                <a:spcPct val="150000"/>
              </a:lnSpc>
            </a:pPr>
            <a:r>
              <a:rPr lang="zh-CN" altLang="en-US" sz="3200" dirty="0"/>
              <a:t>最大似然估计</a:t>
            </a:r>
            <a:endParaRPr lang="en-US" altLang="zh-CN" sz="3200" dirty="0"/>
          </a:p>
          <a:p>
            <a:pPr lvl="1">
              <a:lnSpc>
                <a:spcPct val="150000"/>
              </a:lnSpc>
            </a:pPr>
            <a:r>
              <a:rPr lang="zh-CN" altLang="en-US" sz="3200" dirty="0"/>
              <a:t>朴素贝叶斯分类</a:t>
            </a:r>
            <a:endParaRPr lang="en-US" altLang="zh-CN" sz="3200" dirty="0"/>
          </a:p>
          <a:p>
            <a:pPr>
              <a:lnSpc>
                <a:spcPct val="150000"/>
              </a:lnSpc>
            </a:pPr>
            <a:endParaRPr lang="en-US" altLang="zh-CN" sz="3200" dirty="0"/>
          </a:p>
          <a:p>
            <a:pPr>
              <a:lnSpc>
                <a:spcPct val="150000"/>
              </a:lnSpc>
            </a:pPr>
            <a:endParaRPr lang="en-US" altLang="zh-CN" sz="3200" dirty="0"/>
          </a:p>
          <a:p>
            <a:pPr marL="0" indent="0">
              <a:lnSpc>
                <a:spcPct val="150000"/>
              </a:lnSpc>
              <a:buNone/>
            </a:pPr>
            <a:endParaRPr lang="zh-CN" altLang="en-US" sz="3200" dirty="0"/>
          </a:p>
        </p:txBody>
      </p:sp>
      <p:sp>
        <p:nvSpPr>
          <p:cNvPr id="3" name="灯片编号占位符 2">
            <a:extLst>
              <a:ext uri="{FF2B5EF4-FFF2-40B4-BE49-F238E27FC236}">
                <a16:creationId xmlns:a16="http://schemas.microsoft.com/office/drawing/2014/main" id="{F67D6933-3F56-4910-9A7D-0537784732A0}"/>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877E267A-D3EA-45AE-B32B-27A7AA46042B}"/>
              </a:ext>
            </a:extLst>
          </p:cNvPr>
          <p:cNvSpPr>
            <a:spLocks noGrp="1"/>
          </p:cNvSpPr>
          <p:nvPr>
            <p:ph type="title"/>
          </p:nvPr>
        </p:nvSpPr>
        <p:spPr/>
        <p:txBody>
          <a:bodyPr/>
          <a:lstStyle/>
          <a:p>
            <a:r>
              <a:rPr lang="zh-CN" altLang="en-US" dirty="0"/>
              <a:t>以朴素贝叶斯分类为例</a:t>
            </a:r>
          </a:p>
        </p:txBody>
      </p:sp>
      <p:graphicFrame>
        <p:nvGraphicFramePr>
          <p:cNvPr id="5" name="对象 4">
            <a:extLst>
              <a:ext uri="{FF2B5EF4-FFF2-40B4-BE49-F238E27FC236}">
                <a16:creationId xmlns:a16="http://schemas.microsoft.com/office/drawing/2014/main" id="{10977865-C2A3-45CF-93D9-091836997D42}"/>
              </a:ext>
            </a:extLst>
          </p:cNvPr>
          <p:cNvGraphicFramePr>
            <a:graphicFrameLocks noChangeAspect="1"/>
          </p:cNvGraphicFramePr>
          <p:nvPr>
            <p:extLst>
              <p:ext uri="{D42A27DB-BD31-4B8C-83A1-F6EECF244321}">
                <p14:modId xmlns:p14="http://schemas.microsoft.com/office/powerpoint/2010/main" val="1530508563"/>
              </p:ext>
            </p:extLst>
          </p:nvPr>
        </p:nvGraphicFramePr>
        <p:xfrm>
          <a:off x="4852729" y="2912883"/>
          <a:ext cx="6042025" cy="1152525"/>
        </p:xfrm>
        <a:graphic>
          <a:graphicData uri="http://schemas.openxmlformats.org/presentationml/2006/ole">
            <mc:AlternateContent xmlns:mc="http://schemas.openxmlformats.org/markup-compatibility/2006">
              <mc:Choice xmlns:v="urn:schemas-microsoft-com:vml" Requires="v">
                <p:oleObj name="Equation" r:id="rId2" imgW="2286000" imgH="419040" progId="Equation.DSMT4">
                  <p:embed/>
                </p:oleObj>
              </mc:Choice>
              <mc:Fallback>
                <p:oleObj name="Equation" r:id="rId2" imgW="2286000" imgH="419040" progId="Equation.DSMT4">
                  <p:embed/>
                  <p:pic>
                    <p:nvPicPr>
                      <p:cNvPr id="11" name="对象 10">
                        <a:extLst>
                          <a:ext uri="{FF2B5EF4-FFF2-40B4-BE49-F238E27FC236}">
                            <a16:creationId xmlns:a16="http://schemas.microsoft.com/office/drawing/2014/main" id="{FBB5DEFD-6251-4E03-BED2-369460CE9990}"/>
                          </a:ext>
                        </a:extLst>
                      </p:cNvPr>
                      <p:cNvPicPr>
                        <a:picLocks noChangeAspect="1" noChangeArrowheads="1"/>
                      </p:cNvPicPr>
                      <p:nvPr/>
                    </p:nvPicPr>
                    <p:blipFill>
                      <a:blip r:embed="rId3"/>
                      <a:srcRect/>
                      <a:stretch>
                        <a:fillRect/>
                      </a:stretch>
                    </p:blipFill>
                    <p:spPr bwMode="auto">
                      <a:xfrm>
                        <a:off x="4852729" y="2912883"/>
                        <a:ext cx="6042025" cy="1152525"/>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1BFD9CF3-ED96-475C-9224-607ACDD46BD3}"/>
              </a:ext>
            </a:extLst>
          </p:cNvPr>
          <p:cNvSpPr/>
          <p:nvPr/>
        </p:nvSpPr>
        <p:spPr>
          <a:xfrm>
            <a:off x="8533469" y="2652751"/>
            <a:ext cx="1469036" cy="809469"/>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a:extLst>
              <a:ext uri="{FF2B5EF4-FFF2-40B4-BE49-F238E27FC236}">
                <a16:creationId xmlns:a16="http://schemas.microsoft.com/office/drawing/2014/main" id="{147A33CF-E4C3-4D7F-A70C-1FE5D208DAC8}"/>
              </a:ext>
            </a:extLst>
          </p:cNvPr>
          <p:cNvGraphicFramePr>
            <a:graphicFrameLocks noChangeAspect="1"/>
          </p:cNvGraphicFramePr>
          <p:nvPr>
            <p:extLst>
              <p:ext uri="{D42A27DB-BD31-4B8C-83A1-F6EECF244321}">
                <p14:modId xmlns:p14="http://schemas.microsoft.com/office/powerpoint/2010/main" val="1044540178"/>
              </p:ext>
            </p:extLst>
          </p:nvPr>
        </p:nvGraphicFramePr>
        <p:xfrm>
          <a:off x="4935564" y="5368769"/>
          <a:ext cx="3825875" cy="1187450"/>
        </p:xfrm>
        <a:graphic>
          <a:graphicData uri="http://schemas.openxmlformats.org/presentationml/2006/ole">
            <mc:AlternateContent xmlns:mc="http://schemas.openxmlformats.org/markup-compatibility/2006">
              <mc:Choice xmlns:v="urn:schemas-microsoft-com:vml" Requires="v">
                <p:oleObj name="Equation" r:id="rId4" imgW="1447560" imgH="431640" progId="Equation.DSMT4">
                  <p:embed/>
                </p:oleObj>
              </mc:Choice>
              <mc:Fallback>
                <p:oleObj name="Equation" r:id="rId4" imgW="1447560" imgH="431640" progId="Equation.DSMT4">
                  <p:embed/>
                  <p:pic>
                    <p:nvPicPr>
                      <p:cNvPr id="5" name="对象 4">
                        <a:extLst>
                          <a:ext uri="{FF2B5EF4-FFF2-40B4-BE49-F238E27FC236}">
                            <a16:creationId xmlns:a16="http://schemas.microsoft.com/office/drawing/2014/main" id="{10977865-C2A3-45CF-93D9-091836997D42}"/>
                          </a:ext>
                        </a:extLst>
                      </p:cNvPr>
                      <p:cNvPicPr>
                        <a:picLocks noChangeAspect="1" noChangeArrowheads="1"/>
                      </p:cNvPicPr>
                      <p:nvPr/>
                    </p:nvPicPr>
                    <p:blipFill>
                      <a:blip r:embed="rId5"/>
                      <a:srcRect/>
                      <a:stretch>
                        <a:fillRect/>
                      </a:stretch>
                    </p:blipFill>
                    <p:spPr bwMode="auto">
                      <a:xfrm>
                        <a:off x="4935564" y="5368769"/>
                        <a:ext cx="3825875" cy="1187450"/>
                      </a:xfrm>
                      <a:prstGeom prst="rect">
                        <a:avLst/>
                      </a:prstGeom>
                      <a:noFill/>
                    </p:spPr>
                  </p:pic>
                </p:oleObj>
              </mc:Fallback>
            </mc:AlternateContent>
          </a:graphicData>
        </a:graphic>
      </p:graphicFrame>
    </p:spTree>
    <p:extLst>
      <p:ext uri="{BB962C8B-B14F-4D97-AF65-F5344CB8AC3E}">
        <p14:creationId xmlns:p14="http://schemas.microsoft.com/office/powerpoint/2010/main" val="3211252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随机变量</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内容占位符 5">
            <a:extLst>
              <a:ext uri="{FF2B5EF4-FFF2-40B4-BE49-F238E27FC236}">
                <a16:creationId xmlns:a16="http://schemas.microsoft.com/office/drawing/2014/main" id="{28B9DA3E-E9B1-42DD-803C-2EFADBFA73F9}"/>
              </a:ext>
            </a:extLst>
          </p:cNvPr>
          <p:cNvSpPr>
            <a:spLocks noGrp="1"/>
          </p:cNvSpPr>
          <p:nvPr>
            <p:ph idx="1"/>
          </p:nvPr>
        </p:nvSpPr>
        <p:spPr>
          <a:xfrm>
            <a:off x="838200" y="1340768"/>
            <a:ext cx="10515600" cy="5061482"/>
          </a:xfrm>
        </p:spPr>
        <p:txBody>
          <a:bodyPr>
            <a:normAutofit fontScale="92500"/>
          </a:bodyPr>
          <a:lstStyle/>
          <a:p>
            <a:pPr>
              <a:lnSpc>
                <a:spcPct val="150000"/>
              </a:lnSpc>
            </a:pPr>
            <a:r>
              <a:rPr lang="zh-CN" altLang="en-US" sz="3200" dirty="0"/>
              <a:t>随机变量</a:t>
            </a:r>
            <a:r>
              <a:rPr lang="en-US" altLang="zh-CN" sz="3200" dirty="0"/>
              <a:t>(Random variable)</a:t>
            </a:r>
            <a:r>
              <a:rPr lang="zh-CN" altLang="en-US" sz="3200" dirty="0"/>
              <a:t>是指</a:t>
            </a:r>
            <a:r>
              <a:rPr lang="zh-CN" altLang="en-US" sz="3200" dirty="0">
                <a:solidFill>
                  <a:srgbClr val="FF0000"/>
                </a:solidFill>
              </a:rPr>
              <a:t>随机事件的数量表现</a:t>
            </a:r>
            <a:r>
              <a:rPr lang="zh-CN" altLang="en-US" sz="3200" dirty="0"/>
              <a:t>，随机事件数量化的好处是可以用数学分析的方法来研究随机现象。</a:t>
            </a:r>
            <a:endParaRPr lang="en-US" altLang="zh-CN" sz="3200" i="1" dirty="0"/>
          </a:p>
          <a:p>
            <a:pPr algn="just">
              <a:lnSpc>
                <a:spcPct val="150000"/>
              </a:lnSpc>
            </a:pPr>
            <a:r>
              <a:rPr lang="zh-CN" altLang="en-US" sz="3200" dirty="0"/>
              <a:t>随机变量可以是</a:t>
            </a:r>
            <a:r>
              <a:rPr lang="zh-CN" altLang="en-US" sz="3200" dirty="0">
                <a:solidFill>
                  <a:srgbClr val="FF0000"/>
                </a:solidFill>
              </a:rPr>
              <a:t>离散的或者连续的</a:t>
            </a:r>
            <a:r>
              <a:rPr lang="zh-CN" altLang="en-US" sz="3200" dirty="0"/>
              <a:t>，</a:t>
            </a:r>
            <a:r>
              <a:rPr lang="zh-CN" altLang="en-US" sz="3200" dirty="0">
                <a:solidFill>
                  <a:srgbClr val="0070C0"/>
                </a:solidFill>
              </a:rPr>
              <a:t>离散随机变量是指拥有有限个或者可列无限多个状态的随机变量</a:t>
            </a:r>
            <a:r>
              <a:rPr lang="zh-CN" altLang="en-US" sz="3200" dirty="0"/>
              <a:t>，</a:t>
            </a:r>
            <a:r>
              <a:rPr lang="zh-CN" altLang="en-US" sz="3200" dirty="0">
                <a:solidFill>
                  <a:srgbClr val="7030A0"/>
                </a:solidFill>
              </a:rPr>
              <a:t>连续随机变量是指变量值不可随机列举出来的随机变量，一般取实数值</a:t>
            </a:r>
            <a:r>
              <a:rPr lang="zh-CN" altLang="en-US" sz="3200" dirty="0"/>
              <a:t>。</a:t>
            </a:r>
            <a:endParaRPr lang="en-US" altLang="zh-CN" sz="3200" dirty="0"/>
          </a:p>
          <a:p>
            <a:pPr algn="just">
              <a:lnSpc>
                <a:spcPct val="150000"/>
              </a:lnSpc>
            </a:pPr>
            <a:r>
              <a:rPr lang="zh-CN" altLang="en-US" sz="3200" dirty="0"/>
              <a:t>随机变量通常用</a:t>
            </a:r>
            <a:r>
              <a:rPr lang="zh-CN" altLang="en-US" sz="3200" dirty="0">
                <a:solidFill>
                  <a:srgbClr val="FF0000"/>
                </a:solidFill>
              </a:rPr>
              <a:t>概率分布</a:t>
            </a:r>
            <a:r>
              <a:rPr lang="zh-CN" altLang="en-US" sz="3200" dirty="0"/>
              <a:t>来指定它的每个状态的可能性。</a:t>
            </a:r>
          </a:p>
          <a:p>
            <a:pPr algn="just">
              <a:lnSpc>
                <a:spcPct val="150000"/>
              </a:lnSpc>
            </a:pPr>
            <a:endParaRPr lang="zh-CN" altLang="en-US" sz="3200" dirty="0"/>
          </a:p>
          <a:p>
            <a:endParaRPr lang="zh-CN" altLang="en-US" dirty="0"/>
          </a:p>
        </p:txBody>
      </p:sp>
    </p:spTree>
    <p:extLst>
      <p:ext uri="{BB962C8B-B14F-4D97-AF65-F5344CB8AC3E}">
        <p14:creationId xmlns:p14="http://schemas.microsoft.com/office/powerpoint/2010/main" val="3095304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常见概率分布</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Content Placeholder 2">
            <a:extLst>
              <a:ext uri="{FF2B5EF4-FFF2-40B4-BE49-F238E27FC236}">
                <a16:creationId xmlns:a16="http://schemas.microsoft.com/office/drawing/2014/main" id="{7407F3A7-CD85-4CDB-8384-B0C37022ABDB}"/>
              </a:ext>
            </a:extLst>
          </p:cNvPr>
          <p:cNvSpPr>
            <a:spLocks noGrp="1"/>
          </p:cNvSpPr>
          <p:nvPr>
            <p:ph idx="1"/>
          </p:nvPr>
        </p:nvSpPr>
        <p:spPr>
          <a:xfrm>
            <a:off x="809468" y="1105200"/>
            <a:ext cx="10523095" cy="5220000"/>
          </a:xfrm>
        </p:spPr>
        <p:txBody>
          <a:bodyPr>
            <a:normAutofit fontScale="92500" lnSpcReduction="10000"/>
          </a:bodyPr>
          <a:lstStyle/>
          <a:p>
            <a:pPr eaLnBrk="1" hangingPunct="1">
              <a:lnSpc>
                <a:spcPct val="150000"/>
              </a:lnSpc>
            </a:pPr>
            <a:r>
              <a:rPr lang="zh-CN" altLang="en-US" dirty="0"/>
              <a:t>伯努利分布</a:t>
            </a:r>
            <a:r>
              <a:rPr lang="en-US" altLang="zh-CN" dirty="0"/>
              <a:t>(Bernoulli)</a:t>
            </a:r>
          </a:p>
          <a:p>
            <a:pPr lvl="1" eaLnBrk="1" hangingPunct="1">
              <a:lnSpc>
                <a:spcPct val="150000"/>
              </a:lnSpc>
            </a:pPr>
            <a:r>
              <a:rPr lang="zh-CN" altLang="en-US" dirty="0"/>
              <a:t>伯努利试验：只可能有</a:t>
            </a:r>
            <a:r>
              <a:rPr lang="zh-CN" altLang="en-US" dirty="0">
                <a:solidFill>
                  <a:srgbClr val="FF0000"/>
                </a:solidFill>
              </a:rPr>
              <a:t>两种结果的单次随机实验</a:t>
            </a:r>
            <a:r>
              <a:rPr lang="zh-CN" altLang="en-US" dirty="0"/>
              <a:t>。</a:t>
            </a:r>
            <a:endParaRPr lang="en-US" altLang="zh-CN" dirty="0"/>
          </a:p>
          <a:p>
            <a:pPr lvl="1" eaLnBrk="1" hangingPunct="1">
              <a:lnSpc>
                <a:spcPct val="150000"/>
              </a:lnSpc>
            </a:pPr>
            <a:r>
              <a:rPr lang="zh-CN" altLang="en-US" dirty="0"/>
              <a:t>又称</a:t>
            </a:r>
            <a:r>
              <a:rPr lang="en-US" altLang="zh-CN" dirty="0"/>
              <a:t>0-1</a:t>
            </a:r>
            <a:r>
              <a:rPr lang="zh-CN" altLang="en-US" dirty="0"/>
              <a:t>分布，单个</a:t>
            </a:r>
            <a:r>
              <a:rPr lang="zh-CN" altLang="en-US" dirty="0">
                <a:solidFill>
                  <a:srgbClr val="FF0000"/>
                </a:solidFill>
              </a:rPr>
              <a:t>二值型离散随机变量</a:t>
            </a:r>
            <a:r>
              <a:rPr lang="zh-CN" altLang="en-US" dirty="0"/>
              <a:t>的分布。</a:t>
            </a:r>
            <a:endParaRPr lang="en-US" altLang="zh-CN" dirty="0"/>
          </a:p>
          <a:p>
            <a:pPr lvl="1" eaLnBrk="1" hangingPunct="1">
              <a:lnSpc>
                <a:spcPct val="150000"/>
              </a:lnSpc>
            </a:pPr>
            <a:r>
              <a:rPr lang="zh-CN" altLang="en-US" dirty="0"/>
              <a:t>概率分布：</a:t>
            </a:r>
            <a:r>
              <a:rPr lang="en-US" altLang="zh-CN" i="1" dirty="0"/>
              <a:t>P</a:t>
            </a:r>
            <a:r>
              <a:rPr lang="en-US" altLang="zh-CN" dirty="0"/>
              <a:t>(</a:t>
            </a:r>
            <a:r>
              <a:rPr lang="en-US" altLang="zh-CN" i="1" dirty="0"/>
              <a:t>X</a:t>
            </a:r>
            <a:r>
              <a:rPr lang="en-US" altLang="zh-CN" dirty="0"/>
              <a:t>=1)=</a:t>
            </a:r>
            <a:r>
              <a:rPr lang="en-US" altLang="zh-CN" i="1" dirty="0"/>
              <a:t>p</a:t>
            </a:r>
            <a:r>
              <a:rPr lang="en-US" altLang="zh-CN" dirty="0"/>
              <a:t>, </a:t>
            </a:r>
            <a:r>
              <a:rPr lang="en-US" altLang="zh-CN" i="1" dirty="0"/>
              <a:t>P</a:t>
            </a:r>
            <a:r>
              <a:rPr lang="en-US" altLang="zh-CN" dirty="0"/>
              <a:t>(</a:t>
            </a:r>
            <a:r>
              <a:rPr lang="en-US" altLang="zh-CN" i="1" dirty="0"/>
              <a:t>X</a:t>
            </a:r>
            <a:r>
              <a:rPr lang="en-US" altLang="zh-CN" dirty="0"/>
              <a:t>=0)=1-</a:t>
            </a:r>
            <a:r>
              <a:rPr lang="en-US" altLang="zh-CN" i="1" dirty="0"/>
              <a:t>p</a:t>
            </a:r>
            <a:r>
              <a:rPr lang="zh-CN" altLang="en-US" dirty="0"/>
              <a:t>。</a:t>
            </a:r>
            <a:endParaRPr lang="en-US" altLang="zh-CN" dirty="0"/>
          </a:p>
          <a:p>
            <a:pPr lvl="1" eaLnBrk="1" hangingPunct="1">
              <a:lnSpc>
                <a:spcPct val="150000"/>
              </a:lnSpc>
            </a:pPr>
            <a:r>
              <a:rPr lang="zh-CN" altLang="en-US" dirty="0"/>
              <a:t>例子如</a:t>
            </a:r>
            <a:r>
              <a:rPr lang="zh-CN" altLang="en-US" dirty="0">
                <a:solidFill>
                  <a:srgbClr val="FF0000"/>
                </a:solidFill>
              </a:rPr>
              <a:t>投硬币</a:t>
            </a:r>
            <a:r>
              <a:rPr lang="zh-CN" altLang="en-US" dirty="0"/>
              <a:t>。</a:t>
            </a:r>
            <a:endParaRPr lang="en-US" altLang="zh-CN" dirty="0"/>
          </a:p>
          <a:p>
            <a:pPr eaLnBrk="1" hangingPunct="1">
              <a:lnSpc>
                <a:spcPct val="150000"/>
              </a:lnSpc>
            </a:pPr>
            <a:r>
              <a:rPr lang="zh-CN" altLang="en-US" dirty="0"/>
              <a:t>二项分布</a:t>
            </a:r>
            <a:r>
              <a:rPr lang="en-US" altLang="zh-CN" dirty="0"/>
              <a:t>(Binomial)</a:t>
            </a:r>
          </a:p>
          <a:p>
            <a:pPr lvl="1" eaLnBrk="1" hangingPunct="1">
              <a:lnSpc>
                <a:spcPct val="150000"/>
              </a:lnSpc>
            </a:pPr>
            <a:r>
              <a:rPr lang="zh-CN" altLang="en-US" dirty="0"/>
              <a:t>二项分布即</a:t>
            </a:r>
            <a:r>
              <a:rPr lang="zh-CN" altLang="en-US" dirty="0">
                <a:solidFill>
                  <a:srgbClr val="FF0000"/>
                </a:solidFill>
              </a:rPr>
              <a:t>重复</a:t>
            </a:r>
            <a:r>
              <a:rPr lang="en-US" altLang="zh-CN" i="1" dirty="0">
                <a:solidFill>
                  <a:srgbClr val="FF0000"/>
                </a:solidFill>
              </a:rPr>
              <a:t>n</a:t>
            </a:r>
            <a:r>
              <a:rPr lang="zh-CN" altLang="en-US" dirty="0">
                <a:solidFill>
                  <a:srgbClr val="FF0000"/>
                </a:solidFill>
              </a:rPr>
              <a:t>次伯努利试验</a:t>
            </a:r>
            <a:r>
              <a:rPr lang="zh-CN" altLang="en-US" dirty="0"/>
              <a:t>，各试验之间</a:t>
            </a:r>
            <a:r>
              <a:rPr lang="zh-CN" altLang="en-US" dirty="0">
                <a:solidFill>
                  <a:srgbClr val="FF0000"/>
                </a:solidFill>
              </a:rPr>
              <a:t>都相互独立</a:t>
            </a:r>
            <a:r>
              <a:rPr lang="zh-CN" altLang="en-US" dirty="0"/>
              <a:t>。</a:t>
            </a:r>
            <a:endParaRPr lang="en-US" altLang="zh-CN" dirty="0"/>
          </a:p>
          <a:p>
            <a:pPr lvl="1" eaLnBrk="1" hangingPunct="1">
              <a:lnSpc>
                <a:spcPct val="150000"/>
              </a:lnSpc>
            </a:pPr>
            <a:r>
              <a:rPr lang="zh-CN" altLang="en-US" dirty="0"/>
              <a:t>如果每次试验时，事件发生的概率为</a:t>
            </a:r>
            <a:r>
              <a:rPr lang="en-US" altLang="zh-CN" i="1" dirty="0"/>
              <a:t>p</a:t>
            </a:r>
            <a:r>
              <a:rPr lang="zh-CN" altLang="en-US" dirty="0"/>
              <a:t>，不发生的概率为</a:t>
            </a:r>
            <a:r>
              <a:rPr lang="en-US" altLang="zh-CN" dirty="0"/>
              <a:t>1-</a:t>
            </a:r>
            <a:r>
              <a:rPr lang="en-US" altLang="zh-CN" i="1" dirty="0"/>
              <a:t>p</a:t>
            </a:r>
            <a:r>
              <a:rPr lang="zh-CN" altLang="en-US" dirty="0"/>
              <a:t>，则</a:t>
            </a:r>
            <a:r>
              <a:rPr lang="en-US" altLang="zh-CN" i="1" dirty="0"/>
              <a:t>n</a:t>
            </a:r>
            <a:r>
              <a:rPr lang="zh-CN" altLang="en-US" dirty="0"/>
              <a:t>次重复独立试验中</a:t>
            </a:r>
            <a:r>
              <a:rPr lang="zh-CN" altLang="en-US" dirty="0">
                <a:solidFill>
                  <a:srgbClr val="FF0000"/>
                </a:solidFill>
              </a:rPr>
              <a:t>事件发生</a:t>
            </a:r>
            <a:r>
              <a:rPr lang="en-US" altLang="zh-CN" i="1" dirty="0">
                <a:solidFill>
                  <a:srgbClr val="FF0000"/>
                </a:solidFill>
              </a:rPr>
              <a:t>k</a:t>
            </a:r>
            <a:r>
              <a:rPr lang="zh-CN" altLang="en-US" dirty="0">
                <a:solidFill>
                  <a:srgbClr val="FF0000"/>
                </a:solidFill>
              </a:rPr>
              <a:t>次的概率</a:t>
            </a:r>
            <a:r>
              <a:rPr lang="zh-CN" altLang="en-US" dirty="0"/>
              <a:t>为</a:t>
            </a:r>
          </a:p>
        </p:txBody>
      </p:sp>
      <mc:AlternateContent xmlns:mc="http://schemas.openxmlformats.org/markup-compatibility/2006" xmlns:a14="http://schemas.microsoft.com/office/drawing/2010/main">
        <mc:Choice Requires="a14">
          <p:sp>
            <p:nvSpPr>
              <p:cNvPr id="7" name="TextBox 1">
                <a:extLst>
                  <a:ext uri="{FF2B5EF4-FFF2-40B4-BE49-F238E27FC236}">
                    <a16:creationId xmlns:a16="http://schemas.microsoft.com/office/drawing/2014/main" id="{8E2D6126-A313-4CC9-ADE7-B4E40E84966B}"/>
                  </a:ext>
                </a:extLst>
              </p:cNvPr>
              <p:cNvSpPr txBox="1"/>
              <p:nvPr/>
            </p:nvSpPr>
            <p:spPr>
              <a:xfrm>
                <a:off x="5242402" y="5616405"/>
                <a:ext cx="384374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i="1" smtClean="0">
                          <a:latin typeface="Cambria Math" panose="02040503050406030204" pitchFamily="18" charset="0"/>
                        </a:rPr>
                        <m:t>=</m:t>
                      </m:r>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𝐶</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𝑘</m:t>
                          </m:r>
                        </m:sup>
                      </m:sSubSup>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𝑘</m:t>
                          </m:r>
                        </m:sup>
                      </m:sSup>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sup>
                      </m:sSup>
                    </m:oMath>
                  </m:oMathPara>
                </a14:m>
                <a:endParaRPr lang="en-US" sz="2400" dirty="0" err="1"/>
              </a:p>
            </p:txBody>
          </p:sp>
        </mc:Choice>
        <mc:Fallback xmlns="">
          <p:sp>
            <p:nvSpPr>
              <p:cNvPr id="7" name="TextBox 1">
                <a:extLst>
                  <a:ext uri="{FF2B5EF4-FFF2-40B4-BE49-F238E27FC236}">
                    <a16:creationId xmlns:a16="http://schemas.microsoft.com/office/drawing/2014/main" id="{8E2D6126-A313-4CC9-ADE7-B4E40E84966B}"/>
                  </a:ext>
                </a:extLst>
              </p:cNvPr>
              <p:cNvSpPr txBox="1">
                <a:spLocks noRot="1" noChangeAspect="1" noMove="1" noResize="1" noEditPoints="1" noAdjustHandles="1" noChangeArrowheads="1" noChangeShapeType="1" noTextEdit="1"/>
              </p:cNvSpPr>
              <p:nvPr/>
            </p:nvSpPr>
            <p:spPr>
              <a:xfrm>
                <a:off x="5242402" y="5616405"/>
                <a:ext cx="3843745" cy="375872"/>
              </a:xfrm>
              <a:prstGeom prst="rect">
                <a:avLst/>
              </a:prstGeom>
              <a:blipFill>
                <a:blip r:embed="rId3"/>
                <a:stretch>
                  <a:fillRect l="-1426" r="-158" b="-274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696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常见概率分布</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sp>
        <p:nvSpPr>
          <p:cNvPr id="5" name="Content Placeholder 2">
            <a:extLst>
              <a:ext uri="{FF2B5EF4-FFF2-40B4-BE49-F238E27FC236}">
                <a16:creationId xmlns:a16="http://schemas.microsoft.com/office/drawing/2014/main" id="{1680AAEA-8BB8-4EA0-AD9D-31BF1F4EA36E}"/>
              </a:ext>
            </a:extLst>
          </p:cNvPr>
          <p:cNvSpPr>
            <a:spLocks noGrp="1"/>
          </p:cNvSpPr>
          <p:nvPr>
            <p:ph idx="1"/>
          </p:nvPr>
        </p:nvSpPr>
        <p:spPr>
          <a:xfrm>
            <a:off x="824459" y="1105200"/>
            <a:ext cx="10486869" cy="5220000"/>
          </a:xfrm>
        </p:spPr>
        <p:txBody>
          <a:bodyPr/>
          <a:lstStyle/>
          <a:p>
            <a:pPr eaLnBrk="1" hangingPunct="1">
              <a:lnSpc>
                <a:spcPct val="150000"/>
              </a:lnSpc>
            </a:pPr>
            <a:r>
              <a:rPr lang="zh-CN" altLang="en-US" dirty="0"/>
              <a:t>均匀分布</a:t>
            </a:r>
            <a:r>
              <a:rPr lang="en-US" altLang="zh-CN" dirty="0"/>
              <a:t>(Uniform)</a:t>
            </a:r>
          </a:p>
          <a:p>
            <a:pPr lvl="1" eaLnBrk="1" hangingPunct="1">
              <a:lnSpc>
                <a:spcPct val="150000"/>
              </a:lnSpc>
            </a:pPr>
            <a:r>
              <a:rPr lang="zh-CN" altLang="en-US" dirty="0"/>
              <a:t>又称矩形分布，在给定</a:t>
            </a:r>
            <a:r>
              <a:rPr lang="zh-CN" altLang="en-US" dirty="0">
                <a:solidFill>
                  <a:srgbClr val="FF0000"/>
                </a:solidFill>
              </a:rPr>
              <a:t>长度间隔</a:t>
            </a:r>
            <a:r>
              <a:rPr lang="en-US" altLang="zh-CN" dirty="0">
                <a:solidFill>
                  <a:srgbClr val="FF0000"/>
                </a:solidFill>
              </a:rPr>
              <a:t>[</a:t>
            </a:r>
            <a:r>
              <a:rPr lang="en-US" altLang="zh-CN" i="1" dirty="0">
                <a:solidFill>
                  <a:srgbClr val="FF0000"/>
                </a:solidFill>
              </a:rPr>
              <a:t>a</a:t>
            </a:r>
            <a:r>
              <a:rPr lang="en-US" altLang="zh-CN" dirty="0">
                <a:solidFill>
                  <a:srgbClr val="FF0000"/>
                </a:solidFill>
              </a:rPr>
              <a:t>, </a:t>
            </a:r>
            <a:r>
              <a:rPr lang="en-US" altLang="zh-CN" i="1" dirty="0">
                <a:solidFill>
                  <a:srgbClr val="FF0000"/>
                </a:solidFill>
              </a:rPr>
              <a:t>b</a:t>
            </a:r>
            <a:r>
              <a:rPr lang="en-US" altLang="zh-CN" dirty="0">
                <a:solidFill>
                  <a:srgbClr val="FF0000"/>
                </a:solidFill>
              </a:rPr>
              <a:t>]</a:t>
            </a:r>
            <a:r>
              <a:rPr lang="zh-CN" altLang="en-US" dirty="0">
                <a:solidFill>
                  <a:srgbClr val="FF0000"/>
                </a:solidFill>
              </a:rPr>
              <a:t>内的分布概率是等可能</a:t>
            </a:r>
            <a:r>
              <a:rPr lang="zh-CN" altLang="en-US" dirty="0"/>
              <a:t>的，均匀分布由参数</a:t>
            </a:r>
            <a:r>
              <a:rPr lang="en-US" altLang="zh-CN" i="1" dirty="0"/>
              <a:t>a</a:t>
            </a:r>
            <a:r>
              <a:rPr lang="zh-CN" altLang="en-US" dirty="0"/>
              <a:t>，</a:t>
            </a:r>
            <a:r>
              <a:rPr lang="en-US" altLang="zh-CN" i="1" dirty="0"/>
              <a:t>b</a:t>
            </a:r>
            <a:r>
              <a:rPr lang="zh-CN" altLang="en-US" dirty="0"/>
              <a:t>定义，</a:t>
            </a:r>
            <a:r>
              <a:rPr lang="zh-CN" altLang="en-US" dirty="0">
                <a:solidFill>
                  <a:srgbClr val="FF0000"/>
                </a:solidFill>
              </a:rPr>
              <a:t>概率密度函数</a:t>
            </a:r>
            <a:r>
              <a:rPr lang="zh-CN" altLang="en-US" dirty="0"/>
              <a:t>为：</a:t>
            </a: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r>
              <a:rPr lang="zh-CN" altLang="en-US" dirty="0">
                <a:solidFill>
                  <a:srgbClr val="FF0000"/>
                </a:solidFill>
              </a:rPr>
              <a:t>例子如等某次地铁或者公交车的时间。</a:t>
            </a:r>
            <a:endParaRPr lang="en-US" altLang="zh-CN" dirty="0">
              <a:solidFill>
                <a:srgbClr val="FF0000"/>
              </a:solidFill>
            </a:endParaRPr>
          </a:p>
          <a:p>
            <a:pPr lvl="1" eaLnBrk="1" hangingPunct="1">
              <a:lnSpc>
                <a:spcPct val="150000"/>
              </a:lnSpc>
            </a:pPr>
            <a:r>
              <a:rPr lang="zh-CN" altLang="en-US" dirty="0">
                <a:solidFill>
                  <a:srgbClr val="FF0000"/>
                </a:solidFill>
              </a:rPr>
              <a:t>累积概率分布函数为：</a:t>
            </a:r>
            <a:endParaRPr lang="en-US" altLang="zh-CN" dirty="0">
              <a:solidFill>
                <a:srgbClr val="FF0000"/>
              </a:solidFill>
            </a:endParaRPr>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zh-CN" altLang="en-US" dirty="0"/>
          </a:p>
        </p:txBody>
      </p:sp>
      <mc:AlternateContent xmlns:mc="http://schemas.openxmlformats.org/markup-compatibility/2006" xmlns:a14="http://schemas.microsoft.com/office/drawing/2010/main">
        <mc:Choice Requires="a14">
          <p:sp>
            <p:nvSpPr>
              <p:cNvPr id="6" name="TextBox 1">
                <a:extLst>
                  <a:ext uri="{FF2B5EF4-FFF2-40B4-BE49-F238E27FC236}">
                    <a16:creationId xmlns:a16="http://schemas.microsoft.com/office/drawing/2014/main" id="{3EF77C7A-B474-42C0-A0B7-D3B7B0B17CDF}"/>
                  </a:ext>
                </a:extLst>
              </p:cNvPr>
              <p:cNvSpPr txBox="1"/>
              <p:nvPr/>
            </p:nvSpPr>
            <p:spPr>
              <a:xfrm>
                <a:off x="2758181" y="2985385"/>
                <a:ext cx="3740126"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𝑎</m:t>
                                  </m:r>
                                </m:den>
                              </m:f>
                              <m:r>
                                <a:rPr lang="en-US" sz="2400" b="0" i="1" smtClean="0">
                                  <a:latin typeface="Cambria Math" panose="02040503050406030204" pitchFamily="18" charset="0"/>
                                </a:rPr>
                                <m:t>, </m:t>
                              </m:r>
                              <m:r>
                                <m:rPr>
                                  <m:nor/>
                                </m:rPr>
                                <a:rPr lang="en-US" sz="2400" b="0" i="0" smtClean="0">
                                  <a:latin typeface="Times New Roman" panose="02020603050405020304" pitchFamily="18" charset="0"/>
                                  <a:cs typeface="Times New Roman" panose="02020603050405020304" pitchFamily="18" charset="0"/>
                                </a:rPr>
                                <m:t>if</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e>
                            <m:e>
                              <m:r>
                                <a:rPr lang="en-US" sz="2400" b="0" i="1" smtClean="0">
                                  <a:latin typeface="Cambria Math" panose="02040503050406030204" pitchFamily="18" charset="0"/>
                                </a:rPr>
                                <m:t>0,     </m:t>
                              </m:r>
                              <m:r>
                                <m:rPr>
                                  <m:nor/>
                                </m:rPr>
                                <a:rPr lang="en-US" sz="2400" b="0" i="0" smtClean="0">
                                  <a:latin typeface="Times New Roman" panose="02020603050405020304" pitchFamily="18" charset="0"/>
                                  <a:cs typeface="Times New Roman" panose="02020603050405020304" pitchFamily="18" charset="0"/>
                                </a:rPr>
                                <m:t>else</m:t>
                              </m:r>
                            </m:e>
                          </m:eqArr>
                        </m:e>
                      </m:d>
                    </m:oMath>
                  </m:oMathPara>
                </a14:m>
                <a:endParaRPr lang="en-US" sz="2400" dirty="0" err="1"/>
              </a:p>
            </p:txBody>
          </p:sp>
        </mc:Choice>
        <mc:Fallback xmlns="">
          <p:sp>
            <p:nvSpPr>
              <p:cNvPr id="6" name="TextBox 1">
                <a:extLst>
                  <a:ext uri="{FF2B5EF4-FFF2-40B4-BE49-F238E27FC236}">
                    <a16:creationId xmlns:a16="http://schemas.microsoft.com/office/drawing/2014/main" id="{3EF77C7A-B474-42C0-A0B7-D3B7B0B17CDF}"/>
                  </a:ext>
                </a:extLst>
              </p:cNvPr>
              <p:cNvSpPr txBox="1">
                <a:spLocks noRot="1" noChangeAspect="1" noMove="1" noResize="1" noEditPoints="1" noAdjustHandles="1" noChangeArrowheads="1" noChangeShapeType="1" noTextEdit="1"/>
              </p:cNvSpPr>
              <p:nvPr/>
            </p:nvSpPr>
            <p:spPr>
              <a:xfrm>
                <a:off x="2758181" y="2985385"/>
                <a:ext cx="3740126" cy="1179105"/>
              </a:xfrm>
              <a:prstGeom prst="rect">
                <a:avLst/>
              </a:prstGeo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7F83E9B4-1436-4A0F-84E9-DD33595736B5}"/>
              </a:ext>
            </a:extLst>
          </p:cNvPr>
          <p:cNvGrpSpPr/>
          <p:nvPr/>
        </p:nvGrpSpPr>
        <p:grpSpPr>
          <a:xfrm>
            <a:off x="8048068" y="2283643"/>
            <a:ext cx="2774830" cy="2348318"/>
            <a:chOff x="6174297" y="2103760"/>
            <a:chExt cx="2262666" cy="1886286"/>
          </a:xfrm>
        </p:grpSpPr>
        <p:cxnSp>
          <p:nvCxnSpPr>
            <p:cNvPr id="8" name="Straight Arrow Connector 4">
              <a:extLst>
                <a:ext uri="{FF2B5EF4-FFF2-40B4-BE49-F238E27FC236}">
                  <a16:creationId xmlns:a16="http://schemas.microsoft.com/office/drawing/2014/main" id="{634E2526-1620-4744-8130-419869C6B002}"/>
                </a:ext>
              </a:extLst>
            </p:cNvPr>
            <p:cNvCxnSpPr/>
            <p:nvPr/>
          </p:nvCxnSpPr>
          <p:spPr bwMode="auto">
            <a:xfrm>
              <a:off x="6276963" y="3695931"/>
              <a:ext cx="2160000" cy="0"/>
            </a:xfrm>
            <a:prstGeom prst="straightConnector1">
              <a:avLst/>
            </a:prstGeom>
            <a:noFill/>
            <a:ln w="19050" cap="flat" cmpd="sng" algn="ctr">
              <a:solidFill>
                <a:srgbClr val="000000">
                  <a:shade val="95000"/>
                  <a:satMod val="105000"/>
                </a:srgbClr>
              </a:solidFill>
              <a:prstDash val="solid"/>
              <a:headEnd type="none" w="med" len="med"/>
              <a:tailEnd type="triangle"/>
            </a:ln>
            <a:effectLst/>
          </p:spPr>
        </p:cxnSp>
        <p:cxnSp>
          <p:nvCxnSpPr>
            <p:cNvPr id="9" name="Straight Arrow Connector 8">
              <a:extLst>
                <a:ext uri="{FF2B5EF4-FFF2-40B4-BE49-F238E27FC236}">
                  <a16:creationId xmlns:a16="http://schemas.microsoft.com/office/drawing/2014/main" id="{E36B4D65-084D-4CC6-9375-9525F8ECDE5E}"/>
                </a:ext>
              </a:extLst>
            </p:cNvPr>
            <p:cNvCxnSpPr/>
            <p:nvPr/>
          </p:nvCxnSpPr>
          <p:spPr bwMode="auto">
            <a:xfrm rot="16200000">
              <a:off x="6183358" y="3018500"/>
              <a:ext cx="1368000" cy="0"/>
            </a:xfrm>
            <a:prstGeom prst="straightConnector1">
              <a:avLst/>
            </a:prstGeom>
            <a:solidFill>
              <a:srgbClr val="BBE0E3"/>
            </a:solidFill>
            <a:ln w="1905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5">
              <a:extLst>
                <a:ext uri="{FF2B5EF4-FFF2-40B4-BE49-F238E27FC236}">
                  <a16:creationId xmlns:a16="http://schemas.microsoft.com/office/drawing/2014/main" id="{1DF3007D-75AA-46EA-8D77-D05013F1295E}"/>
                </a:ext>
              </a:extLst>
            </p:cNvPr>
            <p:cNvSpPr/>
            <p:nvPr/>
          </p:nvSpPr>
          <p:spPr>
            <a:xfrm>
              <a:off x="6857152" y="2103760"/>
              <a:ext cx="556563" cy="369332"/>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1" u="none" strike="noStrike" kern="0" cap="none" spc="0" normalizeH="0" baseline="0" noProof="0" dirty="0">
                  <a:ln>
                    <a:noFill/>
                  </a:ln>
                  <a:solidFill>
                    <a:srgbClr val="000000"/>
                  </a:solidFill>
                  <a:effectLst/>
                  <a:uLnTx/>
                  <a:uFillTx/>
                  <a:latin typeface="Times" charset="0"/>
                </a:rPr>
                <a:t>p</a:t>
              </a:r>
              <a:r>
                <a:rPr kumimoji="0" lang="en-US" altLang="zh-CN" b="0" i="0" u="none" strike="noStrike" kern="0" cap="none" spc="0" normalizeH="0" baseline="0" noProof="0" dirty="0">
                  <a:ln>
                    <a:noFill/>
                  </a:ln>
                  <a:solidFill>
                    <a:srgbClr val="000000"/>
                  </a:solidFill>
                  <a:effectLst/>
                  <a:uLnTx/>
                  <a:uFillTx/>
                  <a:latin typeface="Times" charset="0"/>
                </a:rPr>
                <a:t>(</a:t>
              </a:r>
              <a:r>
                <a:rPr kumimoji="0" lang="en-US" altLang="zh-CN" b="0" i="1" u="none" strike="noStrike" kern="0" cap="none" spc="0" normalizeH="0" baseline="0" noProof="0" dirty="0">
                  <a:ln>
                    <a:noFill/>
                  </a:ln>
                  <a:solidFill>
                    <a:srgbClr val="000000"/>
                  </a:solidFill>
                  <a:effectLst/>
                  <a:uLnTx/>
                  <a:uFillTx/>
                  <a:latin typeface="Times" charset="0"/>
                </a:rPr>
                <a:t>x</a:t>
              </a:r>
              <a:r>
                <a:rPr kumimoji="0" lang="en-US" altLang="zh-CN" b="0" i="0" u="none" strike="noStrike" kern="0" cap="none" spc="0" normalizeH="0" baseline="0" noProof="0" dirty="0">
                  <a:ln>
                    <a:noFill/>
                  </a:ln>
                  <a:solidFill>
                    <a:srgbClr val="000000"/>
                  </a:solidFill>
                  <a:effectLst/>
                  <a:uLnTx/>
                  <a:uFillTx/>
                  <a:latin typeface="Times" charset="0"/>
                </a:rPr>
                <a:t>)</a:t>
              </a:r>
              <a:endParaRPr kumimoji="0" lang="en-US" b="0" i="0" u="none" strike="noStrike" kern="0" cap="none" spc="0" normalizeH="0" baseline="0" noProof="0" dirty="0">
                <a:ln>
                  <a:noFill/>
                </a:ln>
                <a:solidFill>
                  <a:srgbClr val="000000"/>
                </a:solidFill>
                <a:effectLst/>
                <a:uLnTx/>
                <a:uFillTx/>
                <a:latin typeface="Times" charset="0"/>
              </a:endParaRPr>
            </a:p>
          </p:txBody>
        </p:sp>
        <p:cxnSp>
          <p:nvCxnSpPr>
            <p:cNvPr id="11" name="Straight Connector 7">
              <a:extLst>
                <a:ext uri="{FF2B5EF4-FFF2-40B4-BE49-F238E27FC236}">
                  <a16:creationId xmlns:a16="http://schemas.microsoft.com/office/drawing/2014/main" id="{29ECC163-6093-4572-8A04-B6A5D48B5D0A}"/>
                </a:ext>
              </a:extLst>
            </p:cNvPr>
            <p:cNvCxnSpPr/>
            <p:nvPr/>
          </p:nvCxnSpPr>
          <p:spPr bwMode="auto">
            <a:xfrm>
              <a:off x="7317205" y="3112947"/>
              <a:ext cx="898358" cy="0"/>
            </a:xfrm>
            <a:prstGeom prst="line">
              <a:avLst/>
            </a:prstGeom>
            <a:solidFill>
              <a:srgbClr val="BBE0E3"/>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2">
              <a:extLst>
                <a:ext uri="{FF2B5EF4-FFF2-40B4-BE49-F238E27FC236}">
                  <a16:creationId xmlns:a16="http://schemas.microsoft.com/office/drawing/2014/main" id="{64F1755A-256A-45FA-8A67-4E33927F7DC4}"/>
                </a:ext>
              </a:extLst>
            </p:cNvPr>
            <p:cNvCxnSpPr/>
            <p:nvPr/>
          </p:nvCxnSpPr>
          <p:spPr bwMode="auto">
            <a:xfrm rot="5400000">
              <a:off x="7029606" y="3400947"/>
              <a:ext cx="576000" cy="0"/>
            </a:xfrm>
            <a:prstGeom prst="line">
              <a:avLst/>
            </a:prstGeom>
            <a:solidFill>
              <a:srgbClr val="BBE0E3"/>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3">
              <a:extLst>
                <a:ext uri="{FF2B5EF4-FFF2-40B4-BE49-F238E27FC236}">
                  <a16:creationId xmlns:a16="http://schemas.microsoft.com/office/drawing/2014/main" id="{E23F4ED9-5F08-4A33-9F9C-A560A4A1D596}"/>
                </a:ext>
              </a:extLst>
            </p:cNvPr>
            <p:cNvCxnSpPr/>
            <p:nvPr/>
          </p:nvCxnSpPr>
          <p:spPr bwMode="auto">
            <a:xfrm rot="5400000">
              <a:off x="7926363" y="3400947"/>
              <a:ext cx="576000" cy="0"/>
            </a:xfrm>
            <a:prstGeom prst="line">
              <a:avLst/>
            </a:prstGeom>
            <a:solidFill>
              <a:srgbClr val="BBE0E3"/>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9">
              <a:extLst>
                <a:ext uri="{FF2B5EF4-FFF2-40B4-BE49-F238E27FC236}">
                  <a16:creationId xmlns:a16="http://schemas.microsoft.com/office/drawing/2014/main" id="{814F73F3-948F-4181-8ECE-4FCB542C881E}"/>
                </a:ext>
              </a:extLst>
            </p:cNvPr>
            <p:cNvSpPr/>
            <p:nvPr/>
          </p:nvSpPr>
          <p:spPr>
            <a:xfrm>
              <a:off x="7149439" y="3586254"/>
              <a:ext cx="300082" cy="369332"/>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1" u="none" strike="noStrike" kern="0" cap="none" spc="0" normalizeH="0" baseline="0" noProof="0" dirty="0">
                  <a:ln>
                    <a:noFill/>
                  </a:ln>
                  <a:solidFill>
                    <a:srgbClr val="000000"/>
                  </a:solidFill>
                  <a:effectLst/>
                  <a:uLnTx/>
                  <a:uFillTx/>
                  <a:latin typeface="Times" charset="0"/>
                </a:rPr>
                <a:t>a</a:t>
              </a:r>
              <a:endParaRPr kumimoji="0" lang="en-US" b="0" i="0" u="none" strike="noStrike" kern="0" cap="none" spc="0" normalizeH="0" baseline="0" noProof="0" dirty="0">
                <a:ln>
                  <a:noFill/>
                </a:ln>
                <a:solidFill>
                  <a:srgbClr val="000000"/>
                </a:solidFill>
                <a:effectLst/>
                <a:uLnTx/>
                <a:uFillTx/>
                <a:latin typeface="Times" charset="0"/>
              </a:endParaRPr>
            </a:p>
          </p:txBody>
        </p:sp>
        <p:sp>
          <p:nvSpPr>
            <p:cNvPr id="15" name="Rectangle 15">
              <a:extLst>
                <a:ext uri="{FF2B5EF4-FFF2-40B4-BE49-F238E27FC236}">
                  <a16:creationId xmlns:a16="http://schemas.microsoft.com/office/drawing/2014/main" id="{F6CB00E2-6D5F-447F-B110-9BABCCC219D4}"/>
                </a:ext>
              </a:extLst>
            </p:cNvPr>
            <p:cNvSpPr/>
            <p:nvPr/>
          </p:nvSpPr>
          <p:spPr>
            <a:xfrm>
              <a:off x="8045086" y="3620714"/>
              <a:ext cx="300082" cy="369332"/>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b="0" i="1" u="none" strike="noStrike" kern="0" cap="none" spc="0" normalizeH="0" baseline="0" noProof="0" dirty="0">
                  <a:ln>
                    <a:noFill/>
                  </a:ln>
                  <a:solidFill>
                    <a:srgbClr val="000000"/>
                  </a:solidFill>
                  <a:effectLst/>
                  <a:uLnTx/>
                  <a:uFillTx/>
                  <a:latin typeface="Times" charset="0"/>
                </a:rPr>
                <a:t>b</a:t>
              </a:r>
              <a:endParaRPr kumimoji="0" lang="en-US" b="0" i="0" u="none" strike="noStrike" kern="0" cap="none" spc="0" normalizeH="0" baseline="0" noProof="0" dirty="0">
                <a:ln>
                  <a:noFill/>
                </a:ln>
                <a:solidFill>
                  <a:srgbClr val="000000"/>
                </a:solidFill>
                <a:effectLst/>
                <a:uLnTx/>
                <a:uFillTx/>
                <a:latin typeface="Times" charset="0"/>
              </a:endParaRPr>
            </a:p>
          </p:txBody>
        </p:sp>
        <mc:AlternateContent xmlns:mc="http://schemas.openxmlformats.org/markup-compatibility/2006" xmlns:a14="http://schemas.microsoft.com/office/drawing/2010/main">
          <mc:Choice Requires="a14">
            <p:sp>
              <p:nvSpPr>
                <p:cNvPr id="16" name="Rectangle 10">
                  <a:extLst>
                    <a:ext uri="{FF2B5EF4-FFF2-40B4-BE49-F238E27FC236}">
                      <a16:creationId xmlns:a16="http://schemas.microsoft.com/office/drawing/2014/main" id="{B17AB15C-0B2D-4C7B-8C78-7B8B9FD5A296}"/>
                    </a:ext>
                  </a:extLst>
                </p:cNvPr>
                <p:cNvSpPr/>
                <p:nvPr/>
              </p:nvSpPr>
              <p:spPr>
                <a:xfrm>
                  <a:off x="6174297" y="2730378"/>
                  <a:ext cx="782074" cy="612732"/>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US" b="0" i="1" u="none" strike="noStrike" kern="0" cap="none" spc="0" normalizeH="0" baseline="0" noProof="0" smtClean="0">
                                <a:ln>
                                  <a:noFill/>
                                </a:ln>
                                <a:solidFill>
                                  <a:srgbClr val="000000"/>
                                </a:solidFill>
                                <a:effectLst/>
                                <a:uLnTx/>
                                <a:uFillTx/>
                                <a:latin typeface="Cambria Math" panose="02040503050406030204" pitchFamily="18" charset="0"/>
                              </a:rPr>
                              <m:t>1</m:t>
                            </m:r>
                          </m:num>
                          <m:den>
                            <m:r>
                              <a:rPr kumimoji="0" lang="en-US" b="0" i="1" u="none" strike="noStrike" kern="0" cap="none" spc="0" normalizeH="0" baseline="0" noProof="0" smtClean="0">
                                <a:ln>
                                  <a:noFill/>
                                </a:ln>
                                <a:solidFill>
                                  <a:srgbClr val="000000"/>
                                </a:solidFill>
                                <a:effectLst/>
                                <a:uLnTx/>
                                <a:uFillTx/>
                                <a:latin typeface="Cambria Math" panose="02040503050406030204" pitchFamily="18" charset="0"/>
                              </a:rPr>
                              <m:t>𝑏</m:t>
                            </m:r>
                            <m:r>
                              <a:rPr kumimoji="0" lang="en-US"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en-US" b="0" i="1" u="none" strike="noStrike" kern="0" cap="none" spc="0" normalizeH="0" baseline="0" noProof="0" smtClean="0">
                                <a:ln>
                                  <a:noFill/>
                                </a:ln>
                                <a:solidFill>
                                  <a:srgbClr val="000000"/>
                                </a:solidFill>
                                <a:effectLst/>
                                <a:uLnTx/>
                                <a:uFillTx/>
                                <a:latin typeface="Cambria Math" panose="02040503050406030204" pitchFamily="18" charset="0"/>
                              </a:rPr>
                              <m:t>𝑎</m:t>
                            </m:r>
                          </m:den>
                        </m:f>
                      </m:oMath>
                    </m:oMathPara>
                  </a14:m>
                  <a:endParaRPr kumimoji="0" lang="en-US" b="0" i="0" u="none" strike="noStrike" kern="0" cap="none" spc="0" normalizeH="0" baseline="0" noProof="0" dirty="0">
                    <a:ln>
                      <a:noFill/>
                    </a:ln>
                    <a:solidFill>
                      <a:srgbClr val="000000"/>
                    </a:solidFill>
                    <a:effectLst/>
                    <a:uLnTx/>
                    <a:uFillTx/>
                    <a:latin typeface="Times" charset="0"/>
                  </a:endParaRPr>
                </a:p>
              </p:txBody>
            </p:sp>
          </mc:Choice>
          <mc:Fallback xmlns="">
            <p:sp>
              <p:nvSpPr>
                <p:cNvPr id="16" name="Rectangle 10">
                  <a:extLst>
                    <a:ext uri="{FF2B5EF4-FFF2-40B4-BE49-F238E27FC236}">
                      <a16:creationId xmlns:a16="http://schemas.microsoft.com/office/drawing/2014/main" id="{B17AB15C-0B2D-4C7B-8C78-7B8B9FD5A296}"/>
                    </a:ext>
                  </a:extLst>
                </p:cNvPr>
                <p:cNvSpPr>
                  <a:spLocks noRot="1" noChangeAspect="1" noMove="1" noResize="1" noEditPoints="1" noAdjustHandles="1" noChangeArrowheads="1" noChangeShapeType="1" noTextEdit="1"/>
                </p:cNvSpPr>
                <p:nvPr/>
              </p:nvSpPr>
              <p:spPr>
                <a:xfrm>
                  <a:off x="6174297" y="2730378"/>
                  <a:ext cx="782074" cy="612732"/>
                </a:xfrm>
                <a:prstGeom prst="rect">
                  <a:avLst/>
                </a:prstGeom>
                <a:blipFill>
                  <a:blip r:embed="rId4"/>
                  <a:stretch>
                    <a:fillRect/>
                  </a:stretch>
                </a:blipFill>
              </p:spPr>
              <p:txBody>
                <a:bodyPr/>
                <a:lstStyle/>
                <a:p>
                  <a:r>
                    <a:rPr lang="zh-CN" altLang="en-US">
                      <a:noFill/>
                    </a:rPr>
                    <a:t> </a:t>
                  </a:r>
                </a:p>
              </p:txBody>
            </p:sp>
          </mc:Fallback>
        </mc:AlternateContent>
        <p:cxnSp>
          <p:nvCxnSpPr>
            <p:cNvPr id="17" name="Straight Connector 18">
              <a:extLst>
                <a:ext uri="{FF2B5EF4-FFF2-40B4-BE49-F238E27FC236}">
                  <a16:creationId xmlns:a16="http://schemas.microsoft.com/office/drawing/2014/main" id="{40D263C7-356A-4470-9721-74D64D1975CC}"/>
                </a:ext>
              </a:extLst>
            </p:cNvPr>
            <p:cNvCxnSpPr/>
            <p:nvPr/>
          </p:nvCxnSpPr>
          <p:spPr bwMode="auto">
            <a:xfrm rot="10800000">
              <a:off x="6867358" y="3114047"/>
              <a:ext cx="432000" cy="0"/>
            </a:xfrm>
            <a:prstGeom prst="line">
              <a:avLst/>
            </a:prstGeom>
            <a:solidFill>
              <a:srgbClr val="BBE0E3"/>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18" name="Rectangle 11">
                <a:extLst>
                  <a:ext uri="{FF2B5EF4-FFF2-40B4-BE49-F238E27FC236}">
                    <a16:creationId xmlns:a16="http://schemas.microsoft.com/office/drawing/2014/main" id="{3A28CF1D-CECE-4AF0-BA7C-A8EF6B05A446}"/>
                  </a:ext>
                </a:extLst>
              </p:cNvPr>
              <p:cNvSpPr/>
              <p:nvPr/>
            </p:nvSpPr>
            <p:spPr>
              <a:xfrm>
                <a:off x="792346" y="5147244"/>
                <a:ext cx="8156782" cy="15279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nary>
                        <m:naryPr>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𝑥</m:t>
                          </m:r>
                        </m:sup>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US" sz="2400" b="0" i="1" smtClean="0">
                                  <a:latin typeface="Cambria Math" panose="02040503050406030204" pitchFamily="18" charset="0"/>
                                </a:rPr>
                                <m:t>0,       </m:t>
                              </m:r>
                              <m:r>
                                <m:rPr>
                                  <m:nor/>
                                </m:rPr>
                                <a:rPr lang="en-US" sz="2400" b="0" smtClean="0">
                                  <a:latin typeface="Times New Roman" panose="02020603050405020304" pitchFamily="18" charset="0"/>
                                  <a:cs typeface="Times New Roman" panose="02020603050405020304" pitchFamily="18" charset="0"/>
                                </a:rPr>
                                <m:t>for</m:t>
                              </m:r>
                              <m:r>
                                <m:rPr>
                                  <m:nor/>
                                </m:rPr>
                                <a:rPr lang="en-US" sz="2400" b="0" i="0" smtClean="0">
                                  <a:latin typeface="Times New Roman" panose="02020603050405020304" pitchFamily="18" charset="0"/>
                                  <a:cs typeface="Times New Roman" panose="02020603050405020304" pitchFamily="18" charset="0"/>
                                </a:rPr>
                                <m:t> </m:t>
                              </m:r>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&lt;</m:t>
                              </m:r>
                              <m:r>
                                <a:rPr lang="en-US" sz="2400" b="0" i="1" smtClean="0">
                                  <a:latin typeface="Cambria Math" panose="02040503050406030204" pitchFamily="18" charset="0"/>
                                  <a:cs typeface="Times New Roman" panose="02020603050405020304" pitchFamily="18" charset="0"/>
                                </a:rPr>
                                <m:t>𝑎</m:t>
                              </m:r>
                            </m:e>
                            <m:e>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num>
                                <m:den>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𝑎</m:t>
                                  </m:r>
                                </m:den>
                              </m:f>
                              <m:r>
                                <a:rPr lang="en-US" sz="2400" b="0" i="1" smtClean="0">
                                  <a:latin typeface="Cambria Math" panose="02040503050406030204" pitchFamily="18" charset="0"/>
                                </a:rPr>
                                <m:t>,   </m:t>
                              </m:r>
                              <m:r>
                                <m:rPr>
                                  <m:nor/>
                                </m:rPr>
                                <a:rPr lang="en-US" sz="2400" b="0" i="0" smtClean="0">
                                  <a:latin typeface="Times New Roman" panose="02020603050405020304" pitchFamily="18" charset="0"/>
                                  <a:cs typeface="Times New Roman" panose="02020603050405020304" pitchFamily="18" charset="0"/>
                                </a:rPr>
                                <m:t>for</m:t>
                              </m:r>
                              <m:r>
                                <a:rPr lang="en-US" sz="2400" b="0" i="1" smtClean="0">
                                  <a:latin typeface="Cambria Math" panose="02040503050406030204" pitchFamily="18" charset="0"/>
                                </a:rPr>
                                <m:t> </m:t>
                              </m:r>
                              <m:r>
                                <a:rPr lang="en-US" sz="2400" b="0" i="1" smtClean="0">
                                  <a:latin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&lt;</m:t>
                              </m:r>
                              <m:r>
                                <a:rPr lang="en-US" sz="2400" b="0" i="1" smtClean="0">
                                  <a:latin typeface="Cambria Math" panose="02040503050406030204" pitchFamily="18" charset="0"/>
                                  <a:ea typeface="Cambria Math" panose="02040503050406030204" pitchFamily="18" charset="0"/>
                                </a:rPr>
                                <m:t>𝑏</m:t>
                              </m:r>
                            </m:e>
                            <m:e>
                              <m:r>
                                <a:rPr lang="en-US" sz="2400" b="0" i="1" smtClean="0">
                                  <a:latin typeface="Cambria Math" panose="02040503050406030204" pitchFamily="18" charset="0"/>
                                </a:rPr>
                                <m:t>1,   </m:t>
                              </m:r>
                              <m:r>
                                <m:rPr>
                                  <m:nor/>
                                </m:rPr>
                                <a:rPr lang="en-US" sz="2400" b="0" i="0" smtClean="0">
                                  <a:latin typeface="Times New Roman" panose="02020603050405020304" pitchFamily="18" charset="0"/>
                                  <a:cs typeface="Times New Roman" panose="02020603050405020304" pitchFamily="18" charset="0"/>
                                </a:rPr>
                                <m:t>for</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𝑏</m:t>
                              </m:r>
                            </m:e>
                          </m:eqArr>
                        </m:e>
                      </m:d>
                    </m:oMath>
                  </m:oMathPara>
                </a14:m>
                <a:endParaRPr lang="en-US" sz="2400" dirty="0"/>
              </a:p>
            </p:txBody>
          </p:sp>
        </mc:Choice>
        <mc:Fallback xmlns="">
          <p:sp>
            <p:nvSpPr>
              <p:cNvPr id="18" name="Rectangle 11">
                <a:extLst>
                  <a:ext uri="{FF2B5EF4-FFF2-40B4-BE49-F238E27FC236}">
                    <a16:creationId xmlns:a16="http://schemas.microsoft.com/office/drawing/2014/main" id="{3A28CF1D-CECE-4AF0-BA7C-A8EF6B05A446}"/>
                  </a:ext>
                </a:extLst>
              </p:cNvPr>
              <p:cNvSpPr>
                <a:spLocks noRot="1" noChangeAspect="1" noMove="1" noResize="1" noEditPoints="1" noAdjustHandles="1" noChangeArrowheads="1" noChangeShapeType="1" noTextEdit="1"/>
              </p:cNvSpPr>
              <p:nvPr/>
            </p:nvSpPr>
            <p:spPr>
              <a:xfrm>
                <a:off x="792346" y="5147244"/>
                <a:ext cx="8156782" cy="1527982"/>
              </a:xfrm>
              <a:prstGeom prst="rect">
                <a:avLst/>
              </a:prstGeom>
              <a:blipFill>
                <a:blip r:embed="rId5"/>
                <a:stretch>
                  <a:fillRect/>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0F6D6CEE-CE3F-4D39-87B6-5773F788344A}"/>
              </a:ext>
            </a:extLst>
          </p:cNvPr>
          <p:cNvGrpSpPr/>
          <p:nvPr/>
        </p:nvGrpSpPr>
        <p:grpSpPr>
          <a:xfrm>
            <a:off x="8345606" y="4871515"/>
            <a:ext cx="2339944" cy="1686324"/>
            <a:chOff x="6276963" y="4107017"/>
            <a:chExt cx="2339944" cy="1686324"/>
          </a:xfrm>
        </p:grpSpPr>
        <p:cxnSp>
          <p:nvCxnSpPr>
            <p:cNvPr id="20" name="Straight Arrow Connector 20">
              <a:extLst>
                <a:ext uri="{FF2B5EF4-FFF2-40B4-BE49-F238E27FC236}">
                  <a16:creationId xmlns:a16="http://schemas.microsoft.com/office/drawing/2014/main" id="{9D59A10B-2FEB-4EA3-90A2-11C3895DAB98}"/>
                </a:ext>
              </a:extLst>
            </p:cNvPr>
            <p:cNvCxnSpPr/>
            <p:nvPr/>
          </p:nvCxnSpPr>
          <p:spPr bwMode="auto">
            <a:xfrm>
              <a:off x="6276963" y="5468448"/>
              <a:ext cx="2160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1">
              <a:extLst>
                <a:ext uri="{FF2B5EF4-FFF2-40B4-BE49-F238E27FC236}">
                  <a16:creationId xmlns:a16="http://schemas.microsoft.com/office/drawing/2014/main" id="{BEA2C43A-E1BD-45C1-A131-CF0C7A44F2DA}"/>
                </a:ext>
              </a:extLst>
            </p:cNvPr>
            <p:cNvCxnSpPr/>
            <p:nvPr/>
          </p:nvCxnSpPr>
          <p:spPr bwMode="auto">
            <a:xfrm rot="16200000">
              <a:off x="6183358" y="4791017"/>
              <a:ext cx="1368000" cy="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3">
              <a:extLst>
                <a:ext uri="{FF2B5EF4-FFF2-40B4-BE49-F238E27FC236}">
                  <a16:creationId xmlns:a16="http://schemas.microsoft.com/office/drawing/2014/main" id="{8B10B08B-C8D9-4DAC-B115-09866D0D9260}"/>
                </a:ext>
              </a:extLst>
            </p:cNvPr>
            <p:cNvCxnSpPr/>
            <p:nvPr/>
          </p:nvCxnSpPr>
          <p:spPr bwMode="auto">
            <a:xfrm flipV="1">
              <a:off x="7317205" y="4612305"/>
              <a:ext cx="854629" cy="862713"/>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5">
              <a:extLst>
                <a:ext uri="{FF2B5EF4-FFF2-40B4-BE49-F238E27FC236}">
                  <a16:creationId xmlns:a16="http://schemas.microsoft.com/office/drawing/2014/main" id="{21F988A0-A4CE-4C72-91C1-AF4233D754D8}"/>
                </a:ext>
              </a:extLst>
            </p:cNvPr>
            <p:cNvCxnSpPr/>
            <p:nvPr/>
          </p:nvCxnSpPr>
          <p:spPr bwMode="auto">
            <a:xfrm rot="5400000">
              <a:off x="7731997" y="5062305"/>
              <a:ext cx="900000"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26">
              <a:extLst>
                <a:ext uri="{FF2B5EF4-FFF2-40B4-BE49-F238E27FC236}">
                  <a16:creationId xmlns:a16="http://schemas.microsoft.com/office/drawing/2014/main" id="{632D7339-9DAE-422F-A336-345370F8DBDF}"/>
                </a:ext>
              </a:extLst>
            </p:cNvPr>
            <p:cNvSpPr/>
            <p:nvPr/>
          </p:nvSpPr>
          <p:spPr>
            <a:xfrm>
              <a:off x="7149439" y="5358771"/>
              <a:ext cx="312906" cy="400110"/>
            </a:xfrm>
            <a:prstGeom prst="rect">
              <a:avLst/>
            </a:prstGeom>
          </p:spPr>
          <p:txBody>
            <a:bodyPr wrap="none">
              <a:spAutoFit/>
            </a:bodyPr>
            <a:lstStyle/>
            <a:p>
              <a:r>
                <a:rPr lang="en-US" altLang="zh-CN" sz="2000" i="1" dirty="0"/>
                <a:t>a</a:t>
              </a:r>
              <a:endParaRPr lang="en-US" sz="2000" dirty="0"/>
            </a:p>
          </p:txBody>
        </p:sp>
        <p:sp>
          <p:nvSpPr>
            <p:cNvPr id="25" name="Rectangle 27">
              <a:extLst>
                <a:ext uri="{FF2B5EF4-FFF2-40B4-BE49-F238E27FC236}">
                  <a16:creationId xmlns:a16="http://schemas.microsoft.com/office/drawing/2014/main" id="{DB04833F-5B18-4941-848E-CDC24CC176BA}"/>
                </a:ext>
              </a:extLst>
            </p:cNvPr>
            <p:cNvSpPr/>
            <p:nvPr/>
          </p:nvSpPr>
          <p:spPr>
            <a:xfrm>
              <a:off x="8045086" y="5393231"/>
              <a:ext cx="312906" cy="400110"/>
            </a:xfrm>
            <a:prstGeom prst="rect">
              <a:avLst/>
            </a:prstGeom>
          </p:spPr>
          <p:txBody>
            <a:bodyPr wrap="none">
              <a:spAutoFit/>
            </a:bodyPr>
            <a:lstStyle/>
            <a:p>
              <a:r>
                <a:rPr lang="en-US" altLang="zh-CN" sz="2000" i="1" dirty="0"/>
                <a:t>b</a:t>
              </a:r>
              <a:endParaRPr lang="en-US" sz="2000" dirty="0"/>
            </a:p>
          </p:txBody>
        </p:sp>
        <p:cxnSp>
          <p:nvCxnSpPr>
            <p:cNvPr id="26" name="Straight Connector 29">
              <a:extLst>
                <a:ext uri="{FF2B5EF4-FFF2-40B4-BE49-F238E27FC236}">
                  <a16:creationId xmlns:a16="http://schemas.microsoft.com/office/drawing/2014/main" id="{5027FF29-C391-4FFE-989D-1194F6CAFB4E}"/>
                </a:ext>
              </a:extLst>
            </p:cNvPr>
            <p:cNvCxnSpPr/>
            <p:nvPr/>
          </p:nvCxnSpPr>
          <p:spPr bwMode="auto">
            <a:xfrm rot="10800000">
              <a:off x="6861439" y="4618265"/>
              <a:ext cx="1296000"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Rectangle 32">
              <a:extLst>
                <a:ext uri="{FF2B5EF4-FFF2-40B4-BE49-F238E27FC236}">
                  <a16:creationId xmlns:a16="http://schemas.microsoft.com/office/drawing/2014/main" id="{CC6DADAD-5E38-44FC-8ACE-D16C8141FF88}"/>
                </a:ext>
              </a:extLst>
            </p:cNvPr>
            <p:cNvSpPr/>
            <p:nvPr/>
          </p:nvSpPr>
          <p:spPr>
            <a:xfrm>
              <a:off x="6551235" y="4376523"/>
              <a:ext cx="312906" cy="400110"/>
            </a:xfrm>
            <a:prstGeom prst="rect">
              <a:avLst/>
            </a:prstGeom>
          </p:spPr>
          <p:txBody>
            <a:bodyPr wrap="none">
              <a:spAutoFit/>
            </a:bodyPr>
            <a:lstStyle/>
            <a:p>
              <a:r>
                <a:rPr lang="en-US" altLang="zh-CN" sz="2000" dirty="0"/>
                <a:t>1</a:t>
              </a:r>
              <a:endParaRPr lang="en-US" sz="2000" dirty="0"/>
            </a:p>
          </p:txBody>
        </p:sp>
        <p:cxnSp>
          <p:nvCxnSpPr>
            <p:cNvPr id="28" name="Straight Connector 33">
              <a:extLst>
                <a:ext uri="{FF2B5EF4-FFF2-40B4-BE49-F238E27FC236}">
                  <a16:creationId xmlns:a16="http://schemas.microsoft.com/office/drawing/2014/main" id="{80153854-D2A2-4E3B-B771-6CAA326520F1}"/>
                </a:ext>
              </a:extLst>
            </p:cNvPr>
            <p:cNvCxnSpPr/>
            <p:nvPr/>
          </p:nvCxnSpPr>
          <p:spPr bwMode="auto">
            <a:xfrm>
              <a:off x="8192161" y="4611698"/>
              <a:ext cx="424746" cy="6567"/>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35">
              <a:extLst>
                <a:ext uri="{FF2B5EF4-FFF2-40B4-BE49-F238E27FC236}">
                  <a16:creationId xmlns:a16="http://schemas.microsoft.com/office/drawing/2014/main" id="{475395B6-AE77-49C4-8931-B9692C8868EC}"/>
                </a:ext>
              </a:extLst>
            </p:cNvPr>
            <p:cNvCxnSpPr/>
            <p:nvPr/>
          </p:nvCxnSpPr>
          <p:spPr bwMode="auto">
            <a:xfrm>
              <a:off x="6399523" y="5461881"/>
              <a:ext cx="900000" cy="6567"/>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19800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常见概率分布</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Content Placeholder 2">
            <a:extLst>
              <a:ext uri="{FF2B5EF4-FFF2-40B4-BE49-F238E27FC236}">
                <a16:creationId xmlns:a16="http://schemas.microsoft.com/office/drawing/2014/main" id="{7C11DA5E-314A-48E7-B07C-E6425CDE4736}"/>
              </a:ext>
            </a:extLst>
          </p:cNvPr>
          <p:cNvSpPr>
            <a:spLocks noGrp="1"/>
          </p:cNvSpPr>
          <p:nvPr>
            <p:ph idx="1"/>
          </p:nvPr>
        </p:nvSpPr>
        <p:spPr>
          <a:xfrm>
            <a:off x="710779" y="1105200"/>
            <a:ext cx="10471879" cy="5220000"/>
          </a:xfrm>
        </p:spPr>
        <p:txBody>
          <a:bodyPr/>
          <a:lstStyle/>
          <a:p>
            <a:pPr eaLnBrk="1" hangingPunct="1">
              <a:lnSpc>
                <a:spcPct val="150000"/>
              </a:lnSpc>
            </a:pPr>
            <a:r>
              <a:rPr lang="zh-CN" altLang="en-US" dirty="0"/>
              <a:t>高斯分布</a:t>
            </a:r>
            <a:r>
              <a:rPr lang="en-US" altLang="zh-CN" dirty="0"/>
              <a:t>(Gaussian)</a:t>
            </a:r>
          </a:p>
          <a:p>
            <a:pPr lvl="1" eaLnBrk="1" hangingPunct="1">
              <a:lnSpc>
                <a:spcPct val="150000"/>
              </a:lnSpc>
            </a:pPr>
            <a:r>
              <a:rPr lang="zh-CN" altLang="en-US" dirty="0"/>
              <a:t>又称正态分布</a:t>
            </a:r>
            <a:r>
              <a:rPr lang="en-US" altLang="zh-CN" dirty="0"/>
              <a:t>(Normal)</a:t>
            </a:r>
            <a:r>
              <a:rPr lang="zh-CN" altLang="en-US" dirty="0"/>
              <a:t>，是实数中最常用的分布。</a:t>
            </a:r>
            <a:endParaRPr lang="en-US" altLang="zh-CN" dirty="0"/>
          </a:p>
          <a:p>
            <a:pPr lvl="1" eaLnBrk="1" hangingPunct="1">
              <a:lnSpc>
                <a:spcPct val="150000"/>
              </a:lnSpc>
            </a:pPr>
            <a:r>
              <a:rPr lang="zh-CN" altLang="en-US" dirty="0"/>
              <a:t>由均值</a:t>
            </a:r>
            <a:r>
              <a:rPr lang="el-GR" altLang="zh-CN" i="1" dirty="0"/>
              <a:t>μ</a:t>
            </a:r>
            <a:r>
              <a:rPr lang="zh-CN" altLang="en-US" dirty="0"/>
              <a:t>和标准差</a:t>
            </a:r>
            <a:r>
              <a:rPr lang="el-GR" altLang="zh-CN" i="1" dirty="0"/>
              <a:t>σ</a:t>
            </a:r>
            <a:r>
              <a:rPr lang="zh-CN" altLang="en-US" dirty="0"/>
              <a:t>决定</a:t>
            </a:r>
            <a:r>
              <a:rPr lang="zh-CN" altLang="en-US" i="1" dirty="0"/>
              <a:t>，</a:t>
            </a:r>
            <a:r>
              <a:rPr lang="zh-CN" altLang="en-US" dirty="0"/>
              <a:t>一元概率密度函数为：</a:t>
            </a: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r>
              <a:rPr lang="zh-CN" altLang="en-US" dirty="0"/>
              <a:t>累积概率分布函数为：</a:t>
            </a: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zh-CN" altLang="en-US" dirty="0"/>
          </a:p>
        </p:txBody>
      </p:sp>
      <mc:AlternateContent xmlns:mc="http://schemas.openxmlformats.org/markup-compatibility/2006" xmlns:a14="http://schemas.microsoft.com/office/drawing/2010/main">
        <mc:Choice Requires="a14">
          <p:sp>
            <p:nvSpPr>
              <p:cNvPr id="6" name="TextBox 1">
                <a:extLst>
                  <a:ext uri="{FF2B5EF4-FFF2-40B4-BE49-F238E27FC236}">
                    <a16:creationId xmlns:a16="http://schemas.microsoft.com/office/drawing/2014/main" id="{7E98C1AF-DAE5-4A92-9FDA-4D4A322D8DAE}"/>
                  </a:ext>
                </a:extLst>
              </p:cNvPr>
              <p:cNvSpPr txBox="1"/>
              <p:nvPr/>
            </p:nvSpPr>
            <p:spPr>
              <a:xfrm>
                <a:off x="1974113" y="3149811"/>
                <a:ext cx="2995307" cy="822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e>
                          </m:rad>
                          <m:r>
                            <a:rPr lang="zh-CN" altLang="en-US" sz="2400" b="0" i="1" smtClean="0">
                              <a:latin typeface="Cambria Math" panose="02040503050406030204" pitchFamily="18" charset="0"/>
                            </a:rPr>
                            <m:t>𝜎</m:t>
                          </m:r>
                        </m:den>
                      </m:f>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den>
                          </m:f>
                        </m:sup>
                      </m:sSup>
                    </m:oMath>
                  </m:oMathPara>
                </a14:m>
                <a:endParaRPr lang="en-US" sz="2400" dirty="0" err="1"/>
              </a:p>
            </p:txBody>
          </p:sp>
        </mc:Choice>
        <mc:Fallback xmlns="">
          <p:sp>
            <p:nvSpPr>
              <p:cNvPr id="6" name="TextBox 1">
                <a:extLst>
                  <a:ext uri="{FF2B5EF4-FFF2-40B4-BE49-F238E27FC236}">
                    <a16:creationId xmlns:a16="http://schemas.microsoft.com/office/drawing/2014/main" id="{7E98C1AF-DAE5-4A92-9FDA-4D4A322D8DAE}"/>
                  </a:ext>
                </a:extLst>
              </p:cNvPr>
              <p:cNvSpPr txBox="1">
                <a:spLocks noRot="1" noChangeAspect="1" noMove="1" noResize="1" noEditPoints="1" noAdjustHandles="1" noChangeArrowheads="1" noChangeShapeType="1" noTextEdit="1"/>
              </p:cNvSpPr>
              <p:nvPr/>
            </p:nvSpPr>
            <p:spPr>
              <a:xfrm>
                <a:off x="1974113" y="3149811"/>
                <a:ext cx="2995307" cy="82246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1">
                <a:extLst>
                  <a:ext uri="{FF2B5EF4-FFF2-40B4-BE49-F238E27FC236}">
                    <a16:creationId xmlns:a16="http://schemas.microsoft.com/office/drawing/2014/main" id="{F527AEC5-96AF-4D0E-A249-3F90FF7793AF}"/>
                  </a:ext>
                </a:extLst>
              </p:cNvPr>
              <p:cNvSpPr/>
              <p:nvPr/>
            </p:nvSpPr>
            <p:spPr>
              <a:xfrm>
                <a:off x="1152110" y="5042313"/>
                <a:ext cx="6717726" cy="10468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nary>
                        <m:naryPr>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𝑥</m:t>
                          </m:r>
                        </m:sup>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m:rPr>
                              <m:nor/>
                            </m:rPr>
                            <a:rPr lang="en-US" sz="2400" b="0" i="0" smtClean="0">
                              <a:latin typeface="Times New Roman" panose="02020603050405020304" pitchFamily="18" charset="0"/>
                              <a:cs typeface="Times New Roman" panose="02020603050405020304" pitchFamily="18" charset="0"/>
                            </a:rPr>
                            <m:t>erf</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num>
                                <m:den>
                                  <m:r>
                                    <a:rPr lang="en-US" sz="2400" b="0" i="1" smtClean="0">
                                      <a:latin typeface="Cambria Math" panose="02040503050406030204" pitchFamily="18" charset="0"/>
                                      <a:ea typeface="Cambria Math" panose="02040503050406030204" pitchFamily="18" charset="0"/>
                                    </a:rPr>
                                    <m:t>𝜎</m:t>
                                  </m:r>
                                  <m:rad>
                                    <m:radPr>
                                      <m:degHide m:val="on"/>
                                      <m:ctrlPr>
                                        <a:rPr lang="en-US" sz="2400" b="0" i="1" smtClean="0">
                                          <a:latin typeface="Cambria Math" panose="02040503050406030204" pitchFamily="18" charset="0"/>
                                          <a:ea typeface="Cambria Math" panose="02040503050406030204" pitchFamily="18" charset="0"/>
                                        </a:rPr>
                                      </m:ctrlPr>
                                    </m:radPr>
                                    <m:deg/>
                                    <m:e>
                                      <m:r>
                                        <a:rPr lang="en-US" sz="2400" b="0" i="1" smtClean="0">
                                          <a:latin typeface="Cambria Math" panose="02040503050406030204" pitchFamily="18" charset="0"/>
                                          <a:ea typeface="Cambria Math" panose="02040503050406030204" pitchFamily="18" charset="0"/>
                                        </a:rPr>
                                        <m:t>2</m:t>
                                      </m:r>
                                    </m:e>
                                  </m:rad>
                                </m:den>
                              </m:f>
                            </m:e>
                          </m:d>
                        </m:e>
                      </m:d>
                    </m:oMath>
                  </m:oMathPara>
                </a14:m>
                <a:endParaRPr lang="en-US" sz="2400" dirty="0"/>
              </a:p>
            </p:txBody>
          </p:sp>
        </mc:Choice>
        <mc:Fallback xmlns="">
          <p:sp>
            <p:nvSpPr>
              <p:cNvPr id="7" name="Rectangle 11">
                <a:extLst>
                  <a:ext uri="{FF2B5EF4-FFF2-40B4-BE49-F238E27FC236}">
                    <a16:creationId xmlns:a16="http://schemas.microsoft.com/office/drawing/2014/main" id="{F527AEC5-96AF-4D0E-A249-3F90FF7793AF}"/>
                  </a:ext>
                </a:extLst>
              </p:cNvPr>
              <p:cNvSpPr>
                <a:spLocks noRot="1" noChangeAspect="1" noMove="1" noResize="1" noEditPoints="1" noAdjustHandles="1" noChangeArrowheads="1" noChangeShapeType="1" noTextEdit="1"/>
              </p:cNvSpPr>
              <p:nvPr/>
            </p:nvSpPr>
            <p:spPr>
              <a:xfrm>
                <a:off x="1152110" y="5042313"/>
                <a:ext cx="6717726" cy="1046890"/>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0B910843-051E-49A7-BA8B-AE6158D12BD2}"/>
              </a:ext>
            </a:extLst>
          </p:cNvPr>
          <p:cNvGrpSpPr/>
          <p:nvPr/>
        </p:nvGrpSpPr>
        <p:grpSpPr>
          <a:xfrm>
            <a:off x="7974338" y="1927321"/>
            <a:ext cx="3343892" cy="4552283"/>
            <a:chOff x="5605892" y="1687478"/>
            <a:chExt cx="3343892" cy="4552283"/>
          </a:xfrm>
        </p:grpSpPr>
        <p:cxnSp>
          <p:nvCxnSpPr>
            <p:cNvPr id="9" name="Straight Arrow Connector 4">
              <a:extLst>
                <a:ext uri="{FF2B5EF4-FFF2-40B4-BE49-F238E27FC236}">
                  <a16:creationId xmlns:a16="http://schemas.microsoft.com/office/drawing/2014/main" id="{E9B41D2D-F820-458A-9847-96E2445A7581}"/>
                </a:ext>
              </a:extLst>
            </p:cNvPr>
            <p:cNvCxnSpPr/>
            <p:nvPr/>
          </p:nvCxnSpPr>
          <p:spPr bwMode="auto">
            <a:xfrm>
              <a:off x="5883000" y="3695931"/>
              <a:ext cx="2880000" cy="0"/>
            </a:xfrm>
            <a:prstGeom prst="straightConnector1">
              <a:avLst/>
            </a:prstGeom>
            <a:noFill/>
            <a:ln w="19050" cap="flat" cmpd="sng" algn="ctr">
              <a:solidFill>
                <a:srgbClr val="000000">
                  <a:shade val="95000"/>
                  <a:satMod val="105000"/>
                </a:srgbClr>
              </a:solidFill>
              <a:prstDash val="solid"/>
              <a:headEnd type="none" w="med" len="med"/>
              <a:tailEnd type="triangle"/>
            </a:ln>
            <a:effectLst/>
          </p:spPr>
        </p:cxnSp>
        <p:cxnSp>
          <p:nvCxnSpPr>
            <p:cNvPr id="10" name="Straight Arrow Connector 8">
              <a:extLst>
                <a:ext uri="{FF2B5EF4-FFF2-40B4-BE49-F238E27FC236}">
                  <a16:creationId xmlns:a16="http://schemas.microsoft.com/office/drawing/2014/main" id="{7B9FD862-EFFF-4C5D-9E9B-E0BB854F766D}"/>
                </a:ext>
              </a:extLst>
            </p:cNvPr>
            <p:cNvCxnSpPr/>
            <p:nvPr/>
          </p:nvCxnSpPr>
          <p:spPr bwMode="auto">
            <a:xfrm rot="16200000">
              <a:off x="6417205" y="2795931"/>
              <a:ext cx="1800000" cy="0"/>
            </a:xfrm>
            <a:prstGeom prst="straightConnector1">
              <a:avLst/>
            </a:prstGeom>
            <a:solidFill>
              <a:srgbClr val="BBE0E3"/>
            </a:solidFill>
            <a:ln w="1905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36">
              <a:extLst>
                <a:ext uri="{FF2B5EF4-FFF2-40B4-BE49-F238E27FC236}">
                  <a16:creationId xmlns:a16="http://schemas.microsoft.com/office/drawing/2014/main" id="{A7DB3F5B-D0CF-49AF-B7C0-841F9E6A9901}"/>
                </a:ext>
              </a:extLst>
            </p:cNvPr>
            <p:cNvSpPr/>
            <p:nvPr/>
          </p:nvSpPr>
          <p:spPr>
            <a:xfrm>
              <a:off x="7299523" y="1687478"/>
              <a:ext cx="596638" cy="400110"/>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0" i="1" u="none" strike="noStrike" kern="0" cap="none" spc="0" normalizeH="0" baseline="0" noProof="0" dirty="0">
                  <a:ln>
                    <a:noFill/>
                  </a:ln>
                  <a:solidFill>
                    <a:srgbClr val="000000"/>
                  </a:solidFill>
                  <a:effectLst/>
                  <a:uLnTx/>
                  <a:uFillTx/>
                  <a:latin typeface="Times" charset="0"/>
                </a:rPr>
                <a:t>p</a:t>
              </a:r>
              <a:r>
                <a:rPr kumimoji="0" lang="en-US" altLang="zh-CN" sz="2000" b="0" i="0" u="none" strike="noStrike" kern="0" cap="none" spc="0" normalizeH="0" baseline="0" noProof="0" dirty="0">
                  <a:ln>
                    <a:noFill/>
                  </a:ln>
                  <a:solidFill>
                    <a:srgbClr val="000000"/>
                  </a:solidFill>
                  <a:effectLst/>
                  <a:uLnTx/>
                  <a:uFillTx/>
                  <a:latin typeface="Times" charset="0"/>
                </a:rPr>
                <a:t>(</a:t>
              </a:r>
              <a:r>
                <a:rPr kumimoji="0" lang="en-US" altLang="zh-CN" sz="2000" b="0" i="1" u="none" strike="noStrike" kern="0" cap="none" spc="0" normalizeH="0" baseline="0" noProof="0" dirty="0">
                  <a:ln>
                    <a:noFill/>
                  </a:ln>
                  <a:solidFill>
                    <a:srgbClr val="000000"/>
                  </a:solidFill>
                  <a:effectLst/>
                  <a:uLnTx/>
                  <a:uFillTx/>
                  <a:latin typeface="Times" charset="0"/>
                </a:rPr>
                <a:t>x</a:t>
              </a:r>
              <a:r>
                <a:rPr kumimoji="0" lang="en-US" altLang="zh-CN" sz="2000" b="0" i="0" u="none" strike="noStrike" kern="0" cap="none" spc="0" normalizeH="0" baseline="0" noProof="0" dirty="0">
                  <a:ln>
                    <a:noFill/>
                  </a:ln>
                  <a:solidFill>
                    <a:srgbClr val="000000"/>
                  </a:solidFill>
                  <a:effectLst/>
                  <a:uLnTx/>
                  <a:uFillTx/>
                  <a:latin typeface="Times" charset="0"/>
                </a:rPr>
                <a:t>)</a:t>
              </a:r>
              <a:endParaRPr kumimoji="0" lang="en-US" sz="2000" b="0" i="0" u="none" strike="noStrike" kern="0" cap="none" spc="0" normalizeH="0" baseline="0" noProof="0" dirty="0">
                <a:ln>
                  <a:noFill/>
                </a:ln>
                <a:solidFill>
                  <a:srgbClr val="000000"/>
                </a:solidFill>
                <a:effectLst/>
                <a:uLnTx/>
                <a:uFillTx/>
                <a:latin typeface="Times" charset="0"/>
              </a:endParaRPr>
            </a:p>
          </p:txBody>
        </p:sp>
        <p:sp>
          <p:nvSpPr>
            <p:cNvPr id="12" name="Rectangle 30">
              <a:extLst>
                <a:ext uri="{FF2B5EF4-FFF2-40B4-BE49-F238E27FC236}">
                  <a16:creationId xmlns:a16="http://schemas.microsoft.com/office/drawing/2014/main" id="{C88944A8-F636-4C53-8C07-48A076862EEC}"/>
                </a:ext>
              </a:extLst>
            </p:cNvPr>
            <p:cNvSpPr/>
            <p:nvPr/>
          </p:nvSpPr>
          <p:spPr>
            <a:xfrm>
              <a:off x="6141177" y="2950634"/>
              <a:ext cx="2429669" cy="664368"/>
            </a:xfrm>
            <a:custGeom>
              <a:avLst/>
              <a:gdLst>
                <a:gd name="connsiteX0" fmla="*/ 0 w 1190561"/>
                <a:gd name="connsiteY0" fmla="*/ 0 h 581882"/>
                <a:gd name="connsiteX1" fmla="*/ 1190561 w 1190561"/>
                <a:gd name="connsiteY1" fmla="*/ 0 h 581882"/>
                <a:gd name="connsiteX2" fmla="*/ 1190561 w 1190561"/>
                <a:gd name="connsiteY2" fmla="*/ 581882 h 581882"/>
                <a:gd name="connsiteX3" fmla="*/ 0 w 1190561"/>
                <a:gd name="connsiteY3" fmla="*/ 581882 h 581882"/>
                <a:gd name="connsiteX4" fmla="*/ 0 w 1190561"/>
                <a:gd name="connsiteY4" fmla="*/ 0 h 581882"/>
                <a:gd name="connsiteX0" fmla="*/ 1190561 w 1282001"/>
                <a:gd name="connsiteY0" fmla="*/ 581882 h 673322"/>
                <a:gd name="connsiteX1" fmla="*/ 0 w 1282001"/>
                <a:gd name="connsiteY1" fmla="*/ 581882 h 673322"/>
                <a:gd name="connsiteX2" fmla="*/ 0 w 1282001"/>
                <a:gd name="connsiteY2" fmla="*/ 0 h 673322"/>
                <a:gd name="connsiteX3" fmla="*/ 1190561 w 1282001"/>
                <a:gd name="connsiteY3" fmla="*/ 0 h 673322"/>
                <a:gd name="connsiteX4" fmla="*/ 1282001 w 1282001"/>
                <a:gd name="connsiteY4" fmla="*/ 673322 h 673322"/>
                <a:gd name="connsiteX0" fmla="*/ 1190561 w 1713801"/>
                <a:gd name="connsiteY0" fmla="*/ 581882 h 581882"/>
                <a:gd name="connsiteX1" fmla="*/ 0 w 1713801"/>
                <a:gd name="connsiteY1" fmla="*/ 581882 h 581882"/>
                <a:gd name="connsiteX2" fmla="*/ 0 w 1713801"/>
                <a:gd name="connsiteY2" fmla="*/ 0 h 581882"/>
                <a:gd name="connsiteX3" fmla="*/ 1190561 w 1713801"/>
                <a:gd name="connsiteY3" fmla="*/ 0 h 581882"/>
                <a:gd name="connsiteX4" fmla="*/ 1713801 w 1713801"/>
                <a:gd name="connsiteY4" fmla="*/ 368522 h 581882"/>
                <a:gd name="connsiteX0" fmla="*/ 0 w 2313940"/>
                <a:gd name="connsiteY0" fmla="*/ 962882 h 962882"/>
                <a:gd name="connsiteX1" fmla="*/ 600139 w 2313940"/>
                <a:gd name="connsiteY1" fmla="*/ 581882 h 962882"/>
                <a:gd name="connsiteX2" fmla="*/ 600139 w 2313940"/>
                <a:gd name="connsiteY2" fmla="*/ 0 h 962882"/>
                <a:gd name="connsiteX3" fmla="*/ 1790700 w 2313940"/>
                <a:gd name="connsiteY3" fmla="*/ 0 h 962882"/>
                <a:gd name="connsiteX4" fmla="*/ 2313940 w 2313940"/>
                <a:gd name="connsiteY4" fmla="*/ 368522 h 962882"/>
                <a:gd name="connsiteX0" fmla="*/ 0 w 2313940"/>
                <a:gd name="connsiteY0" fmla="*/ 962882 h 962882"/>
                <a:gd name="connsiteX1" fmla="*/ 600139 w 2313940"/>
                <a:gd name="connsiteY1" fmla="*/ 581882 h 962882"/>
                <a:gd name="connsiteX2" fmla="*/ 600139 w 2313940"/>
                <a:gd name="connsiteY2" fmla="*/ 0 h 962882"/>
                <a:gd name="connsiteX3" fmla="*/ 1816100 w 2313940"/>
                <a:gd name="connsiteY3" fmla="*/ 241300 h 962882"/>
                <a:gd name="connsiteX4" fmla="*/ 2313940 w 2313940"/>
                <a:gd name="connsiteY4" fmla="*/ 368522 h 962882"/>
                <a:gd name="connsiteX0" fmla="*/ 0 w 2313940"/>
                <a:gd name="connsiteY0" fmla="*/ 1064482 h 1064482"/>
                <a:gd name="connsiteX1" fmla="*/ 600139 w 2313940"/>
                <a:gd name="connsiteY1" fmla="*/ 683482 h 1064482"/>
                <a:gd name="connsiteX2" fmla="*/ 1184339 w 2313940"/>
                <a:gd name="connsiteY2" fmla="*/ 0 h 1064482"/>
                <a:gd name="connsiteX3" fmla="*/ 1816100 w 2313940"/>
                <a:gd name="connsiteY3" fmla="*/ 342900 h 1064482"/>
                <a:gd name="connsiteX4" fmla="*/ 2313940 w 2313940"/>
                <a:gd name="connsiteY4" fmla="*/ 470122 h 1064482"/>
                <a:gd name="connsiteX0" fmla="*/ 0 w 2313940"/>
                <a:gd name="connsiteY0" fmla="*/ 1064482 h 1064482"/>
                <a:gd name="connsiteX1" fmla="*/ 600139 w 2313940"/>
                <a:gd name="connsiteY1" fmla="*/ 683482 h 1064482"/>
                <a:gd name="connsiteX2" fmla="*/ 1184339 w 2313940"/>
                <a:gd name="connsiteY2" fmla="*/ 0 h 1064482"/>
                <a:gd name="connsiteX3" fmla="*/ 1854200 w 2313940"/>
                <a:gd name="connsiteY3" fmla="*/ 723900 h 1064482"/>
                <a:gd name="connsiteX4" fmla="*/ 2313940 w 2313940"/>
                <a:gd name="connsiteY4" fmla="*/ 470122 h 1064482"/>
                <a:gd name="connsiteX0" fmla="*/ 0 w 2428240"/>
                <a:gd name="connsiteY0" fmla="*/ 1064482 h 1064482"/>
                <a:gd name="connsiteX1" fmla="*/ 600139 w 2428240"/>
                <a:gd name="connsiteY1" fmla="*/ 6834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79600 w 2428240"/>
                <a:gd name="connsiteY3" fmla="*/ 9017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727200 w 2428240"/>
                <a:gd name="connsiteY3" fmla="*/ 876300 h 1064482"/>
                <a:gd name="connsiteX4" fmla="*/ 2428240 w 2428240"/>
                <a:gd name="connsiteY4" fmla="*/ 1054322 h 1064482"/>
                <a:gd name="connsiteX0" fmla="*/ 0 w 2428240"/>
                <a:gd name="connsiteY0" fmla="*/ 1064482 h 1064482"/>
                <a:gd name="connsiteX1" fmla="*/ 816039 w 2428240"/>
                <a:gd name="connsiteY1" fmla="*/ 950182 h 1064482"/>
                <a:gd name="connsiteX2" fmla="*/ 1184339 w 2428240"/>
                <a:gd name="connsiteY2" fmla="*/ 0 h 1064482"/>
                <a:gd name="connsiteX3" fmla="*/ 1727200 w 2428240"/>
                <a:gd name="connsiteY3" fmla="*/ 876300 h 1064482"/>
                <a:gd name="connsiteX4" fmla="*/ 2428240 w 2428240"/>
                <a:gd name="connsiteY4" fmla="*/ 1054322 h 10644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431800 h 619982"/>
                <a:gd name="connsiteX4" fmla="*/ 2428240 w 2428240"/>
                <a:gd name="connsiteY4" fmla="*/ 609822 h 6199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36285 h 636285"/>
                <a:gd name="connsiteX1" fmla="*/ 701739 w 2428240"/>
                <a:gd name="connsiteY1" fmla="*/ 433085 h 636285"/>
                <a:gd name="connsiteX2" fmla="*/ 1184339 w 2428240"/>
                <a:gd name="connsiteY2" fmla="*/ 16303 h 636285"/>
                <a:gd name="connsiteX3" fmla="*/ 1485964 w 2428240"/>
                <a:gd name="connsiteY3" fmla="*/ 119787 h 636285"/>
                <a:gd name="connsiteX4" fmla="*/ 1727200 w 2428240"/>
                <a:gd name="connsiteY4" fmla="*/ 359203 h 636285"/>
                <a:gd name="connsiteX5" fmla="*/ 2428240 w 2428240"/>
                <a:gd name="connsiteY5" fmla="*/ 626125 h 636285"/>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59771 w 2428240"/>
                <a:gd name="connsiteY3" fmla="*/ 155872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03388 w 2428240"/>
                <a:gd name="connsiteY4" fmla="*/ 414337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56520 w 2428240"/>
                <a:gd name="connsiteY1" fmla="*/ 285813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86719 w 2428240"/>
                <a:gd name="connsiteY4" fmla="*/ 459580 h 619982"/>
                <a:gd name="connsiteX5" fmla="*/ 2428240 w 2428240"/>
                <a:gd name="connsiteY5" fmla="*/ 609822 h 619982"/>
                <a:gd name="connsiteX0" fmla="*/ 0 w 1686719"/>
                <a:gd name="connsiteY0" fmla="*/ 619982 h 619982"/>
                <a:gd name="connsiteX1" fmla="*/ 861283 w 1686719"/>
                <a:gd name="connsiteY1" fmla="*/ 319151 h 619982"/>
                <a:gd name="connsiteX2" fmla="*/ 1184339 w 1686719"/>
                <a:gd name="connsiteY2" fmla="*/ 0 h 619982"/>
                <a:gd name="connsiteX3" fmla="*/ 1438339 w 1686719"/>
                <a:gd name="connsiteY3" fmla="*/ 191590 h 619982"/>
                <a:gd name="connsiteX4" fmla="*/ 1686719 w 1686719"/>
                <a:gd name="connsiteY4" fmla="*/ 459580 h 619982"/>
                <a:gd name="connsiteX0" fmla="*/ 0 w 2439194"/>
                <a:gd name="connsiteY0" fmla="*/ 619982 h 664368"/>
                <a:gd name="connsiteX1" fmla="*/ 861283 w 2439194"/>
                <a:gd name="connsiteY1" fmla="*/ 319151 h 664368"/>
                <a:gd name="connsiteX2" fmla="*/ 1184339 w 2439194"/>
                <a:gd name="connsiteY2" fmla="*/ 0 h 664368"/>
                <a:gd name="connsiteX3" fmla="*/ 1438339 w 2439194"/>
                <a:gd name="connsiteY3" fmla="*/ 191590 h 664368"/>
                <a:gd name="connsiteX4" fmla="*/ 2439194 w 2439194"/>
                <a:gd name="connsiteY4" fmla="*/ 664368 h 664368"/>
                <a:gd name="connsiteX0" fmla="*/ 0 w 2439194"/>
                <a:gd name="connsiteY0" fmla="*/ 619982 h 664368"/>
                <a:gd name="connsiteX1" fmla="*/ 861283 w 2439194"/>
                <a:gd name="connsiteY1" fmla="*/ 319151 h 664368"/>
                <a:gd name="connsiteX2" fmla="*/ 1184339 w 2439194"/>
                <a:gd name="connsiteY2" fmla="*/ 0 h 664368"/>
                <a:gd name="connsiteX3" fmla="*/ 1562164 w 2439194"/>
                <a:gd name="connsiteY3" fmla="*/ 301128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62164 w 2439194"/>
                <a:gd name="connsiteY3" fmla="*/ 301128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29669"/>
                <a:gd name="connsiteY0" fmla="*/ 653320 h 664368"/>
                <a:gd name="connsiteX1" fmla="*/ 866045 w 2429669"/>
                <a:gd name="connsiteY1" fmla="*/ 290576 h 664368"/>
                <a:gd name="connsiteX2" fmla="*/ 1174814 w 2429669"/>
                <a:gd name="connsiteY2" fmla="*/ 0 h 664368"/>
                <a:gd name="connsiteX3" fmla="*/ 1528826 w 2429669"/>
                <a:gd name="connsiteY3" fmla="*/ 272553 h 664368"/>
                <a:gd name="connsiteX4" fmla="*/ 2429669 w 2429669"/>
                <a:gd name="connsiteY4" fmla="*/ 664368 h 6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669" h="664368">
                  <a:moveTo>
                    <a:pt x="0" y="653320"/>
                  </a:moveTo>
                  <a:cubicBezTo>
                    <a:pt x="250846" y="602520"/>
                    <a:pt x="677907" y="639824"/>
                    <a:pt x="866045" y="290576"/>
                  </a:cubicBezTo>
                  <a:cubicBezTo>
                    <a:pt x="984843" y="154822"/>
                    <a:pt x="1006803" y="47646"/>
                    <a:pt x="1174814" y="0"/>
                  </a:cubicBezTo>
                  <a:cubicBezTo>
                    <a:pt x="1352351" y="41446"/>
                    <a:pt x="1419300" y="179685"/>
                    <a:pt x="1528826" y="272553"/>
                  </a:cubicBezTo>
                  <a:cubicBezTo>
                    <a:pt x="1864571" y="605927"/>
                    <a:pt x="2190867" y="626016"/>
                    <a:pt x="2429669" y="664368"/>
                  </a:cubicBezTo>
                </a:path>
              </a:pathLst>
            </a:custGeom>
            <a:noFill/>
            <a:ln w="25400" cap="flat" cmpd="sng" algn="ctr">
              <a:solidFill>
                <a:srgbClr val="FF0000"/>
              </a:solidFill>
              <a:prstDash val="solid"/>
            </a:ln>
            <a:effectLst/>
          </p:spPr>
          <p:txBody>
            <a:bodyPr wrap="square" rtlCol="0"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30">
              <a:extLst>
                <a:ext uri="{FF2B5EF4-FFF2-40B4-BE49-F238E27FC236}">
                  <a16:creationId xmlns:a16="http://schemas.microsoft.com/office/drawing/2014/main" id="{40061445-71EF-4BF1-B7B1-15F9AE5E5038}"/>
                </a:ext>
              </a:extLst>
            </p:cNvPr>
            <p:cNvSpPr/>
            <p:nvPr/>
          </p:nvSpPr>
          <p:spPr>
            <a:xfrm>
              <a:off x="5605892" y="2559644"/>
              <a:ext cx="2439194" cy="1099797"/>
            </a:xfrm>
            <a:custGeom>
              <a:avLst/>
              <a:gdLst>
                <a:gd name="connsiteX0" fmla="*/ 0 w 1190561"/>
                <a:gd name="connsiteY0" fmla="*/ 0 h 581882"/>
                <a:gd name="connsiteX1" fmla="*/ 1190561 w 1190561"/>
                <a:gd name="connsiteY1" fmla="*/ 0 h 581882"/>
                <a:gd name="connsiteX2" fmla="*/ 1190561 w 1190561"/>
                <a:gd name="connsiteY2" fmla="*/ 581882 h 581882"/>
                <a:gd name="connsiteX3" fmla="*/ 0 w 1190561"/>
                <a:gd name="connsiteY3" fmla="*/ 581882 h 581882"/>
                <a:gd name="connsiteX4" fmla="*/ 0 w 1190561"/>
                <a:gd name="connsiteY4" fmla="*/ 0 h 581882"/>
                <a:gd name="connsiteX0" fmla="*/ 1190561 w 1282001"/>
                <a:gd name="connsiteY0" fmla="*/ 581882 h 673322"/>
                <a:gd name="connsiteX1" fmla="*/ 0 w 1282001"/>
                <a:gd name="connsiteY1" fmla="*/ 581882 h 673322"/>
                <a:gd name="connsiteX2" fmla="*/ 0 w 1282001"/>
                <a:gd name="connsiteY2" fmla="*/ 0 h 673322"/>
                <a:gd name="connsiteX3" fmla="*/ 1190561 w 1282001"/>
                <a:gd name="connsiteY3" fmla="*/ 0 h 673322"/>
                <a:gd name="connsiteX4" fmla="*/ 1282001 w 1282001"/>
                <a:gd name="connsiteY4" fmla="*/ 673322 h 673322"/>
                <a:gd name="connsiteX0" fmla="*/ 1190561 w 1713801"/>
                <a:gd name="connsiteY0" fmla="*/ 581882 h 581882"/>
                <a:gd name="connsiteX1" fmla="*/ 0 w 1713801"/>
                <a:gd name="connsiteY1" fmla="*/ 581882 h 581882"/>
                <a:gd name="connsiteX2" fmla="*/ 0 w 1713801"/>
                <a:gd name="connsiteY2" fmla="*/ 0 h 581882"/>
                <a:gd name="connsiteX3" fmla="*/ 1190561 w 1713801"/>
                <a:gd name="connsiteY3" fmla="*/ 0 h 581882"/>
                <a:gd name="connsiteX4" fmla="*/ 1713801 w 1713801"/>
                <a:gd name="connsiteY4" fmla="*/ 368522 h 581882"/>
                <a:gd name="connsiteX0" fmla="*/ 0 w 2313940"/>
                <a:gd name="connsiteY0" fmla="*/ 962882 h 962882"/>
                <a:gd name="connsiteX1" fmla="*/ 600139 w 2313940"/>
                <a:gd name="connsiteY1" fmla="*/ 581882 h 962882"/>
                <a:gd name="connsiteX2" fmla="*/ 600139 w 2313940"/>
                <a:gd name="connsiteY2" fmla="*/ 0 h 962882"/>
                <a:gd name="connsiteX3" fmla="*/ 1790700 w 2313940"/>
                <a:gd name="connsiteY3" fmla="*/ 0 h 962882"/>
                <a:gd name="connsiteX4" fmla="*/ 2313940 w 2313940"/>
                <a:gd name="connsiteY4" fmla="*/ 368522 h 962882"/>
                <a:gd name="connsiteX0" fmla="*/ 0 w 2313940"/>
                <a:gd name="connsiteY0" fmla="*/ 962882 h 962882"/>
                <a:gd name="connsiteX1" fmla="*/ 600139 w 2313940"/>
                <a:gd name="connsiteY1" fmla="*/ 581882 h 962882"/>
                <a:gd name="connsiteX2" fmla="*/ 600139 w 2313940"/>
                <a:gd name="connsiteY2" fmla="*/ 0 h 962882"/>
                <a:gd name="connsiteX3" fmla="*/ 1816100 w 2313940"/>
                <a:gd name="connsiteY3" fmla="*/ 241300 h 962882"/>
                <a:gd name="connsiteX4" fmla="*/ 2313940 w 2313940"/>
                <a:gd name="connsiteY4" fmla="*/ 368522 h 962882"/>
                <a:gd name="connsiteX0" fmla="*/ 0 w 2313940"/>
                <a:gd name="connsiteY0" fmla="*/ 1064482 h 1064482"/>
                <a:gd name="connsiteX1" fmla="*/ 600139 w 2313940"/>
                <a:gd name="connsiteY1" fmla="*/ 683482 h 1064482"/>
                <a:gd name="connsiteX2" fmla="*/ 1184339 w 2313940"/>
                <a:gd name="connsiteY2" fmla="*/ 0 h 1064482"/>
                <a:gd name="connsiteX3" fmla="*/ 1816100 w 2313940"/>
                <a:gd name="connsiteY3" fmla="*/ 342900 h 1064482"/>
                <a:gd name="connsiteX4" fmla="*/ 2313940 w 2313940"/>
                <a:gd name="connsiteY4" fmla="*/ 470122 h 1064482"/>
                <a:gd name="connsiteX0" fmla="*/ 0 w 2313940"/>
                <a:gd name="connsiteY0" fmla="*/ 1064482 h 1064482"/>
                <a:gd name="connsiteX1" fmla="*/ 600139 w 2313940"/>
                <a:gd name="connsiteY1" fmla="*/ 683482 h 1064482"/>
                <a:gd name="connsiteX2" fmla="*/ 1184339 w 2313940"/>
                <a:gd name="connsiteY2" fmla="*/ 0 h 1064482"/>
                <a:gd name="connsiteX3" fmla="*/ 1854200 w 2313940"/>
                <a:gd name="connsiteY3" fmla="*/ 723900 h 1064482"/>
                <a:gd name="connsiteX4" fmla="*/ 2313940 w 2313940"/>
                <a:gd name="connsiteY4" fmla="*/ 470122 h 1064482"/>
                <a:gd name="connsiteX0" fmla="*/ 0 w 2428240"/>
                <a:gd name="connsiteY0" fmla="*/ 1064482 h 1064482"/>
                <a:gd name="connsiteX1" fmla="*/ 600139 w 2428240"/>
                <a:gd name="connsiteY1" fmla="*/ 6834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79600 w 2428240"/>
                <a:gd name="connsiteY3" fmla="*/ 9017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727200 w 2428240"/>
                <a:gd name="connsiteY3" fmla="*/ 876300 h 1064482"/>
                <a:gd name="connsiteX4" fmla="*/ 2428240 w 2428240"/>
                <a:gd name="connsiteY4" fmla="*/ 1054322 h 1064482"/>
                <a:gd name="connsiteX0" fmla="*/ 0 w 2428240"/>
                <a:gd name="connsiteY0" fmla="*/ 1064482 h 1064482"/>
                <a:gd name="connsiteX1" fmla="*/ 816039 w 2428240"/>
                <a:gd name="connsiteY1" fmla="*/ 950182 h 1064482"/>
                <a:gd name="connsiteX2" fmla="*/ 1184339 w 2428240"/>
                <a:gd name="connsiteY2" fmla="*/ 0 h 1064482"/>
                <a:gd name="connsiteX3" fmla="*/ 1727200 w 2428240"/>
                <a:gd name="connsiteY3" fmla="*/ 876300 h 1064482"/>
                <a:gd name="connsiteX4" fmla="*/ 2428240 w 2428240"/>
                <a:gd name="connsiteY4" fmla="*/ 1054322 h 10644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431800 h 619982"/>
                <a:gd name="connsiteX4" fmla="*/ 2428240 w 2428240"/>
                <a:gd name="connsiteY4" fmla="*/ 609822 h 6199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36285 h 636285"/>
                <a:gd name="connsiteX1" fmla="*/ 701739 w 2428240"/>
                <a:gd name="connsiteY1" fmla="*/ 433085 h 636285"/>
                <a:gd name="connsiteX2" fmla="*/ 1184339 w 2428240"/>
                <a:gd name="connsiteY2" fmla="*/ 16303 h 636285"/>
                <a:gd name="connsiteX3" fmla="*/ 1485964 w 2428240"/>
                <a:gd name="connsiteY3" fmla="*/ 119787 h 636285"/>
                <a:gd name="connsiteX4" fmla="*/ 1727200 w 2428240"/>
                <a:gd name="connsiteY4" fmla="*/ 359203 h 636285"/>
                <a:gd name="connsiteX5" fmla="*/ 2428240 w 2428240"/>
                <a:gd name="connsiteY5" fmla="*/ 626125 h 636285"/>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59771 w 2428240"/>
                <a:gd name="connsiteY3" fmla="*/ 155872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03388 w 2428240"/>
                <a:gd name="connsiteY4" fmla="*/ 414337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56520 w 2428240"/>
                <a:gd name="connsiteY1" fmla="*/ 285813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86719 w 2428240"/>
                <a:gd name="connsiteY4" fmla="*/ 459580 h 619982"/>
                <a:gd name="connsiteX5" fmla="*/ 2428240 w 2428240"/>
                <a:gd name="connsiteY5" fmla="*/ 609822 h 619982"/>
                <a:gd name="connsiteX0" fmla="*/ 0 w 1686719"/>
                <a:gd name="connsiteY0" fmla="*/ 619982 h 619982"/>
                <a:gd name="connsiteX1" fmla="*/ 861283 w 1686719"/>
                <a:gd name="connsiteY1" fmla="*/ 319151 h 619982"/>
                <a:gd name="connsiteX2" fmla="*/ 1184339 w 1686719"/>
                <a:gd name="connsiteY2" fmla="*/ 0 h 619982"/>
                <a:gd name="connsiteX3" fmla="*/ 1438339 w 1686719"/>
                <a:gd name="connsiteY3" fmla="*/ 191590 h 619982"/>
                <a:gd name="connsiteX4" fmla="*/ 1686719 w 1686719"/>
                <a:gd name="connsiteY4" fmla="*/ 459580 h 619982"/>
                <a:gd name="connsiteX0" fmla="*/ 0 w 2439194"/>
                <a:gd name="connsiteY0" fmla="*/ 619982 h 664368"/>
                <a:gd name="connsiteX1" fmla="*/ 861283 w 2439194"/>
                <a:gd name="connsiteY1" fmla="*/ 319151 h 664368"/>
                <a:gd name="connsiteX2" fmla="*/ 1184339 w 2439194"/>
                <a:gd name="connsiteY2" fmla="*/ 0 h 664368"/>
                <a:gd name="connsiteX3" fmla="*/ 1438339 w 2439194"/>
                <a:gd name="connsiteY3" fmla="*/ 191590 h 664368"/>
                <a:gd name="connsiteX4" fmla="*/ 2439194 w 2439194"/>
                <a:gd name="connsiteY4" fmla="*/ 664368 h 664368"/>
                <a:gd name="connsiteX0" fmla="*/ 0 w 2439194"/>
                <a:gd name="connsiteY0" fmla="*/ 619982 h 664368"/>
                <a:gd name="connsiteX1" fmla="*/ 861283 w 2439194"/>
                <a:gd name="connsiteY1" fmla="*/ 319151 h 664368"/>
                <a:gd name="connsiteX2" fmla="*/ 1184339 w 2439194"/>
                <a:gd name="connsiteY2" fmla="*/ 0 h 664368"/>
                <a:gd name="connsiteX3" fmla="*/ 1562164 w 2439194"/>
                <a:gd name="connsiteY3" fmla="*/ 301128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62164 w 2439194"/>
                <a:gd name="connsiteY3" fmla="*/ 301128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1055411 h 1099797"/>
                <a:gd name="connsiteX1" fmla="*/ 875570 w 2439194"/>
                <a:gd name="connsiteY1" fmla="*/ 726005 h 1099797"/>
                <a:gd name="connsiteX2" fmla="*/ 1213368 w 2439194"/>
                <a:gd name="connsiteY2" fmla="*/ 0 h 1099797"/>
                <a:gd name="connsiteX3" fmla="*/ 1538351 w 2439194"/>
                <a:gd name="connsiteY3" fmla="*/ 707982 h 1099797"/>
                <a:gd name="connsiteX4" fmla="*/ 2439194 w 2439194"/>
                <a:gd name="connsiteY4" fmla="*/ 1099797 h 1099797"/>
                <a:gd name="connsiteX0" fmla="*/ 0 w 2439194"/>
                <a:gd name="connsiteY0" fmla="*/ 1084440 h 1099797"/>
                <a:gd name="connsiteX1" fmla="*/ 875570 w 2439194"/>
                <a:gd name="connsiteY1" fmla="*/ 726005 h 1099797"/>
                <a:gd name="connsiteX2" fmla="*/ 1213368 w 2439194"/>
                <a:gd name="connsiteY2" fmla="*/ 0 h 1099797"/>
                <a:gd name="connsiteX3" fmla="*/ 1538351 w 2439194"/>
                <a:gd name="connsiteY3" fmla="*/ 707982 h 1099797"/>
                <a:gd name="connsiteX4" fmla="*/ 2439194 w 2439194"/>
                <a:gd name="connsiteY4" fmla="*/ 1099797 h 1099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9194" h="1099797">
                  <a:moveTo>
                    <a:pt x="0" y="1084440"/>
                  </a:moveTo>
                  <a:cubicBezTo>
                    <a:pt x="250846" y="1033640"/>
                    <a:pt x="687432" y="1075253"/>
                    <a:pt x="875570" y="726005"/>
                  </a:cubicBezTo>
                  <a:cubicBezTo>
                    <a:pt x="994368" y="590251"/>
                    <a:pt x="1045357" y="47646"/>
                    <a:pt x="1213368" y="0"/>
                  </a:cubicBezTo>
                  <a:cubicBezTo>
                    <a:pt x="1390905" y="41446"/>
                    <a:pt x="1428825" y="615114"/>
                    <a:pt x="1538351" y="707982"/>
                  </a:cubicBezTo>
                  <a:cubicBezTo>
                    <a:pt x="1874096" y="1041356"/>
                    <a:pt x="2200392" y="1061445"/>
                    <a:pt x="2439194" y="1099797"/>
                  </a:cubicBezTo>
                </a:path>
              </a:pathLst>
            </a:custGeom>
            <a:noFill/>
            <a:ln w="25400" cap="flat" cmpd="sng" algn="ctr">
              <a:solidFill>
                <a:srgbClr val="2B1BF9"/>
              </a:solidFill>
              <a:prstDash val="solid"/>
            </a:ln>
            <a:effectLst/>
          </p:spPr>
          <p:txBody>
            <a:bodyPr wrap="square" rtlCol="0"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14" name="Straight Connector 42">
              <a:extLst>
                <a:ext uri="{FF2B5EF4-FFF2-40B4-BE49-F238E27FC236}">
                  <a16:creationId xmlns:a16="http://schemas.microsoft.com/office/drawing/2014/main" id="{E82640B4-519F-4818-9F4E-22C26BA2FC8D}"/>
                </a:ext>
              </a:extLst>
            </p:cNvPr>
            <p:cNvCxnSpPr/>
            <p:nvPr/>
          </p:nvCxnSpPr>
          <p:spPr bwMode="auto">
            <a:xfrm>
              <a:off x="6825489" y="2411916"/>
              <a:ext cx="0" cy="1284015"/>
            </a:xfrm>
            <a:prstGeom prst="line">
              <a:avLst/>
            </a:prstGeom>
            <a:solidFill>
              <a:srgbClr val="BBE0E3"/>
            </a:solidFill>
            <a:ln w="12700"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43">
              <a:extLst>
                <a:ext uri="{FF2B5EF4-FFF2-40B4-BE49-F238E27FC236}">
                  <a16:creationId xmlns:a16="http://schemas.microsoft.com/office/drawing/2014/main" id="{8411ACD1-A8FA-4C93-BBEF-B1B12EA65AE5}"/>
                </a:ext>
              </a:extLst>
            </p:cNvPr>
            <p:cNvSpPr/>
            <p:nvPr/>
          </p:nvSpPr>
          <p:spPr>
            <a:xfrm>
              <a:off x="6647395" y="3615727"/>
              <a:ext cx="356188" cy="338554"/>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imes" charset="0"/>
                </a:rPr>
                <a:t>-2</a:t>
              </a:r>
              <a:endParaRPr kumimoji="0" lang="en-US" sz="1600" b="0" i="0" u="none" strike="noStrike" kern="0" cap="none" spc="0" normalizeH="0" baseline="0" noProof="0" dirty="0">
                <a:ln>
                  <a:noFill/>
                </a:ln>
                <a:solidFill>
                  <a:srgbClr val="000000"/>
                </a:solidFill>
                <a:effectLst/>
                <a:uLnTx/>
                <a:uFillTx/>
                <a:latin typeface="Times" charset="0"/>
              </a:endParaRPr>
            </a:p>
          </p:txBody>
        </p:sp>
        <p:sp>
          <p:nvSpPr>
            <p:cNvPr id="16" name="Rectangle 48">
              <a:extLst>
                <a:ext uri="{FF2B5EF4-FFF2-40B4-BE49-F238E27FC236}">
                  <a16:creationId xmlns:a16="http://schemas.microsoft.com/office/drawing/2014/main" id="{28BA0145-ABCC-49B1-9DD7-D93EBB290E07}"/>
                </a:ext>
              </a:extLst>
            </p:cNvPr>
            <p:cNvSpPr/>
            <p:nvPr/>
          </p:nvSpPr>
          <p:spPr>
            <a:xfrm>
              <a:off x="7068753" y="1946990"/>
              <a:ext cx="287258" cy="338554"/>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imes" charset="0"/>
                </a:rPr>
                <a:t>1</a:t>
              </a:r>
              <a:endParaRPr kumimoji="0" lang="en-US" sz="1600" b="0" i="0" u="none" strike="noStrike" kern="0" cap="none" spc="0" normalizeH="0" baseline="0" noProof="0" dirty="0">
                <a:ln>
                  <a:noFill/>
                </a:ln>
                <a:solidFill>
                  <a:srgbClr val="000000"/>
                </a:solidFill>
                <a:effectLst/>
                <a:uLnTx/>
                <a:uFillTx/>
                <a:latin typeface="Times" charset="0"/>
              </a:endParaRPr>
            </a:p>
          </p:txBody>
        </p:sp>
        <p:grpSp>
          <p:nvGrpSpPr>
            <p:cNvPr id="17" name="Group 47">
              <a:extLst>
                <a:ext uri="{FF2B5EF4-FFF2-40B4-BE49-F238E27FC236}">
                  <a16:creationId xmlns:a16="http://schemas.microsoft.com/office/drawing/2014/main" id="{98F7704D-62EA-4850-92AA-8037F69AE84E}"/>
                </a:ext>
              </a:extLst>
            </p:cNvPr>
            <p:cNvGrpSpPr/>
            <p:nvPr/>
          </p:nvGrpSpPr>
          <p:grpSpPr>
            <a:xfrm>
              <a:off x="7329594" y="2102830"/>
              <a:ext cx="1620190" cy="601474"/>
              <a:chOff x="7329594" y="2102830"/>
              <a:chExt cx="1620190" cy="601474"/>
            </a:xfrm>
          </p:grpSpPr>
          <p:sp>
            <p:nvSpPr>
              <p:cNvPr id="30" name="TextBox 37">
                <a:extLst>
                  <a:ext uri="{FF2B5EF4-FFF2-40B4-BE49-F238E27FC236}">
                    <a16:creationId xmlns:a16="http://schemas.microsoft.com/office/drawing/2014/main" id="{45A14959-E8EC-4F12-AD4C-68AAEC93B7D7}"/>
                  </a:ext>
                </a:extLst>
              </p:cNvPr>
              <p:cNvSpPr txBox="1"/>
              <p:nvPr/>
            </p:nvSpPr>
            <p:spPr>
              <a:xfrm>
                <a:off x="7516378" y="2119529"/>
                <a:ext cx="1433406" cy="584775"/>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600" b="0" i="1" u="none" strike="noStrike" kern="0" cap="none" spc="0" normalizeH="0" baseline="0" noProof="0" dirty="0">
                    <a:ln>
                      <a:noFill/>
                    </a:ln>
                    <a:solidFill>
                      <a:srgbClr val="000000"/>
                    </a:solidFill>
                    <a:effectLst/>
                    <a:uLnTx/>
                    <a:uFillTx/>
                    <a:latin typeface="Times" charset="0"/>
                  </a:rPr>
                  <a:t>    μ</a:t>
                </a:r>
                <a:r>
                  <a:rPr kumimoji="0" lang="en-US" altLang="zh-CN" sz="1600" b="0" i="0" u="none" strike="noStrike" kern="0" cap="none" spc="0" normalizeH="0" baseline="0" noProof="0" dirty="0">
                    <a:ln>
                      <a:noFill/>
                    </a:ln>
                    <a:solidFill>
                      <a:srgbClr val="000000"/>
                    </a:solidFill>
                    <a:effectLst/>
                    <a:uLnTx/>
                    <a:uFillTx/>
                    <a:latin typeface="Times" charset="0"/>
                  </a:rPr>
                  <a:t>=1, </a:t>
                </a:r>
                <a:r>
                  <a:rPr kumimoji="0" lang="el-GR" altLang="zh-CN" sz="1600" b="0" i="0" u="none" strike="noStrike" kern="0" cap="none" spc="0" normalizeH="0" baseline="0" noProof="0" dirty="0">
                    <a:ln>
                      <a:noFill/>
                    </a:ln>
                    <a:solidFill>
                      <a:srgbClr val="000000"/>
                    </a:solidFill>
                    <a:effectLst/>
                    <a:uLnTx/>
                    <a:uFillTx/>
                    <a:latin typeface="Times" charset="0"/>
                  </a:rPr>
                  <a:t>σ</a:t>
                </a:r>
                <a:r>
                  <a:rPr kumimoji="0" lang="en-US" altLang="zh-CN" sz="1600" b="0" i="0" u="none" strike="noStrike" kern="0" cap="none" spc="0" normalizeH="0" baseline="30000" noProof="0" dirty="0">
                    <a:ln>
                      <a:noFill/>
                    </a:ln>
                    <a:solidFill>
                      <a:srgbClr val="000000"/>
                    </a:solidFill>
                    <a:effectLst/>
                    <a:uLnTx/>
                    <a:uFillTx/>
                    <a:latin typeface="Times" charset="0"/>
                  </a:rPr>
                  <a:t>2</a:t>
                </a:r>
                <a:r>
                  <a:rPr kumimoji="0" lang="en-US" altLang="zh-CN" sz="1600" b="0" i="0" u="none" strike="noStrike" kern="0" cap="none" spc="0" normalizeH="0" baseline="0" noProof="0" dirty="0">
                    <a:ln>
                      <a:noFill/>
                    </a:ln>
                    <a:solidFill>
                      <a:srgbClr val="000000"/>
                    </a:solidFill>
                    <a:effectLst/>
                    <a:uLnTx/>
                    <a:uFillTx/>
                    <a:latin typeface="Times" charset="0"/>
                  </a:rPr>
                  <a:t>=1.0</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600" b="0" i="1" u="none" strike="noStrike" kern="0" cap="none" spc="0" normalizeH="0" baseline="0" noProof="0" dirty="0">
                    <a:ln>
                      <a:noFill/>
                    </a:ln>
                    <a:solidFill>
                      <a:srgbClr val="000000"/>
                    </a:solidFill>
                    <a:effectLst/>
                    <a:uLnTx/>
                    <a:uFillTx/>
                    <a:latin typeface="Times" charset="0"/>
                  </a:rPr>
                  <a:t>    μ</a:t>
                </a:r>
                <a:r>
                  <a:rPr kumimoji="0" lang="en-US" altLang="zh-CN" sz="1600" b="0" i="0" u="none" strike="noStrike" kern="0" cap="none" spc="0" normalizeH="0" baseline="0" noProof="0" dirty="0">
                    <a:ln>
                      <a:noFill/>
                    </a:ln>
                    <a:solidFill>
                      <a:srgbClr val="000000"/>
                    </a:solidFill>
                    <a:effectLst/>
                    <a:uLnTx/>
                    <a:uFillTx/>
                    <a:latin typeface="Times" charset="0"/>
                  </a:rPr>
                  <a:t>=-2, </a:t>
                </a:r>
                <a:r>
                  <a:rPr kumimoji="0" lang="el-GR" altLang="zh-CN" sz="1600" b="0" i="0" u="none" strike="noStrike" kern="0" cap="none" spc="0" normalizeH="0" baseline="0" noProof="0" dirty="0">
                    <a:ln>
                      <a:noFill/>
                    </a:ln>
                    <a:solidFill>
                      <a:srgbClr val="000000"/>
                    </a:solidFill>
                    <a:effectLst/>
                    <a:uLnTx/>
                    <a:uFillTx/>
                    <a:latin typeface="Times" charset="0"/>
                  </a:rPr>
                  <a:t>σ</a:t>
                </a:r>
                <a:r>
                  <a:rPr kumimoji="0" lang="en-US" altLang="zh-CN" sz="1600" b="0" i="0" u="none" strike="noStrike" kern="0" cap="none" spc="0" normalizeH="0" baseline="30000" noProof="0" dirty="0">
                    <a:ln>
                      <a:noFill/>
                    </a:ln>
                    <a:solidFill>
                      <a:srgbClr val="000000"/>
                    </a:solidFill>
                    <a:effectLst/>
                    <a:uLnTx/>
                    <a:uFillTx/>
                    <a:latin typeface="Times" charset="0"/>
                  </a:rPr>
                  <a:t>2</a:t>
                </a:r>
                <a:r>
                  <a:rPr kumimoji="0" lang="en-US" altLang="zh-CN" sz="1600" b="0" i="0" u="none" strike="noStrike" kern="0" cap="none" spc="0" normalizeH="0" baseline="0" noProof="0" dirty="0">
                    <a:ln>
                      <a:noFill/>
                    </a:ln>
                    <a:solidFill>
                      <a:srgbClr val="000000"/>
                    </a:solidFill>
                    <a:effectLst/>
                    <a:uLnTx/>
                    <a:uFillTx/>
                    <a:latin typeface="Times" charset="0"/>
                  </a:rPr>
                  <a:t>=0.2</a:t>
                </a:r>
                <a:endParaRPr kumimoji="0" lang="en-US" sz="1600" b="0" i="0" u="none" strike="noStrike" kern="0" cap="none" spc="0" normalizeH="0" baseline="0" noProof="0" dirty="0">
                  <a:ln>
                    <a:noFill/>
                  </a:ln>
                  <a:solidFill>
                    <a:srgbClr val="000000"/>
                  </a:solidFill>
                  <a:effectLst/>
                  <a:uLnTx/>
                  <a:uFillTx/>
                  <a:latin typeface="Times" charset="0"/>
                </a:endParaRPr>
              </a:p>
            </p:txBody>
          </p:sp>
          <p:cxnSp>
            <p:nvCxnSpPr>
              <p:cNvPr id="31" name="Straight Connector 39">
                <a:extLst>
                  <a:ext uri="{FF2B5EF4-FFF2-40B4-BE49-F238E27FC236}">
                    <a16:creationId xmlns:a16="http://schemas.microsoft.com/office/drawing/2014/main" id="{6185E9B7-A35E-4092-AC29-11E1E1200117}"/>
                  </a:ext>
                </a:extLst>
              </p:cNvPr>
              <p:cNvCxnSpPr/>
              <p:nvPr/>
            </p:nvCxnSpPr>
            <p:spPr bwMode="auto">
              <a:xfrm>
                <a:off x="7587623" y="2308864"/>
                <a:ext cx="146677" cy="0"/>
              </a:xfrm>
              <a:prstGeom prst="line">
                <a:avLst/>
              </a:prstGeom>
              <a:solidFill>
                <a:srgbClr val="BBE0E3"/>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44">
                <a:extLst>
                  <a:ext uri="{FF2B5EF4-FFF2-40B4-BE49-F238E27FC236}">
                    <a16:creationId xmlns:a16="http://schemas.microsoft.com/office/drawing/2014/main" id="{51989CF9-DD12-48B3-A5A9-050662FC0BF0}"/>
                  </a:ext>
                </a:extLst>
              </p:cNvPr>
              <p:cNvCxnSpPr/>
              <p:nvPr/>
            </p:nvCxnSpPr>
            <p:spPr bwMode="auto">
              <a:xfrm>
                <a:off x="7605724" y="2559648"/>
                <a:ext cx="146677" cy="0"/>
              </a:xfrm>
              <a:prstGeom prst="line">
                <a:avLst/>
              </a:prstGeom>
              <a:solidFill>
                <a:srgbClr val="BBE0E3"/>
              </a:solidFill>
              <a:ln w="28575" cap="flat" cmpd="sng" algn="ctr">
                <a:solidFill>
                  <a:srgbClr val="0308D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Connector 46">
                <a:extLst>
                  <a:ext uri="{FF2B5EF4-FFF2-40B4-BE49-F238E27FC236}">
                    <a16:creationId xmlns:a16="http://schemas.microsoft.com/office/drawing/2014/main" id="{E7E6B0E7-7326-4631-94CE-AC8E18DB4051}"/>
                  </a:ext>
                </a:extLst>
              </p:cNvPr>
              <p:cNvCxnSpPr/>
              <p:nvPr/>
            </p:nvCxnSpPr>
            <p:spPr bwMode="auto">
              <a:xfrm>
                <a:off x="7329594" y="2102830"/>
                <a:ext cx="26417" cy="0"/>
              </a:xfrm>
              <a:prstGeom prst="line">
                <a:avLst/>
              </a:pr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8" name="Straight Arrow Connector 51">
              <a:extLst>
                <a:ext uri="{FF2B5EF4-FFF2-40B4-BE49-F238E27FC236}">
                  <a16:creationId xmlns:a16="http://schemas.microsoft.com/office/drawing/2014/main" id="{3FACE57B-A60E-4D4F-B353-5C528B9D6904}"/>
                </a:ext>
              </a:extLst>
            </p:cNvPr>
            <p:cNvCxnSpPr/>
            <p:nvPr/>
          </p:nvCxnSpPr>
          <p:spPr bwMode="auto">
            <a:xfrm>
              <a:off x="5859523" y="5967678"/>
              <a:ext cx="2880000" cy="0"/>
            </a:xfrm>
            <a:prstGeom prst="straightConnector1">
              <a:avLst/>
            </a:prstGeom>
            <a:noFill/>
            <a:ln w="19050" cap="flat" cmpd="sng" algn="ctr">
              <a:solidFill>
                <a:srgbClr val="000000">
                  <a:shade val="95000"/>
                  <a:satMod val="105000"/>
                </a:srgbClr>
              </a:solidFill>
              <a:prstDash val="solid"/>
              <a:headEnd type="none" w="med" len="med"/>
              <a:tailEnd type="triangle"/>
            </a:ln>
            <a:effectLst/>
          </p:spPr>
        </p:cxnSp>
        <p:cxnSp>
          <p:nvCxnSpPr>
            <p:cNvPr id="19" name="Straight Arrow Connector 52">
              <a:extLst>
                <a:ext uri="{FF2B5EF4-FFF2-40B4-BE49-F238E27FC236}">
                  <a16:creationId xmlns:a16="http://schemas.microsoft.com/office/drawing/2014/main" id="{7B1F0663-8B66-437D-AC19-4BC2335ACEF9}"/>
                </a:ext>
              </a:extLst>
            </p:cNvPr>
            <p:cNvCxnSpPr/>
            <p:nvPr/>
          </p:nvCxnSpPr>
          <p:spPr bwMode="auto">
            <a:xfrm rot="16200000">
              <a:off x="6393728" y="5067678"/>
              <a:ext cx="1800000" cy="0"/>
            </a:xfrm>
            <a:prstGeom prst="straightConnector1">
              <a:avLst/>
            </a:prstGeom>
            <a:solidFill>
              <a:srgbClr val="BBE0E3"/>
            </a:solidFill>
            <a:ln w="1905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53">
              <a:extLst>
                <a:ext uri="{FF2B5EF4-FFF2-40B4-BE49-F238E27FC236}">
                  <a16:creationId xmlns:a16="http://schemas.microsoft.com/office/drawing/2014/main" id="{76364D3D-C017-44FA-B2DC-0D415CF48DFD}"/>
                </a:ext>
              </a:extLst>
            </p:cNvPr>
            <p:cNvSpPr/>
            <p:nvPr/>
          </p:nvSpPr>
          <p:spPr>
            <a:xfrm>
              <a:off x="7276046" y="3959225"/>
              <a:ext cx="625492" cy="400110"/>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2000" b="0" i="1" u="none" strike="noStrike" kern="0" cap="none" spc="0" normalizeH="0" baseline="0" noProof="0" dirty="0">
                  <a:ln>
                    <a:noFill/>
                  </a:ln>
                  <a:solidFill>
                    <a:srgbClr val="000000"/>
                  </a:solidFill>
                  <a:effectLst/>
                  <a:uLnTx/>
                  <a:uFillTx/>
                  <a:latin typeface="Times" charset="0"/>
                </a:rPr>
                <a:t>P</a:t>
              </a:r>
              <a:r>
                <a:rPr kumimoji="0" lang="en-US" altLang="zh-CN" sz="2000" b="0" i="0" u="none" strike="noStrike" kern="0" cap="none" spc="0" normalizeH="0" baseline="0" noProof="0" dirty="0">
                  <a:ln>
                    <a:noFill/>
                  </a:ln>
                  <a:solidFill>
                    <a:srgbClr val="000000"/>
                  </a:solidFill>
                  <a:effectLst/>
                  <a:uLnTx/>
                  <a:uFillTx/>
                  <a:latin typeface="Times" charset="0"/>
                </a:rPr>
                <a:t>(</a:t>
              </a:r>
              <a:r>
                <a:rPr kumimoji="0" lang="en-US" altLang="zh-CN" sz="2000" b="0" i="1" u="none" strike="noStrike" kern="0" cap="none" spc="0" normalizeH="0" baseline="0" noProof="0" dirty="0">
                  <a:ln>
                    <a:noFill/>
                  </a:ln>
                  <a:solidFill>
                    <a:srgbClr val="000000"/>
                  </a:solidFill>
                  <a:effectLst/>
                  <a:uLnTx/>
                  <a:uFillTx/>
                  <a:latin typeface="Times" charset="0"/>
                </a:rPr>
                <a:t>x</a:t>
              </a:r>
              <a:r>
                <a:rPr kumimoji="0" lang="en-US" altLang="zh-CN" sz="2000" b="0" i="0" u="none" strike="noStrike" kern="0" cap="none" spc="0" normalizeH="0" baseline="0" noProof="0" dirty="0">
                  <a:ln>
                    <a:noFill/>
                  </a:ln>
                  <a:solidFill>
                    <a:srgbClr val="000000"/>
                  </a:solidFill>
                  <a:effectLst/>
                  <a:uLnTx/>
                  <a:uFillTx/>
                  <a:latin typeface="Times" charset="0"/>
                </a:rPr>
                <a:t>)</a:t>
              </a:r>
              <a:endParaRPr kumimoji="0" lang="en-US" sz="2000" b="0" i="0" u="none" strike="noStrike" kern="0" cap="none" spc="0" normalizeH="0" baseline="0" noProof="0" dirty="0">
                <a:ln>
                  <a:noFill/>
                </a:ln>
                <a:solidFill>
                  <a:srgbClr val="000000"/>
                </a:solidFill>
                <a:effectLst/>
                <a:uLnTx/>
                <a:uFillTx/>
                <a:latin typeface="Times" charset="0"/>
              </a:endParaRPr>
            </a:p>
          </p:txBody>
        </p:sp>
        <p:sp>
          <p:nvSpPr>
            <p:cNvPr id="21" name="Rectangle 30">
              <a:extLst>
                <a:ext uri="{FF2B5EF4-FFF2-40B4-BE49-F238E27FC236}">
                  <a16:creationId xmlns:a16="http://schemas.microsoft.com/office/drawing/2014/main" id="{893DBCDD-F7A6-4600-938D-4250799ACE53}"/>
                </a:ext>
              </a:extLst>
            </p:cNvPr>
            <p:cNvSpPr/>
            <p:nvPr/>
          </p:nvSpPr>
          <p:spPr>
            <a:xfrm>
              <a:off x="6117701" y="4454185"/>
              <a:ext cx="2458698" cy="1421514"/>
            </a:xfrm>
            <a:custGeom>
              <a:avLst/>
              <a:gdLst>
                <a:gd name="connsiteX0" fmla="*/ 0 w 1190561"/>
                <a:gd name="connsiteY0" fmla="*/ 0 h 581882"/>
                <a:gd name="connsiteX1" fmla="*/ 1190561 w 1190561"/>
                <a:gd name="connsiteY1" fmla="*/ 0 h 581882"/>
                <a:gd name="connsiteX2" fmla="*/ 1190561 w 1190561"/>
                <a:gd name="connsiteY2" fmla="*/ 581882 h 581882"/>
                <a:gd name="connsiteX3" fmla="*/ 0 w 1190561"/>
                <a:gd name="connsiteY3" fmla="*/ 581882 h 581882"/>
                <a:gd name="connsiteX4" fmla="*/ 0 w 1190561"/>
                <a:gd name="connsiteY4" fmla="*/ 0 h 581882"/>
                <a:gd name="connsiteX0" fmla="*/ 1190561 w 1282001"/>
                <a:gd name="connsiteY0" fmla="*/ 581882 h 673322"/>
                <a:gd name="connsiteX1" fmla="*/ 0 w 1282001"/>
                <a:gd name="connsiteY1" fmla="*/ 581882 h 673322"/>
                <a:gd name="connsiteX2" fmla="*/ 0 w 1282001"/>
                <a:gd name="connsiteY2" fmla="*/ 0 h 673322"/>
                <a:gd name="connsiteX3" fmla="*/ 1190561 w 1282001"/>
                <a:gd name="connsiteY3" fmla="*/ 0 h 673322"/>
                <a:gd name="connsiteX4" fmla="*/ 1282001 w 1282001"/>
                <a:gd name="connsiteY4" fmla="*/ 673322 h 673322"/>
                <a:gd name="connsiteX0" fmla="*/ 1190561 w 1713801"/>
                <a:gd name="connsiteY0" fmla="*/ 581882 h 581882"/>
                <a:gd name="connsiteX1" fmla="*/ 0 w 1713801"/>
                <a:gd name="connsiteY1" fmla="*/ 581882 h 581882"/>
                <a:gd name="connsiteX2" fmla="*/ 0 w 1713801"/>
                <a:gd name="connsiteY2" fmla="*/ 0 h 581882"/>
                <a:gd name="connsiteX3" fmla="*/ 1190561 w 1713801"/>
                <a:gd name="connsiteY3" fmla="*/ 0 h 581882"/>
                <a:gd name="connsiteX4" fmla="*/ 1713801 w 1713801"/>
                <a:gd name="connsiteY4" fmla="*/ 368522 h 581882"/>
                <a:gd name="connsiteX0" fmla="*/ 0 w 2313940"/>
                <a:gd name="connsiteY0" fmla="*/ 962882 h 962882"/>
                <a:gd name="connsiteX1" fmla="*/ 600139 w 2313940"/>
                <a:gd name="connsiteY1" fmla="*/ 581882 h 962882"/>
                <a:gd name="connsiteX2" fmla="*/ 600139 w 2313940"/>
                <a:gd name="connsiteY2" fmla="*/ 0 h 962882"/>
                <a:gd name="connsiteX3" fmla="*/ 1790700 w 2313940"/>
                <a:gd name="connsiteY3" fmla="*/ 0 h 962882"/>
                <a:gd name="connsiteX4" fmla="*/ 2313940 w 2313940"/>
                <a:gd name="connsiteY4" fmla="*/ 368522 h 962882"/>
                <a:gd name="connsiteX0" fmla="*/ 0 w 2313940"/>
                <a:gd name="connsiteY0" fmla="*/ 962882 h 962882"/>
                <a:gd name="connsiteX1" fmla="*/ 600139 w 2313940"/>
                <a:gd name="connsiteY1" fmla="*/ 581882 h 962882"/>
                <a:gd name="connsiteX2" fmla="*/ 600139 w 2313940"/>
                <a:gd name="connsiteY2" fmla="*/ 0 h 962882"/>
                <a:gd name="connsiteX3" fmla="*/ 1816100 w 2313940"/>
                <a:gd name="connsiteY3" fmla="*/ 241300 h 962882"/>
                <a:gd name="connsiteX4" fmla="*/ 2313940 w 2313940"/>
                <a:gd name="connsiteY4" fmla="*/ 368522 h 962882"/>
                <a:gd name="connsiteX0" fmla="*/ 0 w 2313940"/>
                <a:gd name="connsiteY0" fmla="*/ 1064482 h 1064482"/>
                <a:gd name="connsiteX1" fmla="*/ 600139 w 2313940"/>
                <a:gd name="connsiteY1" fmla="*/ 683482 h 1064482"/>
                <a:gd name="connsiteX2" fmla="*/ 1184339 w 2313940"/>
                <a:gd name="connsiteY2" fmla="*/ 0 h 1064482"/>
                <a:gd name="connsiteX3" fmla="*/ 1816100 w 2313940"/>
                <a:gd name="connsiteY3" fmla="*/ 342900 h 1064482"/>
                <a:gd name="connsiteX4" fmla="*/ 2313940 w 2313940"/>
                <a:gd name="connsiteY4" fmla="*/ 470122 h 1064482"/>
                <a:gd name="connsiteX0" fmla="*/ 0 w 2313940"/>
                <a:gd name="connsiteY0" fmla="*/ 1064482 h 1064482"/>
                <a:gd name="connsiteX1" fmla="*/ 600139 w 2313940"/>
                <a:gd name="connsiteY1" fmla="*/ 683482 h 1064482"/>
                <a:gd name="connsiteX2" fmla="*/ 1184339 w 2313940"/>
                <a:gd name="connsiteY2" fmla="*/ 0 h 1064482"/>
                <a:gd name="connsiteX3" fmla="*/ 1854200 w 2313940"/>
                <a:gd name="connsiteY3" fmla="*/ 723900 h 1064482"/>
                <a:gd name="connsiteX4" fmla="*/ 2313940 w 2313940"/>
                <a:gd name="connsiteY4" fmla="*/ 470122 h 1064482"/>
                <a:gd name="connsiteX0" fmla="*/ 0 w 2428240"/>
                <a:gd name="connsiteY0" fmla="*/ 1064482 h 1064482"/>
                <a:gd name="connsiteX1" fmla="*/ 600139 w 2428240"/>
                <a:gd name="connsiteY1" fmla="*/ 6834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79600 w 2428240"/>
                <a:gd name="connsiteY3" fmla="*/ 9017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727200 w 2428240"/>
                <a:gd name="connsiteY3" fmla="*/ 876300 h 1064482"/>
                <a:gd name="connsiteX4" fmla="*/ 2428240 w 2428240"/>
                <a:gd name="connsiteY4" fmla="*/ 1054322 h 1064482"/>
                <a:gd name="connsiteX0" fmla="*/ 0 w 2428240"/>
                <a:gd name="connsiteY0" fmla="*/ 1064482 h 1064482"/>
                <a:gd name="connsiteX1" fmla="*/ 816039 w 2428240"/>
                <a:gd name="connsiteY1" fmla="*/ 950182 h 1064482"/>
                <a:gd name="connsiteX2" fmla="*/ 1184339 w 2428240"/>
                <a:gd name="connsiteY2" fmla="*/ 0 h 1064482"/>
                <a:gd name="connsiteX3" fmla="*/ 1727200 w 2428240"/>
                <a:gd name="connsiteY3" fmla="*/ 876300 h 1064482"/>
                <a:gd name="connsiteX4" fmla="*/ 2428240 w 2428240"/>
                <a:gd name="connsiteY4" fmla="*/ 1054322 h 10644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431800 h 619982"/>
                <a:gd name="connsiteX4" fmla="*/ 2428240 w 2428240"/>
                <a:gd name="connsiteY4" fmla="*/ 609822 h 6199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36285 h 636285"/>
                <a:gd name="connsiteX1" fmla="*/ 701739 w 2428240"/>
                <a:gd name="connsiteY1" fmla="*/ 433085 h 636285"/>
                <a:gd name="connsiteX2" fmla="*/ 1184339 w 2428240"/>
                <a:gd name="connsiteY2" fmla="*/ 16303 h 636285"/>
                <a:gd name="connsiteX3" fmla="*/ 1485964 w 2428240"/>
                <a:gd name="connsiteY3" fmla="*/ 119787 h 636285"/>
                <a:gd name="connsiteX4" fmla="*/ 1727200 w 2428240"/>
                <a:gd name="connsiteY4" fmla="*/ 359203 h 636285"/>
                <a:gd name="connsiteX5" fmla="*/ 2428240 w 2428240"/>
                <a:gd name="connsiteY5" fmla="*/ 626125 h 636285"/>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59771 w 2428240"/>
                <a:gd name="connsiteY3" fmla="*/ 155872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03388 w 2428240"/>
                <a:gd name="connsiteY4" fmla="*/ 414337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56520 w 2428240"/>
                <a:gd name="connsiteY1" fmla="*/ 285813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86719 w 2428240"/>
                <a:gd name="connsiteY4" fmla="*/ 459580 h 619982"/>
                <a:gd name="connsiteX5" fmla="*/ 2428240 w 2428240"/>
                <a:gd name="connsiteY5" fmla="*/ 609822 h 619982"/>
                <a:gd name="connsiteX0" fmla="*/ 0 w 1686719"/>
                <a:gd name="connsiteY0" fmla="*/ 619982 h 619982"/>
                <a:gd name="connsiteX1" fmla="*/ 861283 w 1686719"/>
                <a:gd name="connsiteY1" fmla="*/ 319151 h 619982"/>
                <a:gd name="connsiteX2" fmla="*/ 1184339 w 1686719"/>
                <a:gd name="connsiteY2" fmla="*/ 0 h 619982"/>
                <a:gd name="connsiteX3" fmla="*/ 1438339 w 1686719"/>
                <a:gd name="connsiteY3" fmla="*/ 191590 h 619982"/>
                <a:gd name="connsiteX4" fmla="*/ 1686719 w 1686719"/>
                <a:gd name="connsiteY4" fmla="*/ 459580 h 619982"/>
                <a:gd name="connsiteX0" fmla="*/ 0 w 2439194"/>
                <a:gd name="connsiteY0" fmla="*/ 619982 h 664368"/>
                <a:gd name="connsiteX1" fmla="*/ 861283 w 2439194"/>
                <a:gd name="connsiteY1" fmla="*/ 319151 h 664368"/>
                <a:gd name="connsiteX2" fmla="*/ 1184339 w 2439194"/>
                <a:gd name="connsiteY2" fmla="*/ 0 h 664368"/>
                <a:gd name="connsiteX3" fmla="*/ 1438339 w 2439194"/>
                <a:gd name="connsiteY3" fmla="*/ 191590 h 664368"/>
                <a:gd name="connsiteX4" fmla="*/ 2439194 w 2439194"/>
                <a:gd name="connsiteY4" fmla="*/ 664368 h 664368"/>
                <a:gd name="connsiteX0" fmla="*/ 0 w 2439194"/>
                <a:gd name="connsiteY0" fmla="*/ 619982 h 664368"/>
                <a:gd name="connsiteX1" fmla="*/ 861283 w 2439194"/>
                <a:gd name="connsiteY1" fmla="*/ 319151 h 664368"/>
                <a:gd name="connsiteX2" fmla="*/ 1184339 w 2439194"/>
                <a:gd name="connsiteY2" fmla="*/ 0 h 664368"/>
                <a:gd name="connsiteX3" fmla="*/ 1562164 w 2439194"/>
                <a:gd name="connsiteY3" fmla="*/ 301128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62164 w 2439194"/>
                <a:gd name="connsiteY3" fmla="*/ 301128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29669"/>
                <a:gd name="connsiteY0" fmla="*/ 653320 h 664368"/>
                <a:gd name="connsiteX1" fmla="*/ 866045 w 2429669"/>
                <a:gd name="connsiteY1" fmla="*/ 290576 h 664368"/>
                <a:gd name="connsiteX2" fmla="*/ 1174814 w 2429669"/>
                <a:gd name="connsiteY2" fmla="*/ 0 h 664368"/>
                <a:gd name="connsiteX3" fmla="*/ 1528826 w 2429669"/>
                <a:gd name="connsiteY3" fmla="*/ 272553 h 664368"/>
                <a:gd name="connsiteX4" fmla="*/ 2429669 w 2429669"/>
                <a:gd name="connsiteY4" fmla="*/ 664368 h 664368"/>
                <a:gd name="connsiteX0" fmla="*/ 0 w 2429669"/>
                <a:gd name="connsiteY0" fmla="*/ 653320 h 664368"/>
                <a:gd name="connsiteX1" fmla="*/ 837016 w 2429669"/>
                <a:gd name="connsiteY1" fmla="*/ 406690 h 664368"/>
                <a:gd name="connsiteX2" fmla="*/ 1174814 w 2429669"/>
                <a:gd name="connsiteY2" fmla="*/ 0 h 664368"/>
                <a:gd name="connsiteX3" fmla="*/ 1528826 w 2429669"/>
                <a:gd name="connsiteY3" fmla="*/ 272553 h 664368"/>
                <a:gd name="connsiteX4" fmla="*/ 2429669 w 2429669"/>
                <a:gd name="connsiteY4" fmla="*/ 664368 h 664368"/>
                <a:gd name="connsiteX0" fmla="*/ 0 w 2429669"/>
                <a:gd name="connsiteY0" fmla="*/ 917811 h 928859"/>
                <a:gd name="connsiteX1" fmla="*/ 837016 w 2429669"/>
                <a:gd name="connsiteY1" fmla="*/ 671181 h 928859"/>
                <a:gd name="connsiteX2" fmla="*/ 1174814 w 2429669"/>
                <a:gd name="connsiteY2" fmla="*/ 264491 h 928859"/>
                <a:gd name="connsiteX3" fmla="*/ 1630426 w 2429669"/>
                <a:gd name="connsiteY3" fmla="*/ 14530 h 928859"/>
                <a:gd name="connsiteX4" fmla="*/ 2429669 w 2429669"/>
                <a:gd name="connsiteY4" fmla="*/ 928859 h 928859"/>
                <a:gd name="connsiteX0" fmla="*/ 0 w 2560298"/>
                <a:gd name="connsiteY0" fmla="*/ 992736 h 992736"/>
                <a:gd name="connsiteX1" fmla="*/ 837016 w 2560298"/>
                <a:gd name="connsiteY1" fmla="*/ 746106 h 992736"/>
                <a:gd name="connsiteX2" fmla="*/ 1174814 w 2560298"/>
                <a:gd name="connsiteY2" fmla="*/ 339416 h 992736"/>
                <a:gd name="connsiteX3" fmla="*/ 1630426 w 2560298"/>
                <a:gd name="connsiteY3" fmla="*/ 89455 h 992736"/>
                <a:gd name="connsiteX4" fmla="*/ 2560298 w 2560298"/>
                <a:gd name="connsiteY4" fmla="*/ 2298 h 992736"/>
                <a:gd name="connsiteX0" fmla="*/ 0 w 2458698"/>
                <a:gd name="connsiteY0" fmla="*/ 1412573 h 1412573"/>
                <a:gd name="connsiteX1" fmla="*/ 837016 w 2458698"/>
                <a:gd name="connsiteY1" fmla="*/ 1165943 h 1412573"/>
                <a:gd name="connsiteX2" fmla="*/ 1174814 w 2458698"/>
                <a:gd name="connsiteY2" fmla="*/ 759253 h 1412573"/>
                <a:gd name="connsiteX3" fmla="*/ 1630426 w 2458698"/>
                <a:gd name="connsiteY3" fmla="*/ 509292 h 1412573"/>
                <a:gd name="connsiteX4" fmla="*/ 2458698 w 2458698"/>
                <a:gd name="connsiteY4" fmla="*/ 1221 h 1412573"/>
                <a:gd name="connsiteX0" fmla="*/ 0 w 2458698"/>
                <a:gd name="connsiteY0" fmla="*/ 1412963 h 1412963"/>
                <a:gd name="connsiteX1" fmla="*/ 837016 w 2458698"/>
                <a:gd name="connsiteY1" fmla="*/ 1166333 h 1412963"/>
                <a:gd name="connsiteX2" fmla="*/ 1174814 w 2458698"/>
                <a:gd name="connsiteY2" fmla="*/ 759643 h 1412963"/>
                <a:gd name="connsiteX3" fmla="*/ 1673969 w 2458698"/>
                <a:gd name="connsiteY3" fmla="*/ 291968 h 1412963"/>
                <a:gd name="connsiteX4" fmla="*/ 2458698 w 2458698"/>
                <a:gd name="connsiteY4" fmla="*/ 1611 h 1412963"/>
                <a:gd name="connsiteX0" fmla="*/ 0 w 2458698"/>
                <a:gd name="connsiteY0" fmla="*/ 1421338 h 1421338"/>
                <a:gd name="connsiteX1" fmla="*/ 837016 w 2458698"/>
                <a:gd name="connsiteY1" fmla="*/ 1174708 h 1421338"/>
                <a:gd name="connsiteX2" fmla="*/ 1174814 w 2458698"/>
                <a:gd name="connsiteY2" fmla="*/ 768018 h 1421338"/>
                <a:gd name="connsiteX3" fmla="*/ 1673969 w 2458698"/>
                <a:gd name="connsiteY3" fmla="*/ 300343 h 1421338"/>
                <a:gd name="connsiteX4" fmla="*/ 2458698 w 2458698"/>
                <a:gd name="connsiteY4" fmla="*/ 9986 h 1421338"/>
                <a:gd name="connsiteX0" fmla="*/ 0 w 2458698"/>
                <a:gd name="connsiteY0" fmla="*/ 1421338 h 1421338"/>
                <a:gd name="connsiteX1" fmla="*/ 837016 w 2458698"/>
                <a:gd name="connsiteY1" fmla="*/ 1174708 h 1421338"/>
                <a:gd name="connsiteX2" fmla="*/ 1174814 w 2458698"/>
                <a:gd name="connsiteY2" fmla="*/ 768018 h 1421338"/>
                <a:gd name="connsiteX3" fmla="*/ 1673969 w 2458698"/>
                <a:gd name="connsiteY3" fmla="*/ 300343 h 1421338"/>
                <a:gd name="connsiteX4" fmla="*/ 2458698 w 2458698"/>
                <a:gd name="connsiteY4" fmla="*/ 9986 h 1421338"/>
                <a:gd name="connsiteX0" fmla="*/ 0 w 2458698"/>
                <a:gd name="connsiteY0" fmla="*/ 1418247 h 1418247"/>
                <a:gd name="connsiteX1" fmla="*/ 837016 w 2458698"/>
                <a:gd name="connsiteY1" fmla="*/ 1171617 h 1418247"/>
                <a:gd name="connsiteX2" fmla="*/ 1174814 w 2458698"/>
                <a:gd name="connsiteY2" fmla="*/ 764927 h 1418247"/>
                <a:gd name="connsiteX3" fmla="*/ 1673969 w 2458698"/>
                <a:gd name="connsiteY3" fmla="*/ 297252 h 1418247"/>
                <a:gd name="connsiteX4" fmla="*/ 2458698 w 2458698"/>
                <a:gd name="connsiteY4" fmla="*/ 6895 h 1418247"/>
                <a:gd name="connsiteX0" fmla="*/ 0 w 2458698"/>
                <a:gd name="connsiteY0" fmla="*/ 1411971 h 1411971"/>
                <a:gd name="connsiteX1" fmla="*/ 837016 w 2458698"/>
                <a:gd name="connsiteY1" fmla="*/ 1165341 h 1411971"/>
                <a:gd name="connsiteX2" fmla="*/ 1174814 w 2458698"/>
                <a:gd name="connsiteY2" fmla="*/ 758651 h 1411971"/>
                <a:gd name="connsiteX3" fmla="*/ 1673969 w 2458698"/>
                <a:gd name="connsiteY3" fmla="*/ 290976 h 1411971"/>
                <a:gd name="connsiteX4" fmla="*/ 2458698 w 2458698"/>
                <a:gd name="connsiteY4" fmla="*/ 619 h 1411971"/>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9461 h 1419461"/>
                <a:gd name="connsiteX1" fmla="*/ 837016 w 2458698"/>
                <a:gd name="connsiteY1" fmla="*/ 1172831 h 1419461"/>
                <a:gd name="connsiteX2" fmla="*/ 1174814 w 2458698"/>
                <a:gd name="connsiteY2" fmla="*/ 766141 h 1419461"/>
                <a:gd name="connsiteX3" fmla="*/ 1644940 w 2458698"/>
                <a:gd name="connsiteY3" fmla="*/ 167837 h 1419461"/>
                <a:gd name="connsiteX4" fmla="*/ 2458698 w 2458698"/>
                <a:gd name="connsiteY4" fmla="*/ 8109 h 1419461"/>
                <a:gd name="connsiteX0" fmla="*/ 0 w 2458698"/>
                <a:gd name="connsiteY0" fmla="*/ 1415096 h 1415096"/>
                <a:gd name="connsiteX1" fmla="*/ 837016 w 2458698"/>
                <a:gd name="connsiteY1" fmla="*/ 1168466 h 1415096"/>
                <a:gd name="connsiteX2" fmla="*/ 1174814 w 2458698"/>
                <a:gd name="connsiteY2" fmla="*/ 761776 h 1415096"/>
                <a:gd name="connsiteX3" fmla="*/ 1644940 w 2458698"/>
                <a:gd name="connsiteY3" fmla="*/ 163472 h 1415096"/>
                <a:gd name="connsiteX4" fmla="*/ 2458698 w 2458698"/>
                <a:gd name="connsiteY4" fmla="*/ 3744 h 1415096"/>
                <a:gd name="connsiteX0" fmla="*/ 0 w 2458698"/>
                <a:gd name="connsiteY0" fmla="*/ 1417213 h 1417213"/>
                <a:gd name="connsiteX1" fmla="*/ 837016 w 2458698"/>
                <a:gd name="connsiteY1" fmla="*/ 1170583 h 1417213"/>
                <a:gd name="connsiteX2" fmla="*/ 1174814 w 2458698"/>
                <a:gd name="connsiteY2" fmla="*/ 763893 h 1417213"/>
                <a:gd name="connsiteX3" fmla="*/ 1557854 w 2458698"/>
                <a:gd name="connsiteY3" fmla="*/ 151075 h 1417213"/>
                <a:gd name="connsiteX4" fmla="*/ 2458698 w 2458698"/>
                <a:gd name="connsiteY4" fmla="*/ 5861 h 1417213"/>
                <a:gd name="connsiteX0" fmla="*/ 0 w 2458698"/>
                <a:gd name="connsiteY0" fmla="*/ 1417213 h 1417213"/>
                <a:gd name="connsiteX1" fmla="*/ 837016 w 2458698"/>
                <a:gd name="connsiteY1" fmla="*/ 1170583 h 1417213"/>
                <a:gd name="connsiteX2" fmla="*/ 1174814 w 2458698"/>
                <a:gd name="connsiteY2" fmla="*/ 763893 h 1417213"/>
                <a:gd name="connsiteX3" fmla="*/ 1557854 w 2458698"/>
                <a:gd name="connsiteY3" fmla="*/ 151075 h 1417213"/>
                <a:gd name="connsiteX4" fmla="*/ 2458698 w 2458698"/>
                <a:gd name="connsiteY4" fmla="*/ 5861 h 1417213"/>
                <a:gd name="connsiteX0" fmla="*/ 0 w 2458698"/>
                <a:gd name="connsiteY0" fmla="*/ 1417213 h 1417213"/>
                <a:gd name="connsiteX1" fmla="*/ 837016 w 2458698"/>
                <a:gd name="connsiteY1" fmla="*/ 1170583 h 1417213"/>
                <a:gd name="connsiteX2" fmla="*/ 1174814 w 2458698"/>
                <a:gd name="connsiteY2" fmla="*/ 763893 h 1417213"/>
                <a:gd name="connsiteX3" fmla="*/ 1557854 w 2458698"/>
                <a:gd name="connsiteY3" fmla="*/ 151075 h 1417213"/>
                <a:gd name="connsiteX4" fmla="*/ 2458698 w 2458698"/>
                <a:gd name="connsiteY4" fmla="*/ 5861 h 1417213"/>
                <a:gd name="connsiteX0" fmla="*/ 0 w 2458698"/>
                <a:gd name="connsiteY0" fmla="*/ 1413089 h 1413089"/>
                <a:gd name="connsiteX1" fmla="*/ 837016 w 2458698"/>
                <a:gd name="connsiteY1" fmla="*/ 1166459 h 1413089"/>
                <a:gd name="connsiteX2" fmla="*/ 1174814 w 2458698"/>
                <a:gd name="connsiteY2" fmla="*/ 759769 h 1413089"/>
                <a:gd name="connsiteX3" fmla="*/ 1557854 w 2458698"/>
                <a:gd name="connsiteY3" fmla="*/ 190494 h 1413089"/>
                <a:gd name="connsiteX4" fmla="*/ 2458698 w 2458698"/>
                <a:gd name="connsiteY4" fmla="*/ 1737 h 1413089"/>
                <a:gd name="connsiteX0" fmla="*/ 0 w 2458698"/>
                <a:gd name="connsiteY0" fmla="*/ 1416482 h 1416482"/>
                <a:gd name="connsiteX1" fmla="*/ 837016 w 2458698"/>
                <a:gd name="connsiteY1" fmla="*/ 1169852 h 1416482"/>
                <a:gd name="connsiteX2" fmla="*/ 1174814 w 2458698"/>
                <a:gd name="connsiteY2" fmla="*/ 763162 h 1416482"/>
                <a:gd name="connsiteX3" fmla="*/ 1557854 w 2458698"/>
                <a:gd name="connsiteY3" fmla="*/ 193887 h 1416482"/>
                <a:gd name="connsiteX4" fmla="*/ 2458698 w 2458698"/>
                <a:gd name="connsiteY4" fmla="*/ 5130 h 1416482"/>
                <a:gd name="connsiteX0" fmla="*/ 0 w 2458698"/>
                <a:gd name="connsiteY0" fmla="*/ 1421514 h 1421514"/>
                <a:gd name="connsiteX1" fmla="*/ 837016 w 2458698"/>
                <a:gd name="connsiteY1" fmla="*/ 1174884 h 1421514"/>
                <a:gd name="connsiteX2" fmla="*/ 1174814 w 2458698"/>
                <a:gd name="connsiteY2" fmla="*/ 768194 h 1421514"/>
                <a:gd name="connsiteX3" fmla="*/ 1557854 w 2458698"/>
                <a:gd name="connsiteY3" fmla="*/ 198919 h 1421514"/>
                <a:gd name="connsiteX4" fmla="*/ 2458698 w 2458698"/>
                <a:gd name="connsiteY4" fmla="*/ 10162 h 1421514"/>
                <a:gd name="connsiteX0" fmla="*/ 0 w 2458698"/>
                <a:gd name="connsiteY0" fmla="*/ 1421514 h 1421514"/>
                <a:gd name="connsiteX1" fmla="*/ 837016 w 2458698"/>
                <a:gd name="connsiteY1" fmla="*/ 1174884 h 1421514"/>
                <a:gd name="connsiteX2" fmla="*/ 1174814 w 2458698"/>
                <a:gd name="connsiteY2" fmla="*/ 768194 h 1421514"/>
                <a:gd name="connsiteX3" fmla="*/ 1557854 w 2458698"/>
                <a:gd name="connsiteY3" fmla="*/ 198919 h 1421514"/>
                <a:gd name="connsiteX4" fmla="*/ 2458698 w 2458698"/>
                <a:gd name="connsiteY4" fmla="*/ 10162 h 1421514"/>
                <a:gd name="connsiteX0" fmla="*/ 0 w 2458698"/>
                <a:gd name="connsiteY0" fmla="*/ 1421514 h 1425041"/>
                <a:gd name="connsiteX1" fmla="*/ 807988 w 2458698"/>
                <a:gd name="connsiteY1" fmla="*/ 1203913 h 1425041"/>
                <a:gd name="connsiteX2" fmla="*/ 1174814 w 2458698"/>
                <a:gd name="connsiteY2" fmla="*/ 768194 h 1425041"/>
                <a:gd name="connsiteX3" fmla="*/ 1557854 w 2458698"/>
                <a:gd name="connsiteY3" fmla="*/ 198919 h 1425041"/>
                <a:gd name="connsiteX4" fmla="*/ 2458698 w 2458698"/>
                <a:gd name="connsiteY4" fmla="*/ 10162 h 1425041"/>
                <a:gd name="connsiteX0" fmla="*/ 0 w 2458698"/>
                <a:gd name="connsiteY0" fmla="*/ 1421514 h 1421514"/>
                <a:gd name="connsiteX1" fmla="*/ 807988 w 2458698"/>
                <a:gd name="connsiteY1" fmla="*/ 1203913 h 1421514"/>
                <a:gd name="connsiteX2" fmla="*/ 1174814 w 2458698"/>
                <a:gd name="connsiteY2" fmla="*/ 768194 h 1421514"/>
                <a:gd name="connsiteX3" fmla="*/ 1557854 w 2458698"/>
                <a:gd name="connsiteY3" fmla="*/ 198919 h 1421514"/>
                <a:gd name="connsiteX4" fmla="*/ 2458698 w 2458698"/>
                <a:gd name="connsiteY4" fmla="*/ 10162 h 1421514"/>
                <a:gd name="connsiteX0" fmla="*/ 0 w 2458698"/>
                <a:gd name="connsiteY0" fmla="*/ 1421514 h 1421514"/>
                <a:gd name="connsiteX1" fmla="*/ 807988 w 2458698"/>
                <a:gd name="connsiteY1" fmla="*/ 1203913 h 1421514"/>
                <a:gd name="connsiteX2" fmla="*/ 1174814 w 2458698"/>
                <a:gd name="connsiteY2" fmla="*/ 768194 h 1421514"/>
                <a:gd name="connsiteX3" fmla="*/ 1557854 w 2458698"/>
                <a:gd name="connsiteY3" fmla="*/ 198919 h 1421514"/>
                <a:gd name="connsiteX4" fmla="*/ 2458698 w 2458698"/>
                <a:gd name="connsiteY4" fmla="*/ 10162 h 1421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698" h="1421514">
                  <a:moveTo>
                    <a:pt x="0" y="1421514"/>
                  </a:moveTo>
                  <a:cubicBezTo>
                    <a:pt x="250846" y="1370714"/>
                    <a:pt x="489221" y="1437047"/>
                    <a:pt x="807988" y="1203913"/>
                  </a:cubicBezTo>
                  <a:cubicBezTo>
                    <a:pt x="926786" y="1068159"/>
                    <a:pt x="934231" y="1106125"/>
                    <a:pt x="1174814" y="768194"/>
                  </a:cubicBezTo>
                  <a:cubicBezTo>
                    <a:pt x="1352351" y="461298"/>
                    <a:pt x="1375756" y="425365"/>
                    <a:pt x="1557854" y="198919"/>
                  </a:cubicBezTo>
                  <a:cubicBezTo>
                    <a:pt x="1806514" y="-48278"/>
                    <a:pt x="2161838" y="839"/>
                    <a:pt x="2458698" y="10162"/>
                  </a:cubicBezTo>
                </a:path>
              </a:pathLst>
            </a:custGeom>
            <a:noFill/>
            <a:ln w="25400" cap="flat" cmpd="sng" algn="ctr">
              <a:solidFill>
                <a:srgbClr val="FF0000"/>
              </a:solidFill>
              <a:prstDash val="solid"/>
            </a:ln>
            <a:effectLst/>
          </p:spPr>
          <p:txBody>
            <a:bodyPr wrap="square" rtlCol="0"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59">
              <a:extLst>
                <a:ext uri="{FF2B5EF4-FFF2-40B4-BE49-F238E27FC236}">
                  <a16:creationId xmlns:a16="http://schemas.microsoft.com/office/drawing/2014/main" id="{C71E19F9-3BCE-4E82-8F06-E39EED47C5A6}"/>
                </a:ext>
              </a:extLst>
            </p:cNvPr>
            <p:cNvSpPr/>
            <p:nvPr/>
          </p:nvSpPr>
          <p:spPr>
            <a:xfrm>
              <a:off x="6689088" y="5901207"/>
              <a:ext cx="356188" cy="338554"/>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imes" charset="0"/>
                </a:rPr>
                <a:t>-2</a:t>
              </a:r>
              <a:endParaRPr kumimoji="0" lang="en-US" sz="1600" b="0" i="0" u="none" strike="noStrike" kern="0" cap="none" spc="0" normalizeH="0" baseline="0" noProof="0" dirty="0">
                <a:ln>
                  <a:noFill/>
                </a:ln>
                <a:solidFill>
                  <a:srgbClr val="000000"/>
                </a:solidFill>
                <a:effectLst/>
                <a:uLnTx/>
                <a:uFillTx/>
                <a:latin typeface="Times" charset="0"/>
              </a:endParaRPr>
            </a:p>
          </p:txBody>
        </p:sp>
        <p:sp>
          <p:nvSpPr>
            <p:cNvPr id="23" name="Rectangle 60">
              <a:extLst>
                <a:ext uri="{FF2B5EF4-FFF2-40B4-BE49-F238E27FC236}">
                  <a16:creationId xmlns:a16="http://schemas.microsoft.com/office/drawing/2014/main" id="{B18C53DC-6DB7-42F9-9CC5-EF0C5060520E}"/>
                </a:ext>
              </a:extLst>
            </p:cNvPr>
            <p:cNvSpPr/>
            <p:nvPr/>
          </p:nvSpPr>
          <p:spPr>
            <a:xfrm>
              <a:off x="7045276" y="4218737"/>
              <a:ext cx="287258" cy="338554"/>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Times" charset="0"/>
                </a:rPr>
                <a:t>1</a:t>
              </a:r>
              <a:endParaRPr kumimoji="0" lang="en-US" sz="1600" b="0" i="0" u="none" strike="noStrike" kern="0" cap="none" spc="0" normalizeH="0" baseline="0" noProof="0" dirty="0">
                <a:ln>
                  <a:noFill/>
                </a:ln>
                <a:solidFill>
                  <a:srgbClr val="000000"/>
                </a:solidFill>
                <a:effectLst/>
                <a:uLnTx/>
                <a:uFillTx/>
                <a:latin typeface="Times" charset="0"/>
              </a:endParaRPr>
            </a:p>
          </p:txBody>
        </p:sp>
        <p:cxnSp>
          <p:nvCxnSpPr>
            <p:cNvPr id="24" name="Straight Connector 61">
              <a:extLst>
                <a:ext uri="{FF2B5EF4-FFF2-40B4-BE49-F238E27FC236}">
                  <a16:creationId xmlns:a16="http://schemas.microsoft.com/office/drawing/2014/main" id="{5DB95510-A4C5-4CB9-94B9-B2ED5FEF255D}"/>
                </a:ext>
              </a:extLst>
            </p:cNvPr>
            <p:cNvCxnSpPr/>
            <p:nvPr/>
          </p:nvCxnSpPr>
          <p:spPr bwMode="auto">
            <a:xfrm>
              <a:off x="7306117" y="4374577"/>
              <a:ext cx="26417" cy="0"/>
            </a:xfrm>
            <a:prstGeom prst="line">
              <a:avLst/>
            </a:pr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30">
              <a:extLst>
                <a:ext uri="{FF2B5EF4-FFF2-40B4-BE49-F238E27FC236}">
                  <a16:creationId xmlns:a16="http://schemas.microsoft.com/office/drawing/2014/main" id="{B6B9DF09-8DA4-40AF-8391-E8D2E86498BF}"/>
                </a:ext>
              </a:extLst>
            </p:cNvPr>
            <p:cNvSpPr/>
            <p:nvPr/>
          </p:nvSpPr>
          <p:spPr>
            <a:xfrm>
              <a:off x="5750757" y="4454728"/>
              <a:ext cx="2284528" cy="1435566"/>
            </a:xfrm>
            <a:custGeom>
              <a:avLst/>
              <a:gdLst>
                <a:gd name="connsiteX0" fmla="*/ 0 w 1190561"/>
                <a:gd name="connsiteY0" fmla="*/ 0 h 581882"/>
                <a:gd name="connsiteX1" fmla="*/ 1190561 w 1190561"/>
                <a:gd name="connsiteY1" fmla="*/ 0 h 581882"/>
                <a:gd name="connsiteX2" fmla="*/ 1190561 w 1190561"/>
                <a:gd name="connsiteY2" fmla="*/ 581882 h 581882"/>
                <a:gd name="connsiteX3" fmla="*/ 0 w 1190561"/>
                <a:gd name="connsiteY3" fmla="*/ 581882 h 581882"/>
                <a:gd name="connsiteX4" fmla="*/ 0 w 1190561"/>
                <a:gd name="connsiteY4" fmla="*/ 0 h 581882"/>
                <a:gd name="connsiteX0" fmla="*/ 1190561 w 1282001"/>
                <a:gd name="connsiteY0" fmla="*/ 581882 h 673322"/>
                <a:gd name="connsiteX1" fmla="*/ 0 w 1282001"/>
                <a:gd name="connsiteY1" fmla="*/ 581882 h 673322"/>
                <a:gd name="connsiteX2" fmla="*/ 0 w 1282001"/>
                <a:gd name="connsiteY2" fmla="*/ 0 h 673322"/>
                <a:gd name="connsiteX3" fmla="*/ 1190561 w 1282001"/>
                <a:gd name="connsiteY3" fmla="*/ 0 h 673322"/>
                <a:gd name="connsiteX4" fmla="*/ 1282001 w 1282001"/>
                <a:gd name="connsiteY4" fmla="*/ 673322 h 673322"/>
                <a:gd name="connsiteX0" fmla="*/ 1190561 w 1713801"/>
                <a:gd name="connsiteY0" fmla="*/ 581882 h 581882"/>
                <a:gd name="connsiteX1" fmla="*/ 0 w 1713801"/>
                <a:gd name="connsiteY1" fmla="*/ 581882 h 581882"/>
                <a:gd name="connsiteX2" fmla="*/ 0 w 1713801"/>
                <a:gd name="connsiteY2" fmla="*/ 0 h 581882"/>
                <a:gd name="connsiteX3" fmla="*/ 1190561 w 1713801"/>
                <a:gd name="connsiteY3" fmla="*/ 0 h 581882"/>
                <a:gd name="connsiteX4" fmla="*/ 1713801 w 1713801"/>
                <a:gd name="connsiteY4" fmla="*/ 368522 h 581882"/>
                <a:gd name="connsiteX0" fmla="*/ 0 w 2313940"/>
                <a:gd name="connsiteY0" fmla="*/ 962882 h 962882"/>
                <a:gd name="connsiteX1" fmla="*/ 600139 w 2313940"/>
                <a:gd name="connsiteY1" fmla="*/ 581882 h 962882"/>
                <a:gd name="connsiteX2" fmla="*/ 600139 w 2313940"/>
                <a:gd name="connsiteY2" fmla="*/ 0 h 962882"/>
                <a:gd name="connsiteX3" fmla="*/ 1790700 w 2313940"/>
                <a:gd name="connsiteY3" fmla="*/ 0 h 962882"/>
                <a:gd name="connsiteX4" fmla="*/ 2313940 w 2313940"/>
                <a:gd name="connsiteY4" fmla="*/ 368522 h 962882"/>
                <a:gd name="connsiteX0" fmla="*/ 0 w 2313940"/>
                <a:gd name="connsiteY0" fmla="*/ 962882 h 962882"/>
                <a:gd name="connsiteX1" fmla="*/ 600139 w 2313940"/>
                <a:gd name="connsiteY1" fmla="*/ 581882 h 962882"/>
                <a:gd name="connsiteX2" fmla="*/ 600139 w 2313940"/>
                <a:gd name="connsiteY2" fmla="*/ 0 h 962882"/>
                <a:gd name="connsiteX3" fmla="*/ 1816100 w 2313940"/>
                <a:gd name="connsiteY3" fmla="*/ 241300 h 962882"/>
                <a:gd name="connsiteX4" fmla="*/ 2313940 w 2313940"/>
                <a:gd name="connsiteY4" fmla="*/ 368522 h 962882"/>
                <a:gd name="connsiteX0" fmla="*/ 0 w 2313940"/>
                <a:gd name="connsiteY0" fmla="*/ 1064482 h 1064482"/>
                <a:gd name="connsiteX1" fmla="*/ 600139 w 2313940"/>
                <a:gd name="connsiteY1" fmla="*/ 683482 h 1064482"/>
                <a:gd name="connsiteX2" fmla="*/ 1184339 w 2313940"/>
                <a:gd name="connsiteY2" fmla="*/ 0 h 1064482"/>
                <a:gd name="connsiteX3" fmla="*/ 1816100 w 2313940"/>
                <a:gd name="connsiteY3" fmla="*/ 342900 h 1064482"/>
                <a:gd name="connsiteX4" fmla="*/ 2313940 w 2313940"/>
                <a:gd name="connsiteY4" fmla="*/ 470122 h 1064482"/>
                <a:gd name="connsiteX0" fmla="*/ 0 w 2313940"/>
                <a:gd name="connsiteY0" fmla="*/ 1064482 h 1064482"/>
                <a:gd name="connsiteX1" fmla="*/ 600139 w 2313940"/>
                <a:gd name="connsiteY1" fmla="*/ 683482 h 1064482"/>
                <a:gd name="connsiteX2" fmla="*/ 1184339 w 2313940"/>
                <a:gd name="connsiteY2" fmla="*/ 0 h 1064482"/>
                <a:gd name="connsiteX3" fmla="*/ 1854200 w 2313940"/>
                <a:gd name="connsiteY3" fmla="*/ 723900 h 1064482"/>
                <a:gd name="connsiteX4" fmla="*/ 2313940 w 2313940"/>
                <a:gd name="connsiteY4" fmla="*/ 470122 h 1064482"/>
                <a:gd name="connsiteX0" fmla="*/ 0 w 2428240"/>
                <a:gd name="connsiteY0" fmla="*/ 1064482 h 1064482"/>
                <a:gd name="connsiteX1" fmla="*/ 600139 w 2428240"/>
                <a:gd name="connsiteY1" fmla="*/ 6834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54200 w 2428240"/>
                <a:gd name="connsiteY3" fmla="*/ 7239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879600 w 2428240"/>
                <a:gd name="connsiteY3" fmla="*/ 901700 h 1064482"/>
                <a:gd name="connsiteX4" fmla="*/ 2428240 w 2428240"/>
                <a:gd name="connsiteY4" fmla="*/ 1054322 h 1064482"/>
                <a:gd name="connsiteX0" fmla="*/ 0 w 2428240"/>
                <a:gd name="connsiteY0" fmla="*/ 1064482 h 1064482"/>
                <a:gd name="connsiteX1" fmla="*/ 752539 w 2428240"/>
                <a:gd name="connsiteY1" fmla="*/ 912082 h 1064482"/>
                <a:gd name="connsiteX2" fmla="*/ 1184339 w 2428240"/>
                <a:gd name="connsiteY2" fmla="*/ 0 h 1064482"/>
                <a:gd name="connsiteX3" fmla="*/ 1727200 w 2428240"/>
                <a:gd name="connsiteY3" fmla="*/ 876300 h 1064482"/>
                <a:gd name="connsiteX4" fmla="*/ 2428240 w 2428240"/>
                <a:gd name="connsiteY4" fmla="*/ 1054322 h 1064482"/>
                <a:gd name="connsiteX0" fmla="*/ 0 w 2428240"/>
                <a:gd name="connsiteY0" fmla="*/ 1064482 h 1064482"/>
                <a:gd name="connsiteX1" fmla="*/ 816039 w 2428240"/>
                <a:gd name="connsiteY1" fmla="*/ 950182 h 1064482"/>
                <a:gd name="connsiteX2" fmla="*/ 1184339 w 2428240"/>
                <a:gd name="connsiteY2" fmla="*/ 0 h 1064482"/>
                <a:gd name="connsiteX3" fmla="*/ 1727200 w 2428240"/>
                <a:gd name="connsiteY3" fmla="*/ 876300 h 1064482"/>
                <a:gd name="connsiteX4" fmla="*/ 2428240 w 2428240"/>
                <a:gd name="connsiteY4" fmla="*/ 1054322 h 10644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431800 h 619982"/>
                <a:gd name="connsiteX4" fmla="*/ 2428240 w 2428240"/>
                <a:gd name="connsiteY4" fmla="*/ 609822 h 6199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816039 w 2428240"/>
                <a:gd name="connsiteY1" fmla="*/ 5056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727200 w 2428240"/>
                <a:gd name="connsiteY3" fmla="*/ 342900 h 619982"/>
                <a:gd name="connsiteX4" fmla="*/ 2428240 w 2428240"/>
                <a:gd name="connsiteY4" fmla="*/ 609822 h 619982"/>
                <a:gd name="connsiteX0" fmla="*/ 0 w 2428240"/>
                <a:gd name="connsiteY0" fmla="*/ 636285 h 636285"/>
                <a:gd name="connsiteX1" fmla="*/ 701739 w 2428240"/>
                <a:gd name="connsiteY1" fmla="*/ 433085 h 636285"/>
                <a:gd name="connsiteX2" fmla="*/ 1184339 w 2428240"/>
                <a:gd name="connsiteY2" fmla="*/ 16303 h 636285"/>
                <a:gd name="connsiteX3" fmla="*/ 1485964 w 2428240"/>
                <a:gd name="connsiteY3" fmla="*/ 119787 h 636285"/>
                <a:gd name="connsiteX4" fmla="*/ 1727200 w 2428240"/>
                <a:gd name="connsiteY4" fmla="*/ 359203 h 636285"/>
                <a:gd name="connsiteX5" fmla="*/ 2428240 w 2428240"/>
                <a:gd name="connsiteY5" fmla="*/ 626125 h 636285"/>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85964 w 2428240"/>
                <a:gd name="connsiteY3" fmla="*/ 103484 h 619982"/>
                <a:gd name="connsiteX4" fmla="*/ 1727200 w 2428240"/>
                <a:gd name="connsiteY4" fmla="*/ 342900 h 619982"/>
                <a:gd name="connsiteX5" fmla="*/ 2428240 w 2428240"/>
                <a:gd name="connsiteY5" fmla="*/ 609822 h 619982"/>
                <a:gd name="connsiteX0" fmla="*/ 0 w 2428240"/>
                <a:gd name="connsiteY0" fmla="*/ 619982 h 619982"/>
                <a:gd name="connsiteX1" fmla="*/ 701739 w 2428240"/>
                <a:gd name="connsiteY1" fmla="*/ 416782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78821 w 2428240"/>
                <a:gd name="connsiteY3" fmla="*/ 113009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59771 w 2428240"/>
                <a:gd name="connsiteY3" fmla="*/ 155872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27200 w 2428240"/>
                <a:gd name="connsiteY4" fmla="*/ 34290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703388 w 2428240"/>
                <a:gd name="connsiteY4" fmla="*/ 414337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42233 w 2428240"/>
                <a:gd name="connsiteY1" fmla="*/ 257238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56520 w 2428240"/>
                <a:gd name="connsiteY1" fmla="*/ 285813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91482 w 2428240"/>
                <a:gd name="connsiteY4" fmla="*/ 459580 h 619982"/>
                <a:gd name="connsiteX5" fmla="*/ 2428240 w 2428240"/>
                <a:gd name="connsiteY5" fmla="*/ 609822 h 619982"/>
                <a:gd name="connsiteX0" fmla="*/ 0 w 2428240"/>
                <a:gd name="connsiteY0" fmla="*/ 619982 h 619982"/>
                <a:gd name="connsiteX1" fmla="*/ 861283 w 2428240"/>
                <a:gd name="connsiteY1" fmla="*/ 319151 h 619982"/>
                <a:gd name="connsiteX2" fmla="*/ 1184339 w 2428240"/>
                <a:gd name="connsiteY2" fmla="*/ 0 h 619982"/>
                <a:gd name="connsiteX3" fmla="*/ 1438339 w 2428240"/>
                <a:gd name="connsiteY3" fmla="*/ 191590 h 619982"/>
                <a:gd name="connsiteX4" fmla="*/ 1686719 w 2428240"/>
                <a:gd name="connsiteY4" fmla="*/ 459580 h 619982"/>
                <a:gd name="connsiteX5" fmla="*/ 2428240 w 2428240"/>
                <a:gd name="connsiteY5" fmla="*/ 609822 h 619982"/>
                <a:gd name="connsiteX0" fmla="*/ 0 w 1686719"/>
                <a:gd name="connsiteY0" fmla="*/ 619982 h 619982"/>
                <a:gd name="connsiteX1" fmla="*/ 861283 w 1686719"/>
                <a:gd name="connsiteY1" fmla="*/ 319151 h 619982"/>
                <a:gd name="connsiteX2" fmla="*/ 1184339 w 1686719"/>
                <a:gd name="connsiteY2" fmla="*/ 0 h 619982"/>
                <a:gd name="connsiteX3" fmla="*/ 1438339 w 1686719"/>
                <a:gd name="connsiteY3" fmla="*/ 191590 h 619982"/>
                <a:gd name="connsiteX4" fmla="*/ 1686719 w 1686719"/>
                <a:gd name="connsiteY4" fmla="*/ 459580 h 619982"/>
                <a:gd name="connsiteX0" fmla="*/ 0 w 2439194"/>
                <a:gd name="connsiteY0" fmla="*/ 619982 h 664368"/>
                <a:gd name="connsiteX1" fmla="*/ 861283 w 2439194"/>
                <a:gd name="connsiteY1" fmla="*/ 319151 h 664368"/>
                <a:gd name="connsiteX2" fmla="*/ 1184339 w 2439194"/>
                <a:gd name="connsiteY2" fmla="*/ 0 h 664368"/>
                <a:gd name="connsiteX3" fmla="*/ 1438339 w 2439194"/>
                <a:gd name="connsiteY3" fmla="*/ 191590 h 664368"/>
                <a:gd name="connsiteX4" fmla="*/ 2439194 w 2439194"/>
                <a:gd name="connsiteY4" fmla="*/ 664368 h 664368"/>
                <a:gd name="connsiteX0" fmla="*/ 0 w 2439194"/>
                <a:gd name="connsiteY0" fmla="*/ 619982 h 664368"/>
                <a:gd name="connsiteX1" fmla="*/ 861283 w 2439194"/>
                <a:gd name="connsiteY1" fmla="*/ 319151 h 664368"/>
                <a:gd name="connsiteX2" fmla="*/ 1184339 w 2439194"/>
                <a:gd name="connsiteY2" fmla="*/ 0 h 664368"/>
                <a:gd name="connsiteX3" fmla="*/ 1562164 w 2439194"/>
                <a:gd name="connsiteY3" fmla="*/ 301128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62164 w 2439194"/>
                <a:gd name="connsiteY3" fmla="*/ 301128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39194"/>
                <a:gd name="connsiteY0" fmla="*/ 619982 h 664368"/>
                <a:gd name="connsiteX1" fmla="*/ 875570 w 2439194"/>
                <a:gd name="connsiteY1" fmla="*/ 290576 h 664368"/>
                <a:gd name="connsiteX2" fmla="*/ 1184339 w 2439194"/>
                <a:gd name="connsiteY2" fmla="*/ 0 h 664368"/>
                <a:gd name="connsiteX3" fmla="*/ 1538351 w 2439194"/>
                <a:gd name="connsiteY3" fmla="*/ 272553 h 664368"/>
                <a:gd name="connsiteX4" fmla="*/ 2439194 w 2439194"/>
                <a:gd name="connsiteY4" fmla="*/ 664368 h 664368"/>
                <a:gd name="connsiteX0" fmla="*/ 0 w 2429669"/>
                <a:gd name="connsiteY0" fmla="*/ 653320 h 664368"/>
                <a:gd name="connsiteX1" fmla="*/ 866045 w 2429669"/>
                <a:gd name="connsiteY1" fmla="*/ 290576 h 664368"/>
                <a:gd name="connsiteX2" fmla="*/ 1174814 w 2429669"/>
                <a:gd name="connsiteY2" fmla="*/ 0 h 664368"/>
                <a:gd name="connsiteX3" fmla="*/ 1528826 w 2429669"/>
                <a:gd name="connsiteY3" fmla="*/ 272553 h 664368"/>
                <a:gd name="connsiteX4" fmla="*/ 2429669 w 2429669"/>
                <a:gd name="connsiteY4" fmla="*/ 664368 h 664368"/>
                <a:gd name="connsiteX0" fmla="*/ 0 w 2429669"/>
                <a:gd name="connsiteY0" fmla="*/ 653320 h 664368"/>
                <a:gd name="connsiteX1" fmla="*/ 837016 w 2429669"/>
                <a:gd name="connsiteY1" fmla="*/ 406690 h 664368"/>
                <a:gd name="connsiteX2" fmla="*/ 1174814 w 2429669"/>
                <a:gd name="connsiteY2" fmla="*/ 0 h 664368"/>
                <a:gd name="connsiteX3" fmla="*/ 1528826 w 2429669"/>
                <a:gd name="connsiteY3" fmla="*/ 272553 h 664368"/>
                <a:gd name="connsiteX4" fmla="*/ 2429669 w 2429669"/>
                <a:gd name="connsiteY4" fmla="*/ 664368 h 664368"/>
                <a:gd name="connsiteX0" fmla="*/ 0 w 2429669"/>
                <a:gd name="connsiteY0" fmla="*/ 917811 h 928859"/>
                <a:gd name="connsiteX1" fmla="*/ 837016 w 2429669"/>
                <a:gd name="connsiteY1" fmla="*/ 671181 h 928859"/>
                <a:gd name="connsiteX2" fmla="*/ 1174814 w 2429669"/>
                <a:gd name="connsiteY2" fmla="*/ 264491 h 928859"/>
                <a:gd name="connsiteX3" fmla="*/ 1630426 w 2429669"/>
                <a:gd name="connsiteY3" fmla="*/ 14530 h 928859"/>
                <a:gd name="connsiteX4" fmla="*/ 2429669 w 2429669"/>
                <a:gd name="connsiteY4" fmla="*/ 928859 h 928859"/>
                <a:gd name="connsiteX0" fmla="*/ 0 w 2560298"/>
                <a:gd name="connsiteY0" fmla="*/ 992736 h 992736"/>
                <a:gd name="connsiteX1" fmla="*/ 837016 w 2560298"/>
                <a:gd name="connsiteY1" fmla="*/ 746106 h 992736"/>
                <a:gd name="connsiteX2" fmla="*/ 1174814 w 2560298"/>
                <a:gd name="connsiteY2" fmla="*/ 339416 h 992736"/>
                <a:gd name="connsiteX3" fmla="*/ 1630426 w 2560298"/>
                <a:gd name="connsiteY3" fmla="*/ 89455 h 992736"/>
                <a:gd name="connsiteX4" fmla="*/ 2560298 w 2560298"/>
                <a:gd name="connsiteY4" fmla="*/ 2298 h 992736"/>
                <a:gd name="connsiteX0" fmla="*/ 0 w 2458698"/>
                <a:gd name="connsiteY0" fmla="*/ 1412573 h 1412573"/>
                <a:gd name="connsiteX1" fmla="*/ 837016 w 2458698"/>
                <a:gd name="connsiteY1" fmla="*/ 1165943 h 1412573"/>
                <a:gd name="connsiteX2" fmla="*/ 1174814 w 2458698"/>
                <a:gd name="connsiteY2" fmla="*/ 759253 h 1412573"/>
                <a:gd name="connsiteX3" fmla="*/ 1630426 w 2458698"/>
                <a:gd name="connsiteY3" fmla="*/ 509292 h 1412573"/>
                <a:gd name="connsiteX4" fmla="*/ 2458698 w 2458698"/>
                <a:gd name="connsiteY4" fmla="*/ 1221 h 1412573"/>
                <a:gd name="connsiteX0" fmla="*/ 0 w 2458698"/>
                <a:gd name="connsiteY0" fmla="*/ 1412963 h 1412963"/>
                <a:gd name="connsiteX1" fmla="*/ 837016 w 2458698"/>
                <a:gd name="connsiteY1" fmla="*/ 1166333 h 1412963"/>
                <a:gd name="connsiteX2" fmla="*/ 1174814 w 2458698"/>
                <a:gd name="connsiteY2" fmla="*/ 759643 h 1412963"/>
                <a:gd name="connsiteX3" fmla="*/ 1673969 w 2458698"/>
                <a:gd name="connsiteY3" fmla="*/ 291968 h 1412963"/>
                <a:gd name="connsiteX4" fmla="*/ 2458698 w 2458698"/>
                <a:gd name="connsiteY4" fmla="*/ 1611 h 1412963"/>
                <a:gd name="connsiteX0" fmla="*/ 0 w 2458698"/>
                <a:gd name="connsiteY0" fmla="*/ 1421338 h 1421338"/>
                <a:gd name="connsiteX1" fmla="*/ 837016 w 2458698"/>
                <a:gd name="connsiteY1" fmla="*/ 1174708 h 1421338"/>
                <a:gd name="connsiteX2" fmla="*/ 1174814 w 2458698"/>
                <a:gd name="connsiteY2" fmla="*/ 768018 h 1421338"/>
                <a:gd name="connsiteX3" fmla="*/ 1673969 w 2458698"/>
                <a:gd name="connsiteY3" fmla="*/ 300343 h 1421338"/>
                <a:gd name="connsiteX4" fmla="*/ 2458698 w 2458698"/>
                <a:gd name="connsiteY4" fmla="*/ 9986 h 1421338"/>
                <a:gd name="connsiteX0" fmla="*/ 0 w 2458698"/>
                <a:gd name="connsiteY0" fmla="*/ 1421338 h 1421338"/>
                <a:gd name="connsiteX1" fmla="*/ 837016 w 2458698"/>
                <a:gd name="connsiteY1" fmla="*/ 1174708 h 1421338"/>
                <a:gd name="connsiteX2" fmla="*/ 1174814 w 2458698"/>
                <a:gd name="connsiteY2" fmla="*/ 768018 h 1421338"/>
                <a:gd name="connsiteX3" fmla="*/ 1673969 w 2458698"/>
                <a:gd name="connsiteY3" fmla="*/ 300343 h 1421338"/>
                <a:gd name="connsiteX4" fmla="*/ 2458698 w 2458698"/>
                <a:gd name="connsiteY4" fmla="*/ 9986 h 1421338"/>
                <a:gd name="connsiteX0" fmla="*/ 0 w 2458698"/>
                <a:gd name="connsiteY0" fmla="*/ 1418247 h 1418247"/>
                <a:gd name="connsiteX1" fmla="*/ 837016 w 2458698"/>
                <a:gd name="connsiteY1" fmla="*/ 1171617 h 1418247"/>
                <a:gd name="connsiteX2" fmla="*/ 1174814 w 2458698"/>
                <a:gd name="connsiteY2" fmla="*/ 764927 h 1418247"/>
                <a:gd name="connsiteX3" fmla="*/ 1673969 w 2458698"/>
                <a:gd name="connsiteY3" fmla="*/ 297252 h 1418247"/>
                <a:gd name="connsiteX4" fmla="*/ 2458698 w 2458698"/>
                <a:gd name="connsiteY4" fmla="*/ 6895 h 1418247"/>
                <a:gd name="connsiteX0" fmla="*/ 0 w 2458698"/>
                <a:gd name="connsiteY0" fmla="*/ 1411971 h 1411971"/>
                <a:gd name="connsiteX1" fmla="*/ 837016 w 2458698"/>
                <a:gd name="connsiteY1" fmla="*/ 1165341 h 1411971"/>
                <a:gd name="connsiteX2" fmla="*/ 1174814 w 2458698"/>
                <a:gd name="connsiteY2" fmla="*/ 758651 h 1411971"/>
                <a:gd name="connsiteX3" fmla="*/ 1673969 w 2458698"/>
                <a:gd name="connsiteY3" fmla="*/ 290976 h 1411971"/>
                <a:gd name="connsiteX4" fmla="*/ 2458698 w 2458698"/>
                <a:gd name="connsiteY4" fmla="*/ 619 h 1411971"/>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2633 h 1412633"/>
                <a:gd name="connsiteX1" fmla="*/ 837016 w 2458698"/>
                <a:gd name="connsiteY1" fmla="*/ 1166003 h 1412633"/>
                <a:gd name="connsiteX2" fmla="*/ 1174814 w 2458698"/>
                <a:gd name="connsiteY2" fmla="*/ 759313 h 1412633"/>
                <a:gd name="connsiteX3" fmla="*/ 1673969 w 2458698"/>
                <a:gd name="connsiteY3" fmla="*/ 233581 h 1412633"/>
                <a:gd name="connsiteX4" fmla="*/ 2458698 w 2458698"/>
                <a:gd name="connsiteY4" fmla="*/ 1281 h 1412633"/>
                <a:gd name="connsiteX0" fmla="*/ 0 w 2458698"/>
                <a:gd name="connsiteY0" fmla="*/ 1419461 h 1419461"/>
                <a:gd name="connsiteX1" fmla="*/ 837016 w 2458698"/>
                <a:gd name="connsiteY1" fmla="*/ 1172831 h 1419461"/>
                <a:gd name="connsiteX2" fmla="*/ 1174814 w 2458698"/>
                <a:gd name="connsiteY2" fmla="*/ 766141 h 1419461"/>
                <a:gd name="connsiteX3" fmla="*/ 1644940 w 2458698"/>
                <a:gd name="connsiteY3" fmla="*/ 167837 h 1419461"/>
                <a:gd name="connsiteX4" fmla="*/ 2458698 w 2458698"/>
                <a:gd name="connsiteY4" fmla="*/ 8109 h 1419461"/>
                <a:gd name="connsiteX0" fmla="*/ 0 w 2458698"/>
                <a:gd name="connsiteY0" fmla="*/ 1415096 h 1415096"/>
                <a:gd name="connsiteX1" fmla="*/ 837016 w 2458698"/>
                <a:gd name="connsiteY1" fmla="*/ 1168466 h 1415096"/>
                <a:gd name="connsiteX2" fmla="*/ 1174814 w 2458698"/>
                <a:gd name="connsiteY2" fmla="*/ 761776 h 1415096"/>
                <a:gd name="connsiteX3" fmla="*/ 1644940 w 2458698"/>
                <a:gd name="connsiteY3" fmla="*/ 163472 h 1415096"/>
                <a:gd name="connsiteX4" fmla="*/ 2458698 w 2458698"/>
                <a:gd name="connsiteY4" fmla="*/ 3744 h 1415096"/>
                <a:gd name="connsiteX0" fmla="*/ 0 w 2458698"/>
                <a:gd name="connsiteY0" fmla="*/ 1417213 h 1417213"/>
                <a:gd name="connsiteX1" fmla="*/ 837016 w 2458698"/>
                <a:gd name="connsiteY1" fmla="*/ 1170583 h 1417213"/>
                <a:gd name="connsiteX2" fmla="*/ 1174814 w 2458698"/>
                <a:gd name="connsiteY2" fmla="*/ 763893 h 1417213"/>
                <a:gd name="connsiteX3" fmla="*/ 1557854 w 2458698"/>
                <a:gd name="connsiteY3" fmla="*/ 151075 h 1417213"/>
                <a:gd name="connsiteX4" fmla="*/ 2458698 w 2458698"/>
                <a:gd name="connsiteY4" fmla="*/ 5861 h 1417213"/>
                <a:gd name="connsiteX0" fmla="*/ 0 w 2458698"/>
                <a:gd name="connsiteY0" fmla="*/ 1417213 h 1417213"/>
                <a:gd name="connsiteX1" fmla="*/ 837016 w 2458698"/>
                <a:gd name="connsiteY1" fmla="*/ 1170583 h 1417213"/>
                <a:gd name="connsiteX2" fmla="*/ 1174814 w 2458698"/>
                <a:gd name="connsiteY2" fmla="*/ 763893 h 1417213"/>
                <a:gd name="connsiteX3" fmla="*/ 1557854 w 2458698"/>
                <a:gd name="connsiteY3" fmla="*/ 151075 h 1417213"/>
                <a:gd name="connsiteX4" fmla="*/ 2458698 w 2458698"/>
                <a:gd name="connsiteY4" fmla="*/ 5861 h 1417213"/>
                <a:gd name="connsiteX0" fmla="*/ 0 w 2458698"/>
                <a:gd name="connsiteY0" fmla="*/ 1417213 h 1417213"/>
                <a:gd name="connsiteX1" fmla="*/ 837016 w 2458698"/>
                <a:gd name="connsiteY1" fmla="*/ 1170583 h 1417213"/>
                <a:gd name="connsiteX2" fmla="*/ 1174814 w 2458698"/>
                <a:gd name="connsiteY2" fmla="*/ 763893 h 1417213"/>
                <a:gd name="connsiteX3" fmla="*/ 1557854 w 2458698"/>
                <a:gd name="connsiteY3" fmla="*/ 151075 h 1417213"/>
                <a:gd name="connsiteX4" fmla="*/ 2458698 w 2458698"/>
                <a:gd name="connsiteY4" fmla="*/ 5861 h 1417213"/>
                <a:gd name="connsiteX0" fmla="*/ 0 w 2458698"/>
                <a:gd name="connsiteY0" fmla="*/ 1413089 h 1413089"/>
                <a:gd name="connsiteX1" fmla="*/ 837016 w 2458698"/>
                <a:gd name="connsiteY1" fmla="*/ 1166459 h 1413089"/>
                <a:gd name="connsiteX2" fmla="*/ 1174814 w 2458698"/>
                <a:gd name="connsiteY2" fmla="*/ 759769 h 1413089"/>
                <a:gd name="connsiteX3" fmla="*/ 1557854 w 2458698"/>
                <a:gd name="connsiteY3" fmla="*/ 190494 h 1413089"/>
                <a:gd name="connsiteX4" fmla="*/ 2458698 w 2458698"/>
                <a:gd name="connsiteY4" fmla="*/ 1737 h 1413089"/>
                <a:gd name="connsiteX0" fmla="*/ 0 w 2458698"/>
                <a:gd name="connsiteY0" fmla="*/ 1416482 h 1416482"/>
                <a:gd name="connsiteX1" fmla="*/ 837016 w 2458698"/>
                <a:gd name="connsiteY1" fmla="*/ 1169852 h 1416482"/>
                <a:gd name="connsiteX2" fmla="*/ 1174814 w 2458698"/>
                <a:gd name="connsiteY2" fmla="*/ 763162 h 1416482"/>
                <a:gd name="connsiteX3" fmla="*/ 1557854 w 2458698"/>
                <a:gd name="connsiteY3" fmla="*/ 193887 h 1416482"/>
                <a:gd name="connsiteX4" fmla="*/ 2458698 w 2458698"/>
                <a:gd name="connsiteY4" fmla="*/ 5130 h 1416482"/>
                <a:gd name="connsiteX0" fmla="*/ 0 w 2458698"/>
                <a:gd name="connsiteY0" fmla="*/ 1421514 h 1421514"/>
                <a:gd name="connsiteX1" fmla="*/ 837016 w 2458698"/>
                <a:gd name="connsiteY1" fmla="*/ 1174884 h 1421514"/>
                <a:gd name="connsiteX2" fmla="*/ 1174814 w 2458698"/>
                <a:gd name="connsiteY2" fmla="*/ 768194 h 1421514"/>
                <a:gd name="connsiteX3" fmla="*/ 1557854 w 2458698"/>
                <a:gd name="connsiteY3" fmla="*/ 198919 h 1421514"/>
                <a:gd name="connsiteX4" fmla="*/ 2458698 w 2458698"/>
                <a:gd name="connsiteY4" fmla="*/ 10162 h 1421514"/>
                <a:gd name="connsiteX0" fmla="*/ 0 w 2458698"/>
                <a:gd name="connsiteY0" fmla="*/ 1421514 h 1421514"/>
                <a:gd name="connsiteX1" fmla="*/ 837016 w 2458698"/>
                <a:gd name="connsiteY1" fmla="*/ 1174884 h 1421514"/>
                <a:gd name="connsiteX2" fmla="*/ 1174814 w 2458698"/>
                <a:gd name="connsiteY2" fmla="*/ 768194 h 1421514"/>
                <a:gd name="connsiteX3" fmla="*/ 1557854 w 2458698"/>
                <a:gd name="connsiteY3" fmla="*/ 198919 h 1421514"/>
                <a:gd name="connsiteX4" fmla="*/ 2458698 w 2458698"/>
                <a:gd name="connsiteY4" fmla="*/ 10162 h 1421514"/>
                <a:gd name="connsiteX0" fmla="*/ 0 w 2458698"/>
                <a:gd name="connsiteY0" fmla="*/ 1421514 h 1425041"/>
                <a:gd name="connsiteX1" fmla="*/ 807988 w 2458698"/>
                <a:gd name="connsiteY1" fmla="*/ 1203913 h 1425041"/>
                <a:gd name="connsiteX2" fmla="*/ 1174814 w 2458698"/>
                <a:gd name="connsiteY2" fmla="*/ 768194 h 1425041"/>
                <a:gd name="connsiteX3" fmla="*/ 1557854 w 2458698"/>
                <a:gd name="connsiteY3" fmla="*/ 198919 h 1425041"/>
                <a:gd name="connsiteX4" fmla="*/ 2458698 w 2458698"/>
                <a:gd name="connsiteY4" fmla="*/ 10162 h 1425041"/>
                <a:gd name="connsiteX0" fmla="*/ 0 w 2458698"/>
                <a:gd name="connsiteY0" fmla="*/ 1421514 h 1421514"/>
                <a:gd name="connsiteX1" fmla="*/ 807988 w 2458698"/>
                <a:gd name="connsiteY1" fmla="*/ 1203913 h 1421514"/>
                <a:gd name="connsiteX2" fmla="*/ 1174814 w 2458698"/>
                <a:gd name="connsiteY2" fmla="*/ 768194 h 1421514"/>
                <a:gd name="connsiteX3" fmla="*/ 1557854 w 2458698"/>
                <a:gd name="connsiteY3" fmla="*/ 198919 h 1421514"/>
                <a:gd name="connsiteX4" fmla="*/ 2458698 w 2458698"/>
                <a:gd name="connsiteY4" fmla="*/ 10162 h 1421514"/>
                <a:gd name="connsiteX0" fmla="*/ 0 w 2458698"/>
                <a:gd name="connsiteY0" fmla="*/ 1421514 h 1421514"/>
                <a:gd name="connsiteX1" fmla="*/ 807988 w 2458698"/>
                <a:gd name="connsiteY1" fmla="*/ 1203913 h 1421514"/>
                <a:gd name="connsiteX2" fmla="*/ 1174814 w 2458698"/>
                <a:gd name="connsiteY2" fmla="*/ 768194 h 1421514"/>
                <a:gd name="connsiteX3" fmla="*/ 1557854 w 2458698"/>
                <a:gd name="connsiteY3" fmla="*/ 198919 h 1421514"/>
                <a:gd name="connsiteX4" fmla="*/ 2458698 w 2458698"/>
                <a:gd name="connsiteY4" fmla="*/ 10162 h 1421514"/>
                <a:gd name="connsiteX0" fmla="*/ 0 w 2473213"/>
                <a:gd name="connsiteY0" fmla="*/ 1445141 h 1445141"/>
                <a:gd name="connsiteX1" fmla="*/ 807988 w 2473213"/>
                <a:gd name="connsiteY1" fmla="*/ 1227540 h 1445141"/>
                <a:gd name="connsiteX2" fmla="*/ 1174814 w 2473213"/>
                <a:gd name="connsiteY2" fmla="*/ 791821 h 1445141"/>
                <a:gd name="connsiteX3" fmla="*/ 1557854 w 2473213"/>
                <a:gd name="connsiteY3" fmla="*/ 222546 h 1445141"/>
                <a:gd name="connsiteX4" fmla="*/ 2473213 w 2473213"/>
                <a:gd name="connsiteY4" fmla="*/ 4760 h 1445141"/>
                <a:gd name="connsiteX0" fmla="*/ 0 w 2473213"/>
                <a:gd name="connsiteY0" fmla="*/ 1445141 h 1445141"/>
                <a:gd name="connsiteX1" fmla="*/ 807988 w 2473213"/>
                <a:gd name="connsiteY1" fmla="*/ 1227540 h 1445141"/>
                <a:gd name="connsiteX2" fmla="*/ 1174814 w 2473213"/>
                <a:gd name="connsiteY2" fmla="*/ 791821 h 1445141"/>
                <a:gd name="connsiteX3" fmla="*/ 1485283 w 2473213"/>
                <a:gd name="connsiteY3" fmla="*/ 222546 h 1445141"/>
                <a:gd name="connsiteX4" fmla="*/ 2473213 w 2473213"/>
                <a:gd name="connsiteY4" fmla="*/ 4760 h 1445141"/>
                <a:gd name="connsiteX0" fmla="*/ 0 w 2473213"/>
                <a:gd name="connsiteY0" fmla="*/ 1445141 h 1445141"/>
                <a:gd name="connsiteX1" fmla="*/ 924103 w 2473213"/>
                <a:gd name="connsiteY1" fmla="*/ 1242055 h 1445141"/>
                <a:gd name="connsiteX2" fmla="*/ 1174814 w 2473213"/>
                <a:gd name="connsiteY2" fmla="*/ 791821 h 1445141"/>
                <a:gd name="connsiteX3" fmla="*/ 1485283 w 2473213"/>
                <a:gd name="connsiteY3" fmla="*/ 222546 h 1445141"/>
                <a:gd name="connsiteX4" fmla="*/ 2473213 w 2473213"/>
                <a:gd name="connsiteY4" fmla="*/ 4760 h 1445141"/>
                <a:gd name="connsiteX0" fmla="*/ 0 w 2473213"/>
                <a:gd name="connsiteY0" fmla="*/ 1445141 h 1445141"/>
                <a:gd name="connsiteX1" fmla="*/ 924103 w 2473213"/>
                <a:gd name="connsiteY1" fmla="*/ 1242055 h 1445141"/>
                <a:gd name="connsiteX2" fmla="*/ 1174814 w 2473213"/>
                <a:gd name="connsiteY2" fmla="*/ 791821 h 1445141"/>
                <a:gd name="connsiteX3" fmla="*/ 1485283 w 2473213"/>
                <a:gd name="connsiteY3" fmla="*/ 222546 h 1445141"/>
                <a:gd name="connsiteX4" fmla="*/ 2473213 w 2473213"/>
                <a:gd name="connsiteY4" fmla="*/ 4760 h 1445141"/>
                <a:gd name="connsiteX0" fmla="*/ 0 w 2473213"/>
                <a:gd name="connsiteY0" fmla="*/ 1445141 h 1445141"/>
                <a:gd name="connsiteX1" fmla="*/ 924103 w 2473213"/>
                <a:gd name="connsiteY1" fmla="*/ 1242055 h 1445141"/>
                <a:gd name="connsiteX2" fmla="*/ 1174814 w 2473213"/>
                <a:gd name="connsiteY2" fmla="*/ 791821 h 1445141"/>
                <a:gd name="connsiteX3" fmla="*/ 1485283 w 2473213"/>
                <a:gd name="connsiteY3" fmla="*/ 222546 h 1445141"/>
                <a:gd name="connsiteX4" fmla="*/ 2473213 w 2473213"/>
                <a:gd name="connsiteY4" fmla="*/ 4760 h 1445141"/>
                <a:gd name="connsiteX0" fmla="*/ 0 w 2473213"/>
                <a:gd name="connsiteY0" fmla="*/ 1445141 h 1445141"/>
                <a:gd name="connsiteX1" fmla="*/ 924103 w 2473213"/>
                <a:gd name="connsiteY1" fmla="*/ 1242055 h 1445141"/>
                <a:gd name="connsiteX2" fmla="*/ 1174814 w 2473213"/>
                <a:gd name="connsiteY2" fmla="*/ 791821 h 1445141"/>
                <a:gd name="connsiteX3" fmla="*/ 1485283 w 2473213"/>
                <a:gd name="connsiteY3" fmla="*/ 222546 h 1445141"/>
                <a:gd name="connsiteX4" fmla="*/ 2473213 w 2473213"/>
                <a:gd name="connsiteY4" fmla="*/ 4760 h 1445141"/>
                <a:gd name="connsiteX0" fmla="*/ 0 w 2473213"/>
                <a:gd name="connsiteY0" fmla="*/ 1445141 h 1445141"/>
                <a:gd name="connsiteX1" fmla="*/ 924103 w 2473213"/>
                <a:gd name="connsiteY1" fmla="*/ 1242055 h 1445141"/>
                <a:gd name="connsiteX2" fmla="*/ 1174814 w 2473213"/>
                <a:gd name="connsiteY2" fmla="*/ 791821 h 1445141"/>
                <a:gd name="connsiteX3" fmla="*/ 1441740 w 2473213"/>
                <a:gd name="connsiteY3" fmla="*/ 222546 h 1445141"/>
                <a:gd name="connsiteX4" fmla="*/ 2473213 w 2473213"/>
                <a:gd name="connsiteY4" fmla="*/ 4760 h 1445141"/>
                <a:gd name="connsiteX0" fmla="*/ 0 w 2473213"/>
                <a:gd name="connsiteY0" fmla="*/ 1447133 h 1447133"/>
                <a:gd name="connsiteX1" fmla="*/ 924103 w 2473213"/>
                <a:gd name="connsiteY1" fmla="*/ 1244047 h 1447133"/>
                <a:gd name="connsiteX2" fmla="*/ 1174814 w 2473213"/>
                <a:gd name="connsiteY2" fmla="*/ 793813 h 1447133"/>
                <a:gd name="connsiteX3" fmla="*/ 1441740 w 2473213"/>
                <a:gd name="connsiteY3" fmla="*/ 224538 h 1447133"/>
                <a:gd name="connsiteX4" fmla="*/ 2473213 w 2473213"/>
                <a:gd name="connsiteY4" fmla="*/ 6752 h 1447133"/>
                <a:gd name="connsiteX0" fmla="*/ 0 w 2284528"/>
                <a:gd name="connsiteY0" fmla="*/ 1435566 h 1435566"/>
                <a:gd name="connsiteX1" fmla="*/ 924103 w 2284528"/>
                <a:gd name="connsiteY1" fmla="*/ 1232480 h 1435566"/>
                <a:gd name="connsiteX2" fmla="*/ 1174814 w 2284528"/>
                <a:gd name="connsiteY2" fmla="*/ 782246 h 1435566"/>
                <a:gd name="connsiteX3" fmla="*/ 1441740 w 2284528"/>
                <a:gd name="connsiteY3" fmla="*/ 212971 h 1435566"/>
                <a:gd name="connsiteX4" fmla="*/ 2284528 w 2284528"/>
                <a:gd name="connsiteY4" fmla="*/ 9699 h 1435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528" h="1435566">
                  <a:moveTo>
                    <a:pt x="0" y="1435566"/>
                  </a:moveTo>
                  <a:cubicBezTo>
                    <a:pt x="250846" y="1384766"/>
                    <a:pt x="605336" y="1465614"/>
                    <a:pt x="924103" y="1232480"/>
                  </a:cubicBezTo>
                  <a:cubicBezTo>
                    <a:pt x="1086443" y="1009640"/>
                    <a:pt x="1021316" y="1149205"/>
                    <a:pt x="1174814" y="782246"/>
                  </a:cubicBezTo>
                  <a:cubicBezTo>
                    <a:pt x="1294294" y="460836"/>
                    <a:pt x="1259642" y="439417"/>
                    <a:pt x="1441740" y="212971"/>
                  </a:cubicBezTo>
                  <a:cubicBezTo>
                    <a:pt x="1646857" y="-48740"/>
                    <a:pt x="1987668" y="376"/>
                    <a:pt x="2284528" y="9699"/>
                  </a:cubicBezTo>
                </a:path>
              </a:pathLst>
            </a:custGeom>
            <a:noFill/>
            <a:ln w="25400" cap="flat" cmpd="sng" algn="ctr">
              <a:solidFill>
                <a:srgbClr val="2B1BF9"/>
              </a:solidFill>
              <a:prstDash val="solid"/>
            </a:ln>
            <a:effectLst/>
          </p:spPr>
          <p:txBody>
            <a:bodyPr wrap="square" rtlCol="0"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26" name="Straight Connector 50">
              <a:extLst>
                <a:ext uri="{FF2B5EF4-FFF2-40B4-BE49-F238E27FC236}">
                  <a16:creationId xmlns:a16="http://schemas.microsoft.com/office/drawing/2014/main" id="{CA6CDDAF-AC6B-47E0-B284-2F1A5AB43D0C}"/>
                </a:ext>
              </a:extLst>
            </p:cNvPr>
            <p:cNvCxnSpPr>
              <a:stCxn id="25" idx="2"/>
              <a:endCxn id="21" idx="2"/>
            </p:cNvCxnSpPr>
            <p:nvPr/>
          </p:nvCxnSpPr>
          <p:spPr bwMode="auto">
            <a:xfrm flipV="1">
              <a:off x="6925571" y="5222379"/>
              <a:ext cx="366944" cy="14595"/>
            </a:xfrm>
            <a:prstGeom prst="line">
              <a:avLst/>
            </a:prstGeom>
            <a:solidFill>
              <a:srgbClr val="BBE0E3"/>
            </a:solidFill>
            <a:ln w="19050"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69">
              <a:extLst>
                <a:ext uri="{FF2B5EF4-FFF2-40B4-BE49-F238E27FC236}">
                  <a16:creationId xmlns:a16="http://schemas.microsoft.com/office/drawing/2014/main" id="{02928166-024D-4531-A3CE-0D22A28B048E}"/>
                </a:ext>
              </a:extLst>
            </p:cNvPr>
            <p:cNvCxnSpPr>
              <a:stCxn id="25" idx="2"/>
            </p:cNvCxnSpPr>
            <p:nvPr/>
          </p:nvCxnSpPr>
          <p:spPr bwMode="auto">
            <a:xfrm>
              <a:off x="6925571" y="5236974"/>
              <a:ext cx="0" cy="730703"/>
            </a:xfrm>
            <a:prstGeom prst="line">
              <a:avLst/>
            </a:prstGeom>
            <a:solidFill>
              <a:srgbClr val="BBE0E3"/>
            </a:solidFill>
            <a:ln w="28575" cap="flat" cmpd="sng" algn="ctr">
              <a:solidFill>
                <a:srgbClr val="00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Rectangle 72">
              <a:extLst>
                <a:ext uri="{FF2B5EF4-FFF2-40B4-BE49-F238E27FC236}">
                  <a16:creationId xmlns:a16="http://schemas.microsoft.com/office/drawing/2014/main" id="{294E72DA-BA24-4DBC-9D15-FCA7E987A106}"/>
                </a:ext>
              </a:extLst>
            </p:cNvPr>
            <p:cNvSpPr/>
            <p:nvPr/>
          </p:nvSpPr>
          <p:spPr>
            <a:xfrm>
              <a:off x="6941482" y="4929362"/>
              <a:ext cx="441146" cy="338554"/>
            </a:xfrm>
            <a:prstGeom prst="rect">
              <a:avLst/>
            </a:prstGeom>
          </p:spPr>
          <p:txBody>
            <a:bodyPr wrap="none">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imes" charset="0"/>
                </a:rPr>
                <a:t>0.5</a:t>
              </a:r>
            </a:p>
          </p:txBody>
        </p:sp>
        <p:cxnSp>
          <p:nvCxnSpPr>
            <p:cNvPr id="29" name="Straight Connector 73">
              <a:extLst>
                <a:ext uri="{FF2B5EF4-FFF2-40B4-BE49-F238E27FC236}">
                  <a16:creationId xmlns:a16="http://schemas.microsoft.com/office/drawing/2014/main" id="{6DBF78DD-AE33-40BE-8D9A-40BB4DE2D257}"/>
                </a:ext>
              </a:extLst>
            </p:cNvPr>
            <p:cNvCxnSpPr/>
            <p:nvPr/>
          </p:nvCxnSpPr>
          <p:spPr bwMode="auto">
            <a:xfrm>
              <a:off x="7302942" y="5219127"/>
              <a:ext cx="26417" cy="0"/>
            </a:xfrm>
            <a:prstGeom prst="line">
              <a:avLst/>
            </a:pr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4" name="图形 33">
            <a:extLst>
              <a:ext uri="{FF2B5EF4-FFF2-40B4-BE49-F238E27FC236}">
                <a16:creationId xmlns:a16="http://schemas.microsoft.com/office/drawing/2014/main" id="{643915B1-F8A3-46AB-96F1-D6CEB514A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7098" y="6086007"/>
            <a:ext cx="2163191" cy="622169"/>
          </a:xfrm>
          <a:prstGeom prst="rect">
            <a:avLst/>
          </a:prstGeom>
        </p:spPr>
      </p:pic>
      <p:sp>
        <p:nvSpPr>
          <p:cNvPr id="3" name="文本框 2">
            <a:extLst>
              <a:ext uri="{FF2B5EF4-FFF2-40B4-BE49-F238E27FC236}">
                <a16:creationId xmlns:a16="http://schemas.microsoft.com/office/drawing/2014/main" id="{0F7BB9FB-0075-4C74-A568-58B24C3F34B5}"/>
              </a:ext>
            </a:extLst>
          </p:cNvPr>
          <p:cNvSpPr txBox="1"/>
          <p:nvPr/>
        </p:nvSpPr>
        <p:spPr>
          <a:xfrm>
            <a:off x="3822492" y="6190938"/>
            <a:ext cx="1274164" cy="369332"/>
          </a:xfrm>
          <a:prstGeom prst="rect">
            <a:avLst/>
          </a:prstGeom>
          <a:noFill/>
        </p:spPr>
        <p:txBody>
          <a:bodyPr wrap="square" rtlCol="0">
            <a:spAutoFit/>
          </a:bodyPr>
          <a:lstStyle/>
          <a:p>
            <a:r>
              <a:rPr lang="zh-CN" altLang="en-US" dirty="0"/>
              <a:t>误差函数：</a:t>
            </a:r>
          </a:p>
        </p:txBody>
      </p:sp>
    </p:spTree>
    <p:extLst>
      <p:ext uri="{BB962C8B-B14F-4D97-AF65-F5344CB8AC3E}">
        <p14:creationId xmlns:p14="http://schemas.microsoft.com/office/powerpoint/2010/main" val="4092797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常见概率分布</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Content Placeholder 2">
            <a:extLst>
              <a:ext uri="{FF2B5EF4-FFF2-40B4-BE49-F238E27FC236}">
                <a16:creationId xmlns:a16="http://schemas.microsoft.com/office/drawing/2014/main" id="{7C11DA5E-314A-48E7-B07C-E6425CDE4736}"/>
              </a:ext>
            </a:extLst>
          </p:cNvPr>
          <p:cNvSpPr>
            <a:spLocks noGrp="1"/>
          </p:cNvSpPr>
          <p:nvPr>
            <p:ph idx="1"/>
          </p:nvPr>
        </p:nvSpPr>
        <p:spPr>
          <a:xfrm>
            <a:off x="710779" y="1105200"/>
            <a:ext cx="10471879" cy="5220000"/>
          </a:xfrm>
        </p:spPr>
        <p:txBody>
          <a:bodyPr/>
          <a:lstStyle/>
          <a:p>
            <a:pPr eaLnBrk="1" hangingPunct="1">
              <a:lnSpc>
                <a:spcPct val="150000"/>
              </a:lnSpc>
            </a:pPr>
            <a:r>
              <a:rPr lang="zh-CN" altLang="en-US" dirty="0"/>
              <a:t>高斯分布</a:t>
            </a:r>
            <a:r>
              <a:rPr lang="en-US" altLang="zh-CN" dirty="0"/>
              <a:t>(Gaussian)</a:t>
            </a:r>
          </a:p>
          <a:p>
            <a:pPr lvl="1" eaLnBrk="1" hangingPunct="1">
              <a:lnSpc>
                <a:spcPct val="150000"/>
              </a:lnSpc>
            </a:pPr>
            <a:r>
              <a:rPr lang="zh-CN" altLang="en-US" dirty="0"/>
              <a:t>二元高斯分布的概率密度函数为：</a:t>
            </a:r>
            <a:endParaRPr lang="en-US" altLang="zh-CN" dirty="0"/>
          </a:p>
          <a:p>
            <a:pPr lvl="1" eaLnBrk="1" hangingPunct="1">
              <a:lnSpc>
                <a:spcPct val="150000"/>
              </a:lnSpc>
            </a:pPr>
            <a:endParaRPr lang="en-US" altLang="zh-CN" dirty="0"/>
          </a:p>
          <a:p>
            <a:pPr lvl="1" eaLnBrk="1" hangingPunct="1">
              <a:lnSpc>
                <a:spcPct val="150000"/>
              </a:lnSpc>
            </a:pPr>
            <a:r>
              <a:rPr lang="zh-CN" altLang="en-US" dirty="0"/>
              <a:t>多元正态分布的概率密度函数为：</a:t>
            </a:r>
            <a:endParaRPr lang="en-US" altLang="zh-CN" dirty="0"/>
          </a:p>
          <a:p>
            <a:pPr marL="457200" lvl="1" indent="0" eaLnBrk="1" hangingPunct="1">
              <a:lnSpc>
                <a:spcPct val="150000"/>
              </a:lnSpc>
              <a:buNone/>
            </a:pPr>
            <a:endParaRPr lang="en-US" altLang="zh-CN" dirty="0"/>
          </a:p>
          <a:p>
            <a:pPr lvl="1" eaLnBrk="1" hangingPunct="1">
              <a:lnSpc>
                <a:spcPct val="150000"/>
              </a:lnSpc>
            </a:pPr>
            <a:endParaRPr lang="en-US" altLang="zh-CN" dirty="0"/>
          </a:p>
          <a:p>
            <a:pPr lvl="1" eaLnBrk="1" hangingPunct="1">
              <a:lnSpc>
                <a:spcPct val="150000"/>
              </a:lnSpc>
            </a:pPr>
            <a:endParaRPr lang="zh-CN" altLang="en-US" dirty="0"/>
          </a:p>
        </p:txBody>
      </p:sp>
      <p:pic>
        <p:nvPicPr>
          <p:cNvPr id="35" name="图片 34">
            <a:extLst>
              <a:ext uri="{FF2B5EF4-FFF2-40B4-BE49-F238E27FC236}">
                <a16:creationId xmlns:a16="http://schemas.microsoft.com/office/drawing/2014/main" id="{56248040-856E-435E-82F1-5F91A444B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319" y="4412367"/>
            <a:ext cx="9293902" cy="2445633"/>
          </a:xfrm>
          <a:prstGeom prst="rect">
            <a:avLst/>
          </a:prstGeom>
        </p:spPr>
      </p:pic>
      <p:pic>
        <p:nvPicPr>
          <p:cNvPr id="9" name="图片 8">
            <a:extLst>
              <a:ext uri="{FF2B5EF4-FFF2-40B4-BE49-F238E27FC236}">
                <a16:creationId xmlns:a16="http://schemas.microsoft.com/office/drawing/2014/main" id="{85088F7D-871C-4370-8FCE-C4BEECD608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6688" y="2369327"/>
            <a:ext cx="8668960" cy="800212"/>
          </a:xfrm>
          <a:prstGeom prst="rect">
            <a:avLst/>
          </a:prstGeom>
        </p:spPr>
      </p:pic>
      <p:pic>
        <p:nvPicPr>
          <p:cNvPr id="3" name="图片 2">
            <a:extLst>
              <a:ext uri="{FF2B5EF4-FFF2-40B4-BE49-F238E27FC236}">
                <a16:creationId xmlns:a16="http://schemas.microsoft.com/office/drawing/2014/main" id="{AC141BF5-B058-4878-B3CC-5ED0C074E8DB}"/>
              </a:ext>
            </a:extLst>
          </p:cNvPr>
          <p:cNvPicPr>
            <a:picLocks noChangeAspect="1"/>
          </p:cNvPicPr>
          <p:nvPr/>
        </p:nvPicPr>
        <p:blipFill>
          <a:blip r:embed="rId5"/>
          <a:stretch>
            <a:fillRect/>
          </a:stretch>
        </p:blipFill>
        <p:spPr>
          <a:xfrm>
            <a:off x="7426923" y="3368571"/>
            <a:ext cx="2105025" cy="1200150"/>
          </a:xfrm>
          <a:prstGeom prst="rect">
            <a:avLst/>
          </a:prstGeom>
        </p:spPr>
      </p:pic>
      <p:pic>
        <p:nvPicPr>
          <p:cNvPr id="4" name="图片 3">
            <a:extLst>
              <a:ext uri="{FF2B5EF4-FFF2-40B4-BE49-F238E27FC236}">
                <a16:creationId xmlns:a16="http://schemas.microsoft.com/office/drawing/2014/main" id="{C225FDF9-2F63-4969-8983-425136E10D8D}"/>
              </a:ext>
            </a:extLst>
          </p:cNvPr>
          <p:cNvPicPr>
            <a:picLocks noChangeAspect="1"/>
          </p:cNvPicPr>
          <p:nvPr/>
        </p:nvPicPr>
        <p:blipFill>
          <a:blip r:embed="rId6"/>
          <a:stretch>
            <a:fillRect/>
          </a:stretch>
        </p:blipFill>
        <p:spPr>
          <a:xfrm>
            <a:off x="9656554" y="3385123"/>
            <a:ext cx="1975813" cy="1231847"/>
          </a:xfrm>
          <a:prstGeom prst="rect">
            <a:avLst/>
          </a:prstGeom>
        </p:spPr>
      </p:pic>
      <p:pic>
        <p:nvPicPr>
          <p:cNvPr id="8" name="图片 7">
            <a:extLst>
              <a:ext uri="{FF2B5EF4-FFF2-40B4-BE49-F238E27FC236}">
                <a16:creationId xmlns:a16="http://schemas.microsoft.com/office/drawing/2014/main" id="{5C3D466F-09EE-41CE-BD9C-2AF2FF08D3F4}"/>
              </a:ext>
            </a:extLst>
          </p:cNvPr>
          <p:cNvPicPr>
            <a:picLocks noChangeAspect="1"/>
          </p:cNvPicPr>
          <p:nvPr/>
        </p:nvPicPr>
        <p:blipFill>
          <a:blip r:embed="rId7"/>
          <a:stretch>
            <a:fillRect/>
          </a:stretch>
        </p:blipFill>
        <p:spPr>
          <a:xfrm>
            <a:off x="1358562" y="3730677"/>
            <a:ext cx="5667375" cy="685800"/>
          </a:xfrm>
          <a:prstGeom prst="rect">
            <a:avLst/>
          </a:prstGeom>
        </p:spPr>
      </p:pic>
    </p:spTree>
    <p:extLst>
      <p:ext uri="{BB962C8B-B14F-4D97-AF65-F5344CB8AC3E}">
        <p14:creationId xmlns:p14="http://schemas.microsoft.com/office/powerpoint/2010/main" val="2021680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常见概率分布</a:t>
            </a:r>
          </a:p>
        </p:txBody>
      </p:sp>
      <p:sp>
        <p:nvSpPr>
          <p:cNvPr id="35" name="Content Placeholder 2">
            <a:extLst>
              <a:ext uri="{FF2B5EF4-FFF2-40B4-BE49-F238E27FC236}">
                <a16:creationId xmlns:a16="http://schemas.microsoft.com/office/drawing/2014/main" id="{33564B0D-A449-4E44-879B-0955BFEDE779}"/>
              </a:ext>
            </a:extLst>
          </p:cNvPr>
          <p:cNvSpPr>
            <a:spLocks noGrp="1"/>
          </p:cNvSpPr>
          <p:nvPr>
            <p:ph idx="1"/>
          </p:nvPr>
        </p:nvSpPr>
        <p:spPr>
          <a:xfrm>
            <a:off x="749508" y="1105199"/>
            <a:ext cx="7839856" cy="5565423"/>
          </a:xfrm>
        </p:spPr>
        <p:txBody>
          <a:bodyPr>
            <a:normAutofit/>
          </a:bodyPr>
          <a:lstStyle/>
          <a:p>
            <a:pPr eaLnBrk="1" hangingPunct="1">
              <a:lnSpc>
                <a:spcPct val="150000"/>
              </a:lnSpc>
            </a:pPr>
            <a:r>
              <a:rPr lang="zh-CN" altLang="en-US" dirty="0"/>
              <a:t>指数分布</a:t>
            </a:r>
            <a:r>
              <a:rPr lang="en-US" altLang="zh-CN" dirty="0"/>
              <a:t>(exponential)</a:t>
            </a:r>
          </a:p>
          <a:p>
            <a:pPr lvl="1" eaLnBrk="1" hangingPunct="1">
              <a:lnSpc>
                <a:spcPct val="150000"/>
              </a:lnSpc>
            </a:pPr>
            <a:r>
              <a:rPr lang="zh-CN" altLang="en-US" dirty="0"/>
              <a:t>常用来表示</a:t>
            </a:r>
            <a:r>
              <a:rPr lang="zh-CN" altLang="en-US" dirty="0">
                <a:solidFill>
                  <a:srgbClr val="FF0000"/>
                </a:solidFill>
              </a:rPr>
              <a:t>独立随机事件发生的时间间隔</a:t>
            </a:r>
            <a:r>
              <a:rPr lang="zh-CN" altLang="en-US" dirty="0"/>
              <a:t>。</a:t>
            </a:r>
            <a:endParaRPr lang="en-US" altLang="zh-CN" dirty="0"/>
          </a:p>
          <a:p>
            <a:pPr lvl="1" eaLnBrk="1" hangingPunct="1">
              <a:lnSpc>
                <a:spcPct val="150000"/>
              </a:lnSpc>
            </a:pPr>
            <a:r>
              <a:rPr lang="zh-CN" altLang="en-US" dirty="0"/>
              <a:t>参数为</a:t>
            </a:r>
            <a:r>
              <a:rPr lang="el-GR" altLang="zh-CN" dirty="0"/>
              <a:t>λ</a:t>
            </a:r>
            <a:r>
              <a:rPr lang="zh-CN" altLang="en-US" dirty="0"/>
              <a:t>的指数分布</a:t>
            </a:r>
            <a:r>
              <a:rPr lang="zh-CN" altLang="en-US" dirty="0">
                <a:solidFill>
                  <a:srgbClr val="FF0000"/>
                </a:solidFill>
              </a:rPr>
              <a:t>概率密度函数</a:t>
            </a:r>
            <a:r>
              <a:rPr lang="zh-CN" altLang="en-US" dirty="0"/>
              <a:t>为：</a:t>
            </a:r>
            <a:endParaRPr lang="en-US" altLang="zh-CN" dirty="0"/>
          </a:p>
          <a:p>
            <a:pPr lvl="1" eaLnBrk="1" hangingPunct="1">
              <a:lnSpc>
                <a:spcPct val="150000"/>
              </a:lnSpc>
            </a:pPr>
            <a:endParaRPr lang="en-US" altLang="zh-CN" dirty="0"/>
          </a:p>
          <a:p>
            <a:pPr lvl="1" eaLnBrk="1" hangingPunct="1">
              <a:lnSpc>
                <a:spcPct val="150000"/>
              </a:lnSpc>
            </a:pPr>
            <a:r>
              <a:rPr lang="zh-CN" altLang="en-US" dirty="0">
                <a:solidFill>
                  <a:srgbClr val="FF0000"/>
                </a:solidFill>
              </a:rPr>
              <a:t>累积概率分布函数为：</a:t>
            </a:r>
            <a:endParaRPr lang="en-US" altLang="zh-CN" dirty="0">
              <a:solidFill>
                <a:srgbClr val="FF0000"/>
              </a:solidFill>
            </a:endParaRPr>
          </a:p>
          <a:p>
            <a:pPr lvl="1" eaLnBrk="1" hangingPunct="1">
              <a:lnSpc>
                <a:spcPct val="150000"/>
              </a:lnSpc>
            </a:pPr>
            <a:endParaRPr lang="en-US" altLang="zh-CN" dirty="0"/>
          </a:p>
          <a:p>
            <a:pPr lvl="1" eaLnBrk="1" hangingPunct="1">
              <a:lnSpc>
                <a:spcPct val="150000"/>
              </a:lnSpc>
            </a:pPr>
            <a:r>
              <a:rPr lang="zh-CN" altLang="en-US" dirty="0">
                <a:solidFill>
                  <a:srgbClr val="FF0000"/>
                </a:solidFill>
              </a:rPr>
              <a:t>无记忆性</a:t>
            </a:r>
            <a:r>
              <a:rPr lang="zh-CN" altLang="en-US" dirty="0"/>
              <a:t>（零件寿命为例，已使用</a:t>
            </a:r>
            <a:r>
              <a:rPr lang="en-US" altLang="zh-CN" dirty="0"/>
              <a:t>x</a:t>
            </a:r>
            <a:r>
              <a:rPr lang="zh-CN" altLang="en-US" dirty="0"/>
              <a:t>小时再使用</a:t>
            </a:r>
            <a:r>
              <a:rPr lang="en-US" altLang="zh-CN" dirty="0"/>
              <a:t>s</a:t>
            </a:r>
            <a:r>
              <a:rPr lang="zh-CN" altLang="en-US" dirty="0"/>
              <a:t>小时的概率与开始使用</a:t>
            </a:r>
            <a:r>
              <a:rPr lang="en-US" altLang="zh-CN" dirty="0"/>
              <a:t>s</a:t>
            </a:r>
            <a:r>
              <a:rPr lang="zh-CN" altLang="en-US" dirty="0"/>
              <a:t>小时的概率相等）</a:t>
            </a:r>
          </a:p>
          <a:p>
            <a:pPr lvl="1" eaLnBrk="1" hangingPunct="1">
              <a:lnSpc>
                <a:spcPct val="150000"/>
              </a:lnSpc>
            </a:pPr>
            <a:endParaRPr lang="zh-CN" altLang="en-US" dirty="0"/>
          </a:p>
        </p:txBody>
      </p:sp>
      <mc:AlternateContent xmlns:mc="http://schemas.openxmlformats.org/markup-compatibility/2006" xmlns:a14="http://schemas.microsoft.com/office/drawing/2010/main">
        <mc:Choice Requires="a14">
          <p:sp>
            <p:nvSpPr>
              <p:cNvPr id="36" name="TextBox 1">
                <a:extLst>
                  <a:ext uri="{FF2B5EF4-FFF2-40B4-BE49-F238E27FC236}">
                    <a16:creationId xmlns:a16="http://schemas.microsoft.com/office/drawing/2014/main" id="{1C0A68C0-2E97-4DC6-91A4-1167496A1819}"/>
                  </a:ext>
                </a:extLst>
              </p:cNvPr>
              <p:cNvSpPr txBox="1"/>
              <p:nvPr/>
            </p:nvSpPr>
            <p:spPr>
              <a:xfrm>
                <a:off x="4927174" y="3044880"/>
                <a:ext cx="2902846"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m:rPr>
                                  <m:sty m:val="p"/>
                                </m:rPr>
                                <a:rPr lang="el-GR" sz="2400" i="1" smtClean="0">
                                  <a:latin typeface="Cambria Math" panose="02040503050406030204" pitchFamily="18" charset="0"/>
                                </a:rPr>
                                <m:t>λ</m:t>
                              </m:r>
                              <m:sSup>
                                <m:sSupPr>
                                  <m:ctrlPr>
                                    <a:rPr lang="el-GR"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m:rPr>
                                      <m:sty m:val="p"/>
                                    </m:rPr>
                                    <a:rPr lang="el-GR" sz="2400" b="0" i="1" smtClean="0">
                                      <a:latin typeface="Cambria Math" panose="02040503050406030204" pitchFamily="18" charset="0"/>
                                    </a:rPr>
                                    <m:t>λ</m:t>
                                  </m:r>
                                  <m:r>
                                    <a:rPr lang="en-US" sz="2400" b="0" i="1" smtClean="0">
                                      <a:latin typeface="Cambria Math" panose="02040503050406030204" pitchFamily="18" charset="0"/>
                                    </a:rPr>
                                    <m:t>𝑥</m:t>
                                  </m:r>
                                </m:sup>
                              </m:sSup>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rPr>
                                <m:t>0,   </m:t>
                              </m:r>
                              <m:r>
                                <a:rPr lang="en-US" sz="2400" b="0" i="1" smtClean="0">
                                  <a:latin typeface="Cambria Math" panose="02040503050406030204" pitchFamily="18" charset="0"/>
                                </a:rPr>
                                <m:t>𝑥</m:t>
                              </m:r>
                              <m:r>
                                <a:rPr lang="en-US" sz="2400" b="0" i="1" smtClean="0">
                                  <a:latin typeface="Cambria Math" panose="02040503050406030204" pitchFamily="18" charset="0"/>
                                </a:rPr>
                                <m:t>&lt;0</m:t>
                              </m:r>
                            </m:e>
                          </m:eqArr>
                        </m:e>
                      </m:d>
                    </m:oMath>
                  </m:oMathPara>
                </a14:m>
                <a:endParaRPr lang="en-US" sz="2400" dirty="0" err="1"/>
              </a:p>
            </p:txBody>
          </p:sp>
        </mc:Choice>
        <mc:Fallback xmlns="">
          <p:sp>
            <p:nvSpPr>
              <p:cNvPr id="36" name="TextBox 1">
                <a:extLst>
                  <a:ext uri="{FF2B5EF4-FFF2-40B4-BE49-F238E27FC236}">
                    <a16:creationId xmlns:a16="http://schemas.microsoft.com/office/drawing/2014/main" id="{1C0A68C0-2E97-4DC6-91A4-1167496A1819}"/>
                  </a:ext>
                </a:extLst>
              </p:cNvPr>
              <p:cNvSpPr txBox="1">
                <a:spLocks noRot="1" noChangeAspect="1" noMove="1" noResize="1" noEditPoints="1" noAdjustHandles="1" noChangeArrowheads="1" noChangeShapeType="1" noTextEdit="1"/>
              </p:cNvSpPr>
              <p:nvPr/>
            </p:nvSpPr>
            <p:spPr>
              <a:xfrm>
                <a:off x="4927174" y="3044880"/>
                <a:ext cx="2902846" cy="8238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Rectangle 11">
                <a:extLst>
                  <a:ext uri="{FF2B5EF4-FFF2-40B4-BE49-F238E27FC236}">
                    <a16:creationId xmlns:a16="http://schemas.microsoft.com/office/drawing/2014/main" id="{4DDC71E9-6F3C-4ECD-A9BE-D898C9FF716A}"/>
                  </a:ext>
                </a:extLst>
              </p:cNvPr>
              <p:cNvSpPr/>
              <p:nvPr/>
            </p:nvSpPr>
            <p:spPr>
              <a:xfrm>
                <a:off x="1925228" y="4098605"/>
                <a:ext cx="6229422" cy="9161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𝑥</m:t>
                          </m:r>
                        </m:e>
                      </m:d>
                      <m:r>
                        <a:rPr lang="en-US" sz="2400" i="1">
                          <a:latin typeface="Cambria Math" panose="02040503050406030204" pitchFamily="18" charset="0"/>
                        </a:rPr>
                        <m:t>=</m:t>
                      </m:r>
                      <m:nary>
                        <m:naryPr>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𝑥</m:t>
                          </m:r>
                        </m:sup>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m:rPr>
                                      <m:sty m:val="p"/>
                                    </m:rPr>
                                    <a:rPr lang="el-GR" sz="2400" b="0" i="1" smtClean="0">
                                      <a:latin typeface="Cambria Math" panose="02040503050406030204" pitchFamily="18" charset="0"/>
                                    </a:rPr>
                                    <m:t>λ</m:t>
                                  </m:r>
                                  <m:r>
                                    <a:rPr lang="en-US" sz="2400" b="0" i="1" smtClean="0">
                                      <a:latin typeface="Cambria Math" panose="02040503050406030204" pitchFamily="18" charset="0"/>
                                    </a:rPr>
                                    <m:t>𝑥</m:t>
                                  </m:r>
                                </m:sup>
                              </m:sSup>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≥0</m:t>
                              </m:r>
                            </m:e>
                            <m:e>
                              <m:r>
                                <a:rPr lang="en-US" sz="2400" b="0" i="1" smtClean="0">
                                  <a:latin typeface="Cambria Math" panose="02040503050406030204" pitchFamily="18" charset="0"/>
                                </a:rPr>
                                <m:t>0,  </m:t>
                              </m:r>
                              <m:r>
                                <a:rPr lang="en-US" sz="2400" b="0" i="1" smtClean="0">
                                  <a:latin typeface="Cambria Math" panose="02040503050406030204" pitchFamily="18" charset="0"/>
                                </a:rPr>
                                <m:t>𝑥</m:t>
                              </m:r>
                              <m:r>
                                <a:rPr lang="en-US" sz="2400" b="0" i="1" smtClean="0">
                                  <a:latin typeface="Cambria Math" panose="02040503050406030204" pitchFamily="18" charset="0"/>
                                </a:rPr>
                                <m:t>&lt;0</m:t>
                              </m:r>
                            </m:e>
                          </m:eqArr>
                        </m:e>
                      </m:d>
                    </m:oMath>
                  </m:oMathPara>
                </a14:m>
                <a:endParaRPr lang="en-US" sz="2400" dirty="0"/>
              </a:p>
            </p:txBody>
          </p:sp>
        </mc:Choice>
        <mc:Fallback xmlns="">
          <p:sp>
            <p:nvSpPr>
              <p:cNvPr id="37" name="Rectangle 11">
                <a:extLst>
                  <a:ext uri="{FF2B5EF4-FFF2-40B4-BE49-F238E27FC236}">
                    <a16:creationId xmlns:a16="http://schemas.microsoft.com/office/drawing/2014/main" id="{4DDC71E9-6F3C-4ECD-A9BE-D898C9FF716A}"/>
                  </a:ext>
                </a:extLst>
              </p:cNvPr>
              <p:cNvSpPr>
                <a:spLocks noRot="1" noChangeAspect="1" noMove="1" noResize="1" noEditPoints="1" noAdjustHandles="1" noChangeArrowheads="1" noChangeShapeType="1" noTextEdit="1"/>
              </p:cNvSpPr>
              <p:nvPr/>
            </p:nvSpPr>
            <p:spPr>
              <a:xfrm>
                <a:off x="1925228" y="4098605"/>
                <a:ext cx="6229422" cy="916148"/>
              </a:xfrm>
              <a:prstGeom prst="rect">
                <a:avLst/>
              </a:prstGeom>
              <a:blipFill>
                <a:blip r:embed="rId4"/>
                <a:stretch>
                  <a:fillRect/>
                </a:stretch>
              </a:blipFill>
            </p:spPr>
            <p:txBody>
              <a:bodyPr/>
              <a:lstStyle/>
              <a:p>
                <a:r>
                  <a:rPr lang="zh-CN" altLang="en-US">
                    <a:noFill/>
                  </a:rPr>
                  <a:t> </a:t>
                </a:r>
              </a:p>
            </p:txBody>
          </p:sp>
        </mc:Fallback>
      </mc:AlternateContent>
      <p:grpSp>
        <p:nvGrpSpPr>
          <p:cNvPr id="38" name="Group 6">
            <a:extLst>
              <a:ext uri="{FF2B5EF4-FFF2-40B4-BE49-F238E27FC236}">
                <a16:creationId xmlns:a16="http://schemas.microsoft.com/office/drawing/2014/main" id="{8470C79A-2AFB-4685-8785-1933C6007472}"/>
              </a:ext>
            </a:extLst>
          </p:cNvPr>
          <p:cNvGrpSpPr/>
          <p:nvPr/>
        </p:nvGrpSpPr>
        <p:grpSpPr>
          <a:xfrm>
            <a:off x="8357610" y="1324119"/>
            <a:ext cx="3004933" cy="2678253"/>
            <a:chOff x="6691800" y="1387771"/>
            <a:chExt cx="2376000" cy="1971470"/>
          </a:xfrm>
        </p:grpSpPr>
        <p:pic>
          <p:nvPicPr>
            <p:cNvPr id="39" name="Picture 3">
              <a:extLst>
                <a:ext uri="{FF2B5EF4-FFF2-40B4-BE49-F238E27FC236}">
                  <a16:creationId xmlns:a16="http://schemas.microsoft.com/office/drawing/2014/main" id="{5F4B712B-BE37-4F3B-B069-CBCB39961B4F}"/>
                </a:ext>
              </a:extLst>
            </p:cNvPr>
            <p:cNvPicPr>
              <a:picLocks noChangeAspect="1"/>
            </p:cNvPicPr>
            <p:nvPr/>
          </p:nvPicPr>
          <p:blipFill>
            <a:blip r:embed="rId5"/>
            <a:stretch>
              <a:fillRect/>
            </a:stretch>
          </p:blipFill>
          <p:spPr>
            <a:xfrm>
              <a:off x="6691800" y="1575485"/>
              <a:ext cx="2376000" cy="1783756"/>
            </a:xfrm>
            <a:prstGeom prst="rect">
              <a:avLst/>
            </a:prstGeom>
          </p:spPr>
        </p:pic>
        <p:sp>
          <p:nvSpPr>
            <p:cNvPr id="40" name="Rectangle 36">
              <a:extLst>
                <a:ext uri="{FF2B5EF4-FFF2-40B4-BE49-F238E27FC236}">
                  <a16:creationId xmlns:a16="http://schemas.microsoft.com/office/drawing/2014/main" id="{24BBAB52-B394-4E92-81AE-4B5B8B10435A}"/>
                </a:ext>
              </a:extLst>
            </p:cNvPr>
            <p:cNvSpPr/>
            <p:nvPr/>
          </p:nvSpPr>
          <p:spPr>
            <a:xfrm>
              <a:off x="6740337" y="1387771"/>
              <a:ext cx="473206" cy="307777"/>
            </a:xfrm>
            <a:prstGeom prst="rect">
              <a:avLst/>
            </a:prstGeom>
          </p:spPr>
          <p:txBody>
            <a:bodyPr wrap="none">
              <a:spAutoFit/>
            </a:bodyPr>
            <a:lstStyle/>
            <a:p>
              <a:r>
                <a:rPr lang="en-US" altLang="zh-CN" sz="1400" i="1" dirty="0"/>
                <a:t>p</a:t>
              </a:r>
              <a:r>
                <a:rPr lang="en-US" altLang="zh-CN" sz="1400" dirty="0"/>
                <a:t>(</a:t>
              </a:r>
              <a:r>
                <a:rPr lang="en-US" altLang="zh-CN" sz="1400" i="1" dirty="0"/>
                <a:t>x</a:t>
              </a:r>
              <a:r>
                <a:rPr lang="en-US" altLang="zh-CN" sz="1400" dirty="0"/>
                <a:t>)</a:t>
              </a:r>
              <a:endParaRPr lang="en-US" sz="1400" dirty="0"/>
            </a:p>
          </p:txBody>
        </p:sp>
      </p:grpSp>
      <p:grpSp>
        <p:nvGrpSpPr>
          <p:cNvPr id="41" name="Group 7">
            <a:extLst>
              <a:ext uri="{FF2B5EF4-FFF2-40B4-BE49-F238E27FC236}">
                <a16:creationId xmlns:a16="http://schemas.microsoft.com/office/drawing/2014/main" id="{516C08B6-BF6D-49AB-A1F6-7B4DECFD3387}"/>
              </a:ext>
            </a:extLst>
          </p:cNvPr>
          <p:cNvGrpSpPr/>
          <p:nvPr/>
        </p:nvGrpSpPr>
        <p:grpSpPr>
          <a:xfrm>
            <a:off x="8317555" y="4107305"/>
            <a:ext cx="3149919" cy="2450601"/>
            <a:chOff x="6719744" y="3561757"/>
            <a:chExt cx="2348056" cy="1998361"/>
          </a:xfrm>
        </p:grpSpPr>
        <p:pic>
          <p:nvPicPr>
            <p:cNvPr id="42" name="Picture 5">
              <a:extLst>
                <a:ext uri="{FF2B5EF4-FFF2-40B4-BE49-F238E27FC236}">
                  <a16:creationId xmlns:a16="http://schemas.microsoft.com/office/drawing/2014/main" id="{39CCE497-BEE2-4551-968A-EFFDD278196E}"/>
                </a:ext>
              </a:extLst>
            </p:cNvPr>
            <p:cNvPicPr>
              <a:picLocks noChangeAspect="1"/>
            </p:cNvPicPr>
            <p:nvPr/>
          </p:nvPicPr>
          <p:blipFill>
            <a:blip r:embed="rId6"/>
            <a:stretch>
              <a:fillRect/>
            </a:stretch>
          </p:blipFill>
          <p:spPr>
            <a:xfrm>
              <a:off x="6835800" y="3867353"/>
              <a:ext cx="2232000" cy="1692765"/>
            </a:xfrm>
            <a:prstGeom prst="rect">
              <a:avLst/>
            </a:prstGeom>
          </p:spPr>
        </p:pic>
        <p:sp>
          <p:nvSpPr>
            <p:cNvPr id="43" name="Rectangle 53">
              <a:extLst>
                <a:ext uri="{FF2B5EF4-FFF2-40B4-BE49-F238E27FC236}">
                  <a16:creationId xmlns:a16="http://schemas.microsoft.com/office/drawing/2014/main" id="{B9B66363-854F-4417-87B5-E552A4162164}"/>
                </a:ext>
              </a:extLst>
            </p:cNvPr>
            <p:cNvSpPr/>
            <p:nvPr/>
          </p:nvSpPr>
          <p:spPr>
            <a:xfrm>
              <a:off x="6719744" y="3561757"/>
              <a:ext cx="492443" cy="307777"/>
            </a:xfrm>
            <a:prstGeom prst="rect">
              <a:avLst/>
            </a:prstGeom>
          </p:spPr>
          <p:txBody>
            <a:bodyPr wrap="none">
              <a:spAutoFit/>
            </a:bodyPr>
            <a:lstStyle/>
            <a:p>
              <a:r>
                <a:rPr lang="en-US" altLang="zh-CN" sz="1400" i="1" dirty="0"/>
                <a:t>P</a:t>
              </a:r>
              <a:r>
                <a:rPr lang="en-US" altLang="zh-CN" sz="1400" dirty="0"/>
                <a:t>(</a:t>
              </a:r>
              <a:r>
                <a:rPr lang="en-US" altLang="zh-CN" sz="1400" i="1" dirty="0"/>
                <a:t>x</a:t>
              </a:r>
              <a:r>
                <a:rPr lang="en-US" altLang="zh-CN" sz="1400" dirty="0"/>
                <a:t>)</a:t>
              </a:r>
              <a:endParaRPr lang="en-US" sz="1400" dirty="0"/>
            </a:p>
          </p:txBody>
        </p:sp>
      </p:grpSp>
      <mc:AlternateContent xmlns:mc="http://schemas.openxmlformats.org/markup-compatibility/2006" xmlns:a14="http://schemas.microsoft.com/office/drawing/2010/main">
        <mc:Choice Requires="a14">
          <p:sp>
            <p:nvSpPr>
              <p:cNvPr id="44" name="Rectangle 9">
                <a:extLst>
                  <a:ext uri="{FF2B5EF4-FFF2-40B4-BE49-F238E27FC236}">
                    <a16:creationId xmlns:a16="http://schemas.microsoft.com/office/drawing/2014/main" id="{4D2F50A5-152B-47B8-A7D6-9821020A8CA4}"/>
                  </a:ext>
                </a:extLst>
              </p:cNvPr>
              <p:cNvSpPr/>
              <p:nvPr/>
            </p:nvSpPr>
            <p:spPr>
              <a:xfrm>
                <a:off x="2160609" y="6020450"/>
                <a:ext cx="4492833"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𝑋</m:t>
                          </m:r>
                          <m:r>
                            <a:rPr lang="en-US" altLang="zh-CN" sz="2400" i="1">
                              <a:latin typeface="Cambria Math" panose="02040503050406030204" pitchFamily="18" charset="0"/>
                            </a:rPr>
                            <m:t>&gt;</m:t>
                          </m:r>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&gt;</m:t>
                          </m:r>
                          <m:r>
                            <a:rPr lang="en-US" sz="2400" b="0" i="1" smtClean="0">
                              <a:latin typeface="Cambria Math" panose="02040503050406030204" pitchFamily="18" charset="0"/>
                            </a:rPr>
                            <m:t>𝑥</m:t>
                          </m:r>
                        </m:e>
                      </m:d>
                      <m:r>
                        <a:rPr lang="en-US" sz="2400" i="1">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&gt;</m:t>
                          </m:r>
                          <m:r>
                            <m:rPr>
                              <m:sty m:val="p"/>
                            </m:rPr>
                            <a:rPr lang="en-US" altLang="zh-CN" sz="2400" i="1">
                              <a:latin typeface="Cambria Math" panose="02040503050406030204" pitchFamily="18" charset="0"/>
                            </a:rPr>
                            <m:t>s</m:t>
                          </m:r>
                        </m:e>
                      </m:d>
                    </m:oMath>
                  </m:oMathPara>
                </a14:m>
                <a:endParaRPr lang="en-US" altLang="zh-CN" sz="2400" dirty="0"/>
              </a:p>
            </p:txBody>
          </p:sp>
        </mc:Choice>
        <mc:Fallback xmlns="">
          <p:sp>
            <p:nvSpPr>
              <p:cNvPr id="44" name="Rectangle 9">
                <a:extLst>
                  <a:ext uri="{FF2B5EF4-FFF2-40B4-BE49-F238E27FC236}">
                    <a16:creationId xmlns:a16="http://schemas.microsoft.com/office/drawing/2014/main" id="{4D2F50A5-152B-47B8-A7D6-9821020A8CA4}"/>
                  </a:ext>
                </a:extLst>
              </p:cNvPr>
              <p:cNvSpPr>
                <a:spLocks noRot="1" noChangeAspect="1" noMove="1" noResize="1" noEditPoints="1" noAdjustHandles="1" noChangeArrowheads="1" noChangeShapeType="1" noTextEdit="1"/>
              </p:cNvSpPr>
              <p:nvPr/>
            </p:nvSpPr>
            <p:spPr>
              <a:xfrm>
                <a:off x="2160609" y="6020450"/>
                <a:ext cx="4492833" cy="461665"/>
              </a:xfrm>
              <a:prstGeom prst="rect">
                <a:avLst/>
              </a:prstGeom>
              <a:blipFill>
                <a:blip r:embed="rId7"/>
                <a:stretch>
                  <a:fillRect b="-21333"/>
                </a:stretch>
              </a:blipFill>
            </p:spPr>
            <p:txBody>
              <a:bodyPr/>
              <a:lstStyle/>
              <a:p>
                <a:r>
                  <a:rPr lang="zh-CN" altLang="en-US">
                    <a:noFill/>
                  </a:rPr>
                  <a:t> </a:t>
                </a:r>
              </a:p>
            </p:txBody>
          </p:sp>
        </mc:Fallback>
      </mc:AlternateContent>
      <p:sp>
        <p:nvSpPr>
          <p:cNvPr id="45" name="灯片编号占位符 1">
            <a:extLst>
              <a:ext uri="{FF2B5EF4-FFF2-40B4-BE49-F238E27FC236}">
                <a16:creationId xmlns:a16="http://schemas.microsoft.com/office/drawing/2014/main" id="{8B64BFCA-CBE4-476E-B595-6E5EE1DA0B82}"/>
              </a:ext>
            </a:extLst>
          </p:cNvPr>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41242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常见概率定义</a:t>
            </a:r>
          </a:p>
        </p:txBody>
      </p:sp>
      <p:sp>
        <p:nvSpPr>
          <p:cNvPr id="15" name="灯片编号占位符 1">
            <a:extLst>
              <a:ext uri="{FF2B5EF4-FFF2-40B4-BE49-F238E27FC236}">
                <a16:creationId xmlns:a16="http://schemas.microsoft.com/office/drawing/2014/main" id="{89DAEC05-9CA5-4973-AED4-A581E0433E5F}"/>
              </a:ext>
            </a:extLst>
          </p:cNvPr>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sp>
        <p:nvSpPr>
          <p:cNvPr id="16" name="Content Placeholder 2">
            <a:extLst>
              <a:ext uri="{FF2B5EF4-FFF2-40B4-BE49-F238E27FC236}">
                <a16:creationId xmlns:a16="http://schemas.microsoft.com/office/drawing/2014/main" id="{C5D60239-B2B2-4016-9C8F-E47B21D42359}"/>
              </a:ext>
            </a:extLst>
          </p:cNvPr>
          <p:cNvSpPr>
            <a:spLocks noGrp="1"/>
          </p:cNvSpPr>
          <p:nvPr>
            <p:ph idx="1"/>
          </p:nvPr>
        </p:nvSpPr>
        <p:spPr>
          <a:xfrm>
            <a:off x="815713" y="1120190"/>
            <a:ext cx="10456889" cy="5220000"/>
          </a:xfrm>
        </p:spPr>
        <p:txBody>
          <a:bodyPr/>
          <a:lstStyle/>
          <a:p>
            <a:pPr eaLnBrk="1" hangingPunct="1">
              <a:lnSpc>
                <a:spcPct val="150000"/>
              </a:lnSpc>
            </a:pPr>
            <a:r>
              <a:rPr lang="zh-CN" altLang="en-US" dirty="0"/>
              <a:t>条件概率</a:t>
            </a:r>
            <a:r>
              <a:rPr lang="en-US" altLang="zh-CN" dirty="0"/>
              <a:t>(Conditional probability)</a:t>
            </a:r>
            <a:r>
              <a:rPr lang="zh-CN" altLang="en-US" dirty="0"/>
              <a:t>：</a:t>
            </a:r>
            <a:r>
              <a:rPr lang="zh-CN" altLang="en-US" dirty="0">
                <a:solidFill>
                  <a:srgbClr val="FF0000"/>
                </a:solidFill>
              </a:rPr>
              <a:t>事件</a:t>
            </a:r>
            <a:r>
              <a:rPr lang="en-US" altLang="zh-CN" i="1" dirty="0">
                <a:solidFill>
                  <a:srgbClr val="FF0000"/>
                </a:solidFill>
              </a:rPr>
              <a:t>X</a:t>
            </a:r>
            <a:r>
              <a:rPr lang="zh-CN" altLang="en-US" dirty="0">
                <a:solidFill>
                  <a:srgbClr val="FF0000"/>
                </a:solidFill>
              </a:rPr>
              <a:t>在事件</a:t>
            </a:r>
            <a:r>
              <a:rPr lang="en-US" altLang="zh-CN" i="1" dirty="0">
                <a:solidFill>
                  <a:srgbClr val="FF0000"/>
                </a:solidFill>
              </a:rPr>
              <a:t>Y</a:t>
            </a:r>
            <a:r>
              <a:rPr lang="zh-CN" altLang="en-US" dirty="0">
                <a:solidFill>
                  <a:srgbClr val="FF0000"/>
                </a:solidFill>
              </a:rPr>
              <a:t>发生的条件下</a:t>
            </a:r>
            <a:r>
              <a:rPr lang="zh-CN" altLang="en-US" dirty="0"/>
              <a:t>发生的概率，用</a:t>
            </a:r>
            <a:r>
              <a:rPr lang="en-US" altLang="zh-CN" i="1" dirty="0"/>
              <a:t>P</a:t>
            </a:r>
            <a:r>
              <a:rPr lang="en-US" altLang="zh-CN" dirty="0"/>
              <a:t>(</a:t>
            </a:r>
            <a:r>
              <a:rPr lang="en-US" altLang="zh-CN" i="1" dirty="0"/>
              <a:t>X</a:t>
            </a:r>
            <a:r>
              <a:rPr lang="en-US" altLang="zh-CN" dirty="0"/>
              <a:t>|</a:t>
            </a:r>
            <a:r>
              <a:rPr lang="en-US" altLang="zh-CN" i="1" dirty="0"/>
              <a:t>Y</a:t>
            </a:r>
            <a:r>
              <a:rPr lang="en-US" altLang="zh-CN" dirty="0"/>
              <a:t>)</a:t>
            </a:r>
            <a:r>
              <a:rPr lang="zh-CN" altLang="en-US" dirty="0"/>
              <a:t>表示。</a:t>
            </a:r>
            <a:endParaRPr lang="en-US" altLang="zh-CN" dirty="0"/>
          </a:p>
          <a:p>
            <a:pPr eaLnBrk="1" hangingPunct="1">
              <a:lnSpc>
                <a:spcPct val="150000"/>
              </a:lnSpc>
            </a:pPr>
            <a:r>
              <a:rPr lang="zh-CN" altLang="en-US" dirty="0"/>
              <a:t>联合概率</a:t>
            </a:r>
            <a:r>
              <a:rPr lang="en-US" altLang="zh-CN" dirty="0"/>
              <a:t>(Joint probability)</a:t>
            </a:r>
            <a:r>
              <a:rPr lang="zh-CN" altLang="en-US" dirty="0"/>
              <a:t>：表示</a:t>
            </a:r>
            <a:r>
              <a:rPr lang="zh-CN" altLang="en-US" dirty="0">
                <a:solidFill>
                  <a:srgbClr val="FF0000"/>
                </a:solidFill>
              </a:rPr>
              <a:t>两个事件</a:t>
            </a:r>
            <a:r>
              <a:rPr lang="en-US" altLang="zh-CN" i="1" dirty="0">
                <a:solidFill>
                  <a:srgbClr val="FF0000"/>
                </a:solidFill>
              </a:rPr>
              <a:t>X</a:t>
            </a:r>
            <a:r>
              <a:rPr lang="zh-CN" altLang="en-US" dirty="0">
                <a:solidFill>
                  <a:srgbClr val="FF0000"/>
                </a:solidFill>
              </a:rPr>
              <a:t>和</a:t>
            </a:r>
            <a:r>
              <a:rPr lang="en-US" altLang="zh-CN" i="1" dirty="0">
                <a:solidFill>
                  <a:srgbClr val="FF0000"/>
                </a:solidFill>
              </a:rPr>
              <a:t>Y</a:t>
            </a:r>
            <a:r>
              <a:rPr lang="zh-CN" altLang="en-US" dirty="0">
                <a:solidFill>
                  <a:srgbClr val="FF0000"/>
                </a:solidFill>
              </a:rPr>
              <a:t>共同发生的概率</a:t>
            </a:r>
            <a:r>
              <a:rPr lang="en-US" altLang="zh-CN" dirty="0"/>
              <a:t>, </a:t>
            </a:r>
            <a:r>
              <a:rPr lang="zh-CN" altLang="en-US" dirty="0"/>
              <a:t>用</a:t>
            </a:r>
            <a:r>
              <a:rPr lang="en-US" altLang="zh-CN" i="1" dirty="0"/>
              <a:t>P</a:t>
            </a:r>
            <a:r>
              <a:rPr lang="en-US" altLang="zh-CN" dirty="0"/>
              <a:t>(</a:t>
            </a:r>
            <a:r>
              <a:rPr lang="en-US" altLang="zh-CN" i="1" dirty="0"/>
              <a:t>X</a:t>
            </a:r>
            <a:r>
              <a:rPr lang="en-US" altLang="zh-CN" dirty="0"/>
              <a:t>,</a:t>
            </a:r>
            <a:r>
              <a:rPr lang="en-US" altLang="zh-CN" i="1" dirty="0"/>
              <a:t>Y</a:t>
            </a:r>
            <a:r>
              <a:rPr lang="en-US" altLang="zh-CN" dirty="0"/>
              <a:t>)</a:t>
            </a:r>
            <a:r>
              <a:rPr lang="zh-CN" altLang="en-US" dirty="0"/>
              <a:t>表示。</a:t>
            </a:r>
            <a:endParaRPr lang="en-US" altLang="zh-CN" dirty="0"/>
          </a:p>
          <a:p>
            <a:pPr eaLnBrk="1" hangingPunct="1">
              <a:lnSpc>
                <a:spcPct val="150000"/>
              </a:lnSpc>
            </a:pPr>
            <a:r>
              <a:rPr lang="zh-CN" altLang="en-US" dirty="0"/>
              <a:t>条件概率和联合概率的性质：</a:t>
            </a:r>
            <a:endParaRPr lang="en-US" altLang="zh-CN" dirty="0"/>
          </a:p>
        </p:txBody>
      </p:sp>
      <mc:AlternateContent xmlns:mc="http://schemas.openxmlformats.org/markup-compatibility/2006" xmlns:a14="http://schemas.microsoft.com/office/drawing/2010/main">
        <mc:Choice Requires="a14">
          <p:sp>
            <p:nvSpPr>
              <p:cNvPr id="17" name="TextBox 3">
                <a:extLst>
                  <a:ext uri="{FF2B5EF4-FFF2-40B4-BE49-F238E27FC236}">
                    <a16:creationId xmlns:a16="http://schemas.microsoft.com/office/drawing/2014/main" id="{DB2E665E-32EA-48F8-9157-B1C10B450455}"/>
                  </a:ext>
                </a:extLst>
              </p:cNvPr>
              <p:cNvSpPr txBox="1"/>
              <p:nvPr/>
            </p:nvSpPr>
            <p:spPr>
              <a:xfrm>
                <a:off x="6410356" y="3938666"/>
                <a:ext cx="2403607"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𝑋</m:t>
                          </m:r>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𝑋</m:t>
                              </m:r>
                            </m:e>
                          </m:d>
                        </m:num>
                        <m:den>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den>
                      </m:f>
                    </m:oMath>
                  </m:oMathPara>
                </a14:m>
                <a:endParaRPr lang="en-US" sz="2400" dirty="0" err="1"/>
              </a:p>
            </p:txBody>
          </p:sp>
        </mc:Choice>
        <mc:Fallback xmlns="">
          <p:sp>
            <p:nvSpPr>
              <p:cNvPr id="17" name="TextBox 3">
                <a:extLst>
                  <a:ext uri="{FF2B5EF4-FFF2-40B4-BE49-F238E27FC236}">
                    <a16:creationId xmlns:a16="http://schemas.microsoft.com/office/drawing/2014/main" id="{DB2E665E-32EA-48F8-9157-B1C10B450455}"/>
                  </a:ext>
                </a:extLst>
              </p:cNvPr>
              <p:cNvSpPr txBox="1">
                <a:spLocks noRot="1" noChangeAspect="1" noMove="1" noResize="1" noEditPoints="1" noAdjustHandles="1" noChangeArrowheads="1" noChangeShapeType="1" noTextEdit="1"/>
              </p:cNvSpPr>
              <p:nvPr/>
            </p:nvSpPr>
            <p:spPr>
              <a:xfrm>
                <a:off x="6410356" y="3938666"/>
                <a:ext cx="2403607" cy="7689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7">
                <a:extLst>
                  <a:ext uri="{FF2B5EF4-FFF2-40B4-BE49-F238E27FC236}">
                    <a16:creationId xmlns:a16="http://schemas.microsoft.com/office/drawing/2014/main" id="{F1F71D2F-56D0-4DC7-BDC0-B5EDA7EBAAC3}"/>
                  </a:ext>
                </a:extLst>
              </p:cNvPr>
              <p:cNvSpPr txBox="1"/>
              <p:nvPr/>
            </p:nvSpPr>
            <p:spPr>
              <a:xfrm>
                <a:off x="9153916" y="4192879"/>
                <a:ext cx="13166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i="1" smtClean="0">
                          <a:latin typeface="Cambria Math" panose="02040503050406030204" pitchFamily="18" charset="0"/>
                        </a:rPr>
                        <m:t>&gt;</m:t>
                      </m:r>
                      <m:r>
                        <a:rPr lang="en-US" sz="2400" b="0" i="1" smtClean="0">
                          <a:latin typeface="Cambria Math" panose="02040503050406030204" pitchFamily="18" charset="0"/>
                        </a:rPr>
                        <m:t>0</m:t>
                      </m:r>
                    </m:oMath>
                  </m:oMathPara>
                </a14:m>
                <a:endParaRPr lang="en-US" sz="2400" dirty="0" err="1"/>
              </a:p>
            </p:txBody>
          </p:sp>
        </mc:Choice>
        <mc:Fallback xmlns="">
          <p:sp>
            <p:nvSpPr>
              <p:cNvPr id="18" name="TextBox 7">
                <a:extLst>
                  <a:ext uri="{FF2B5EF4-FFF2-40B4-BE49-F238E27FC236}">
                    <a16:creationId xmlns:a16="http://schemas.microsoft.com/office/drawing/2014/main" id="{F1F71D2F-56D0-4DC7-BDC0-B5EDA7EBAAC3}"/>
                  </a:ext>
                </a:extLst>
              </p:cNvPr>
              <p:cNvSpPr txBox="1">
                <a:spLocks noRot="1" noChangeAspect="1" noMove="1" noResize="1" noEditPoints="1" noAdjustHandles="1" noChangeArrowheads="1" noChangeShapeType="1" noTextEdit="1"/>
              </p:cNvSpPr>
              <p:nvPr/>
            </p:nvSpPr>
            <p:spPr>
              <a:xfrm>
                <a:off x="9153916" y="4192879"/>
                <a:ext cx="1316642" cy="369332"/>
              </a:xfrm>
              <a:prstGeom prst="rect">
                <a:avLst/>
              </a:prstGeom>
              <a:blipFill>
                <a:blip r:embed="rId4"/>
                <a:stretch>
                  <a:fillRect l="-4630" r="-4167"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Rectangle 5">
                <a:extLst>
                  <a:ext uri="{FF2B5EF4-FFF2-40B4-BE49-F238E27FC236}">
                    <a16:creationId xmlns:a16="http://schemas.microsoft.com/office/drawing/2014/main" id="{32C11324-22E2-4A5E-B2CA-E1900A6A55DC}"/>
                  </a:ext>
                </a:extLst>
              </p:cNvPr>
              <p:cNvSpPr/>
              <p:nvPr/>
            </p:nvSpPr>
            <p:spPr>
              <a:xfrm>
                <a:off x="1180699" y="4775695"/>
                <a:ext cx="9829101" cy="1495025"/>
              </a:xfrm>
              <a:prstGeom prst="rect">
                <a:avLst/>
              </a:prstGeom>
            </p:spPr>
            <p:txBody>
              <a:bodyPr wrap="none">
                <a:spAutoFit/>
              </a:bodyPr>
              <a:lstStyle/>
              <a:p>
                <a:pPr>
                  <a:lnSpc>
                    <a:spcPct val="200000"/>
                  </a:lnSpc>
                </a:pPr>
                <a14:m>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𝑛</m:t>
                            </m:r>
                          </m:sub>
                        </m:sSub>
                      </m:e>
                    </m:d>
                  </m:oMath>
                </a14:m>
                <a:r>
                  <a:rPr lang="en-US" sz="2400" dirty="0"/>
                  <a:t>=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d>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3</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4</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𝑛</m:t>
                            </m:r>
                          </m:sub>
                        </m:sSub>
                        <m:r>
                          <a:rPr lang="en-US" sz="2400" i="1" smtClean="0">
                            <a:latin typeface="Cambria Math" panose="02040503050406030204" pitchFamily="18" charset="0"/>
                          </a:rPr>
                          <m:t> </m:t>
                        </m:r>
                      </m:e>
                    </m:d>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d>
                  </m:oMath>
                </a14:m>
                <a:endParaRPr lang="en-US" sz="2400" dirty="0"/>
              </a:p>
              <a:p>
                <a:pPr>
                  <a:lnSpc>
                    <a:spcPct val="200000"/>
                  </a:lnSpc>
                </a:pPr>
                <a:r>
                  <a:rPr lang="en-US" sz="2400" dirty="0"/>
                  <a:t>                           =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d>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r>
                          <a:rPr lang="en-US" sz="2400" b="0" i="1" smtClean="0">
                            <a:latin typeface="Cambria Math" panose="02040503050406030204" pitchFamily="18" charset="0"/>
                          </a:rPr>
                          <m:t>−1</m:t>
                        </m:r>
                      </m:sup>
                      <m:e>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𝑛</m:t>
                                </m:r>
                              </m:sub>
                            </m:sSub>
                          </m:e>
                        </m:d>
                      </m:e>
                    </m:nary>
                  </m:oMath>
                </a14:m>
                <a:endParaRPr lang="en-US" sz="2400" dirty="0"/>
              </a:p>
            </p:txBody>
          </p:sp>
        </mc:Choice>
        <mc:Fallback xmlns="">
          <p:sp>
            <p:nvSpPr>
              <p:cNvPr id="19" name="Rectangle 5">
                <a:extLst>
                  <a:ext uri="{FF2B5EF4-FFF2-40B4-BE49-F238E27FC236}">
                    <a16:creationId xmlns:a16="http://schemas.microsoft.com/office/drawing/2014/main" id="{32C11324-22E2-4A5E-B2CA-E1900A6A55DC}"/>
                  </a:ext>
                </a:extLst>
              </p:cNvPr>
              <p:cNvSpPr>
                <a:spLocks noRot="1" noChangeAspect="1" noMove="1" noResize="1" noEditPoints="1" noAdjustHandles="1" noChangeArrowheads="1" noChangeShapeType="1" noTextEdit="1"/>
              </p:cNvSpPr>
              <p:nvPr/>
            </p:nvSpPr>
            <p:spPr>
              <a:xfrm>
                <a:off x="1180699" y="4775695"/>
                <a:ext cx="9829101" cy="1495025"/>
              </a:xfrm>
              <a:prstGeom prst="rect">
                <a:avLst/>
              </a:prstGeom>
              <a:blipFill>
                <a:blip r:embed="rId5"/>
                <a:stretch>
                  <a:fillRect l="-186" b="-77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1539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常见概率定义</a:t>
            </a:r>
          </a:p>
        </p:txBody>
      </p:sp>
      <p:sp>
        <p:nvSpPr>
          <p:cNvPr id="10" name="Content Placeholder 2">
            <a:extLst>
              <a:ext uri="{FF2B5EF4-FFF2-40B4-BE49-F238E27FC236}">
                <a16:creationId xmlns:a16="http://schemas.microsoft.com/office/drawing/2014/main" id="{F6816389-2662-43F5-8F00-7FEECF08B21E}"/>
              </a:ext>
            </a:extLst>
          </p:cNvPr>
          <p:cNvSpPr>
            <a:spLocks noGrp="1"/>
          </p:cNvSpPr>
          <p:nvPr>
            <p:ph idx="1"/>
          </p:nvPr>
        </p:nvSpPr>
        <p:spPr>
          <a:xfrm>
            <a:off x="815715" y="1150171"/>
            <a:ext cx="10262016" cy="5220000"/>
          </a:xfrm>
        </p:spPr>
        <p:txBody>
          <a:bodyPr/>
          <a:lstStyle/>
          <a:p>
            <a:pPr eaLnBrk="1" hangingPunct="1">
              <a:lnSpc>
                <a:spcPct val="150000"/>
              </a:lnSpc>
            </a:pPr>
            <a:r>
              <a:rPr lang="zh-CN" altLang="en-US" dirty="0"/>
              <a:t>先验概率</a:t>
            </a:r>
            <a:r>
              <a:rPr lang="en-US" altLang="zh-CN" dirty="0"/>
              <a:t>(Prior probability)</a:t>
            </a:r>
          </a:p>
          <a:p>
            <a:pPr lvl="1" eaLnBrk="1" hangingPunct="1">
              <a:lnSpc>
                <a:spcPct val="150000"/>
              </a:lnSpc>
            </a:pPr>
            <a:r>
              <a:rPr lang="zh-CN" altLang="en-US" sz="2600" dirty="0"/>
              <a:t>根据以往经验和分析得到的概率，</a:t>
            </a:r>
            <a:r>
              <a:rPr lang="zh-CN" altLang="en-US" sz="2600" dirty="0">
                <a:solidFill>
                  <a:srgbClr val="FF0000"/>
                </a:solidFill>
              </a:rPr>
              <a:t>在事件发生前已知</a:t>
            </a:r>
            <a:r>
              <a:rPr lang="zh-CN" altLang="en-US" sz="2600" dirty="0"/>
              <a:t>，它往往作为“</a:t>
            </a:r>
            <a:r>
              <a:rPr lang="zh-CN" altLang="en-US" sz="2600" dirty="0">
                <a:solidFill>
                  <a:srgbClr val="FF0000"/>
                </a:solidFill>
              </a:rPr>
              <a:t>由因求果</a:t>
            </a:r>
            <a:r>
              <a:rPr lang="zh-CN" altLang="en-US" sz="2600" dirty="0"/>
              <a:t>”问题中的“</a:t>
            </a:r>
            <a:r>
              <a:rPr lang="zh-CN" altLang="en-US" sz="2600" dirty="0">
                <a:solidFill>
                  <a:srgbClr val="FF0000"/>
                </a:solidFill>
              </a:rPr>
              <a:t>因</a:t>
            </a:r>
            <a:r>
              <a:rPr lang="zh-CN" altLang="en-US" sz="2600" dirty="0"/>
              <a:t>”出现。</a:t>
            </a:r>
            <a:endParaRPr lang="en-US" altLang="zh-CN" sz="2600" dirty="0"/>
          </a:p>
          <a:p>
            <a:pPr eaLnBrk="1" hangingPunct="1">
              <a:lnSpc>
                <a:spcPct val="150000"/>
              </a:lnSpc>
            </a:pPr>
            <a:r>
              <a:rPr lang="zh-CN" altLang="en-US" dirty="0"/>
              <a:t>后验概率</a:t>
            </a:r>
            <a:r>
              <a:rPr lang="en-US" altLang="zh-CN" dirty="0"/>
              <a:t>(Posterior probability)</a:t>
            </a:r>
          </a:p>
          <a:p>
            <a:pPr lvl="1" eaLnBrk="1" hangingPunct="1">
              <a:lnSpc>
                <a:spcPct val="150000"/>
              </a:lnSpc>
            </a:pPr>
            <a:r>
              <a:rPr lang="zh-CN" altLang="en-US" sz="2600" dirty="0"/>
              <a:t>指</a:t>
            </a:r>
            <a:r>
              <a:rPr lang="zh-CN" altLang="en-US" sz="2600" dirty="0">
                <a:solidFill>
                  <a:srgbClr val="FF0000"/>
                </a:solidFill>
              </a:rPr>
              <a:t>得到“结果”的信息后重新修正的概率</a:t>
            </a:r>
            <a:r>
              <a:rPr lang="zh-CN" altLang="en-US" sz="2600" dirty="0"/>
              <a:t>，是“</a:t>
            </a:r>
            <a:r>
              <a:rPr lang="zh-CN" altLang="en-US" sz="2600" dirty="0">
                <a:solidFill>
                  <a:srgbClr val="FF0000"/>
                </a:solidFill>
              </a:rPr>
              <a:t>执果寻因</a:t>
            </a:r>
            <a:r>
              <a:rPr lang="zh-CN" altLang="en-US" sz="2600" dirty="0"/>
              <a:t>”问题中的“</a:t>
            </a:r>
            <a:r>
              <a:rPr lang="zh-CN" altLang="en-US" sz="2600" dirty="0">
                <a:solidFill>
                  <a:srgbClr val="FF0000"/>
                </a:solidFill>
              </a:rPr>
              <a:t>因</a:t>
            </a:r>
            <a:r>
              <a:rPr lang="zh-CN" altLang="en-US" sz="2600" dirty="0"/>
              <a:t>”，后验概率是基于新的信息，修正先验概率所获得的更接近实际情况的概率估计。</a:t>
            </a:r>
            <a:endParaRPr lang="en-US" altLang="zh-CN" sz="2600" dirty="0"/>
          </a:p>
          <a:p>
            <a:pPr eaLnBrk="1" hangingPunct="1">
              <a:lnSpc>
                <a:spcPct val="150000"/>
              </a:lnSpc>
            </a:pPr>
            <a:endParaRPr lang="en-US" altLang="zh-CN" dirty="0"/>
          </a:p>
        </p:txBody>
      </p:sp>
      <p:sp>
        <p:nvSpPr>
          <p:cNvPr id="11" name="灯片编号占位符 1">
            <a:extLst>
              <a:ext uri="{FF2B5EF4-FFF2-40B4-BE49-F238E27FC236}">
                <a16:creationId xmlns:a16="http://schemas.microsoft.com/office/drawing/2014/main" id="{38C23493-7334-4771-8DC7-6DAB3A834703}"/>
              </a:ext>
            </a:extLst>
          </p:cNvPr>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537163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4400" b="1" dirty="0">
                <a:solidFill>
                  <a:srgbClr val="FDCB34"/>
                </a:solidFill>
                <a:latin typeface="微软雅黑" panose="020B0503020204020204" pitchFamily="34" charset="-122"/>
                <a:ea typeface="微软雅黑" panose="020B0503020204020204" pitchFamily="34" charset="-122"/>
              </a:rPr>
              <a:t>数学基础</a:t>
            </a:r>
            <a:endParaRPr kumimoji="0" lang="zh-CN" altLang="en-US" sz="44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781502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常见概率定义</a:t>
            </a:r>
          </a:p>
        </p:txBody>
      </p:sp>
      <mc:AlternateContent xmlns:mc="http://schemas.openxmlformats.org/markup-compatibility/2006" xmlns:a14="http://schemas.microsoft.com/office/drawing/2010/main">
        <mc:Choice Requires="a14">
          <p:sp>
            <p:nvSpPr>
              <p:cNvPr id="6" name="TextBox 1">
                <a:extLst>
                  <a:ext uri="{FF2B5EF4-FFF2-40B4-BE49-F238E27FC236}">
                    <a16:creationId xmlns:a16="http://schemas.microsoft.com/office/drawing/2014/main" id="{BB70F76C-FE15-412B-902E-02E2CD692ACC}"/>
                  </a:ext>
                </a:extLst>
              </p:cNvPr>
              <p:cNvSpPr txBox="1"/>
              <p:nvPr/>
            </p:nvSpPr>
            <p:spPr>
              <a:xfrm>
                <a:off x="752716" y="1207367"/>
                <a:ext cx="10744740" cy="5372240"/>
              </a:xfrm>
              <a:prstGeom prst="rect">
                <a:avLst/>
              </a:prstGeom>
              <a:noFill/>
              <a:ln>
                <a:solidFill>
                  <a:schemeClr val="bg2"/>
                </a:solidFill>
              </a:ln>
            </p:spPr>
            <p:txBody>
              <a:bodyPr wrap="square" rtlCol="0">
                <a:spAutoFit/>
              </a:bodyPr>
              <a:lstStyle/>
              <a:p>
                <a:pPr marL="457200" indent="-457200">
                  <a:buFont typeface="Arial" panose="020B0604020202020204" pitchFamily="34" charset="0"/>
                  <a:buChar char="•"/>
                </a:pPr>
                <a:r>
                  <a:rPr lang="zh-CN" altLang="en-US" sz="2800" dirty="0">
                    <a:latin typeface="+mn-ea"/>
                  </a:rPr>
                  <a:t>一个简单的例子：一口袋里有</a:t>
                </a:r>
                <a:r>
                  <a:rPr lang="en-US" altLang="zh-CN" sz="2800" dirty="0">
                    <a:latin typeface="+mn-ea"/>
                    <a:cs typeface="Times New Roman" panose="02020603050405020304" pitchFamily="18" charset="0"/>
                  </a:rPr>
                  <a:t>3</a:t>
                </a:r>
                <a:r>
                  <a:rPr lang="zh-CN" altLang="en-US" sz="2800" dirty="0">
                    <a:latin typeface="+mn-ea"/>
                  </a:rPr>
                  <a:t>只红球、</a:t>
                </a:r>
                <a:r>
                  <a:rPr lang="en-US" altLang="zh-CN" sz="2800" dirty="0">
                    <a:latin typeface="+mn-ea"/>
                    <a:cs typeface="Times New Roman" panose="02020603050405020304" pitchFamily="18" charset="0"/>
                  </a:rPr>
                  <a:t>2</a:t>
                </a:r>
                <a:r>
                  <a:rPr lang="zh-CN" altLang="en-US" sz="2800" dirty="0">
                    <a:latin typeface="+mn-ea"/>
                  </a:rPr>
                  <a:t>只白球，采用不放回方式摸取，求：</a:t>
                </a:r>
                <a:endParaRPr lang="en-US" altLang="zh-CN" sz="2800" dirty="0">
                  <a:latin typeface="+mn-ea"/>
                </a:endParaRPr>
              </a:p>
              <a:p>
                <a:pPr marL="914400" lvl="1" indent="-457200">
                  <a:lnSpc>
                    <a:spcPct val="150000"/>
                  </a:lnSpc>
                  <a:buFont typeface="Arial" panose="020B0604020202020204" pitchFamily="34" charset="0"/>
                  <a:buChar char="•"/>
                </a:pPr>
                <a:r>
                  <a:rPr lang="en-US" sz="2400" dirty="0">
                    <a:latin typeface="+mn-ea"/>
                    <a:cs typeface="Times New Roman" panose="02020603050405020304" pitchFamily="18" charset="0"/>
                  </a:rPr>
                  <a:t>(1) </a:t>
                </a:r>
                <a:r>
                  <a:rPr lang="zh-CN" altLang="en-US" sz="2400" dirty="0">
                    <a:latin typeface="+mn-ea"/>
                  </a:rPr>
                  <a:t>第一次摸到红球</a:t>
                </a:r>
                <a:r>
                  <a:rPr lang="en-US" altLang="zh-CN" sz="2400" dirty="0">
                    <a:latin typeface="+mn-ea"/>
                  </a:rPr>
                  <a:t>(</a:t>
                </a:r>
                <a:r>
                  <a:rPr lang="zh-CN" altLang="en-US" sz="2400" dirty="0">
                    <a:latin typeface="+mn-ea"/>
                  </a:rPr>
                  <a:t>记作</a:t>
                </a:r>
                <a:r>
                  <a:rPr lang="en-US" altLang="zh-CN" sz="2400" dirty="0">
                    <a:latin typeface="+mn-ea"/>
                    <a:cs typeface="Times New Roman" panose="02020603050405020304" pitchFamily="18" charset="0"/>
                  </a:rPr>
                  <a:t>A</a:t>
                </a:r>
                <a:r>
                  <a:rPr lang="en-US" altLang="zh-CN" sz="2400" dirty="0">
                    <a:latin typeface="+mn-ea"/>
                  </a:rPr>
                  <a:t>)</a:t>
                </a:r>
                <a:r>
                  <a:rPr lang="zh-CN" altLang="en-US" sz="2400" dirty="0">
                    <a:latin typeface="+mn-ea"/>
                  </a:rPr>
                  <a:t>的概率；</a:t>
                </a:r>
                <a:endParaRPr lang="en-US" sz="2400" dirty="0">
                  <a:latin typeface="+mn-ea"/>
                </a:endParaRPr>
              </a:p>
              <a:p>
                <a:pPr marL="914400" lvl="1" indent="-457200">
                  <a:lnSpc>
                    <a:spcPct val="150000"/>
                  </a:lnSpc>
                  <a:buFont typeface="Arial" panose="020B0604020202020204" pitchFamily="34" charset="0"/>
                  <a:buChar char="•"/>
                </a:pPr>
                <a:r>
                  <a:rPr lang="en-US" sz="2400" dirty="0">
                    <a:latin typeface="+mn-ea"/>
                    <a:cs typeface="Times New Roman" panose="02020603050405020304" pitchFamily="18" charset="0"/>
                  </a:rPr>
                  <a:t>(2) </a:t>
                </a:r>
                <a:r>
                  <a:rPr lang="zh-CN" altLang="en-US" sz="2400" dirty="0">
                    <a:latin typeface="+mn-ea"/>
                  </a:rPr>
                  <a:t>第二次摸到红球</a:t>
                </a:r>
                <a:r>
                  <a:rPr lang="en-US" altLang="zh-CN" sz="2400" dirty="0">
                    <a:latin typeface="+mn-ea"/>
                  </a:rPr>
                  <a:t>(</a:t>
                </a:r>
                <a:r>
                  <a:rPr lang="zh-CN" altLang="en-US" sz="2400" dirty="0">
                    <a:latin typeface="+mn-ea"/>
                  </a:rPr>
                  <a:t>记作</a:t>
                </a:r>
                <a:r>
                  <a:rPr lang="en-US" altLang="zh-CN" sz="2400" dirty="0">
                    <a:latin typeface="+mn-ea"/>
                  </a:rPr>
                  <a:t>B)</a:t>
                </a:r>
                <a:r>
                  <a:rPr lang="zh-CN" altLang="en-US" sz="2400" dirty="0">
                    <a:latin typeface="+mn-ea"/>
                  </a:rPr>
                  <a:t>的概率；</a:t>
                </a:r>
                <a:endParaRPr lang="en-US" sz="2400" dirty="0">
                  <a:latin typeface="+mn-ea"/>
                </a:endParaRPr>
              </a:p>
              <a:p>
                <a:pPr marL="914400" lvl="1" indent="-457200">
                  <a:lnSpc>
                    <a:spcPct val="150000"/>
                  </a:lnSpc>
                  <a:buFont typeface="Arial" panose="020B0604020202020204" pitchFamily="34" charset="0"/>
                  <a:buChar char="•"/>
                </a:pPr>
                <a:r>
                  <a:rPr lang="en-US" sz="2400" dirty="0">
                    <a:latin typeface="+mn-ea"/>
                    <a:cs typeface="Times New Roman" panose="02020603050405020304" pitchFamily="18" charset="0"/>
                  </a:rPr>
                  <a:t>(3) </a:t>
                </a:r>
                <a:r>
                  <a:rPr lang="zh-CN" altLang="en-US" sz="2400" dirty="0">
                    <a:latin typeface="+mn-ea"/>
                  </a:rPr>
                  <a:t>已知第二次摸到了红球，求第一次摸到的是红球的概率？</a:t>
                </a:r>
                <a:endParaRPr lang="en-US" sz="2400" dirty="0">
                  <a:latin typeface="+mn-ea"/>
                </a:endParaRPr>
              </a:p>
              <a:p>
                <a:pPr marL="457200" indent="-457200">
                  <a:buFont typeface="Arial" panose="020B0604020202020204" pitchFamily="34" charset="0"/>
                  <a:buChar char="•"/>
                </a:pPr>
                <a:r>
                  <a:rPr lang="zh-CN" altLang="en-US" sz="2800" dirty="0">
                    <a:latin typeface="+mn-ea"/>
                  </a:rPr>
                  <a:t>解：</a:t>
                </a:r>
                <a:endParaRPr lang="en-US" altLang="zh-CN" sz="2800" dirty="0">
                  <a:latin typeface="+mn-ea"/>
                </a:endParaRPr>
              </a:p>
              <a:p>
                <a:pPr marL="800100" lvl="1" indent="-342900">
                  <a:lnSpc>
                    <a:spcPct val="150000"/>
                  </a:lnSpc>
                  <a:buFont typeface="Arial" panose="020B0604020202020204" pitchFamily="34" charset="0"/>
                  <a:buChar char="•"/>
                </a:pPr>
                <a:r>
                  <a:rPr lang="en-US" sz="2400" dirty="0">
                    <a:latin typeface="+mn-ea"/>
                    <a:cs typeface="Times New Roman" panose="02020603050405020304" pitchFamily="18" charset="0"/>
                  </a:rPr>
                  <a:t>(1) P(A=1) = 3/5, </a:t>
                </a:r>
                <a:r>
                  <a:rPr lang="zh-CN" altLang="en-US" sz="2400" dirty="0">
                    <a:latin typeface="+mn-ea"/>
                    <a:cs typeface="Times New Roman" panose="02020603050405020304" pitchFamily="18" charset="0"/>
                  </a:rPr>
                  <a:t>这就是先验概率；</a:t>
                </a:r>
                <a:endParaRPr lang="en-US" sz="2400" dirty="0">
                  <a:latin typeface="+mn-ea"/>
                  <a:cs typeface="Times New Roman" panose="02020603050405020304" pitchFamily="18" charset="0"/>
                </a:endParaRPr>
              </a:p>
              <a:p>
                <a:pPr marL="800100" lvl="1" indent="-342900">
                  <a:lnSpc>
                    <a:spcPct val="150000"/>
                  </a:lnSpc>
                  <a:buFont typeface="Arial" panose="020B0604020202020204" pitchFamily="34" charset="0"/>
                  <a:buChar char="•"/>
                </a:pPr>
                <a:r>
                  <a:rPr lang="en-US" sz="2400" dirty="0">
                    <a:latin typeface="+mn-ea"/>
                    <a:cs typeface="Times New Roman" panose="02020603050405020304" pitchFamily="18" charset="0"/>
                  </a:rPr>
                  <a:t>(2) P(</a:t>
                </a:r>
                <a:r>
                  <a:rPr lang="en-US" altLang="zh-CN" sz="2400" dirty="0">
                    <a:latin typeface="+mn-ea"/>
                    <a:cs typeface="Times New Roman" panose="02020603050405020304" pitchFamily="18" charset="0"/>
                  </a:rPr>
                  <a:t>B=1</a:t>
                </a:r>
                <a:r>
                  <a:rPr lang="en-US" sz="2400" dirty="0">
                    <a:latin typeface="+mn-ea"/>
                    <a:cs typeface="Times New Roman" panose="02020603050405020304" pitchFamily="18" charset="0"/>
                  </a:rPr>
                  <a:t>) = P(</a:t>
                </a:r>
                <a:r>
                  <a:rPr lang="en-US" altLang="zh-CN" sz="2400" dirty="0">
                    <a:latin typeface="+mn-ea"/>
                    <a:cs typeface="Times New Roman" panose="02020603050405020304" pitchFamily="18" charset="0"/>
                  </a:rPr>
                  <a:t>A=1</a:t>
                </a:r>
                <a:r>
                  <a:rPr lang="en-US" sz="2400" dirty="0">
                    <a:latin typeface="+mn-ea"/>
                    <a:cs typeface="Times New Roman" panose="02020603050405020304" pitchFamily="18" charset="0"/>
                  </a:rPr>
                  <a:t>) P(</a:t>
                </a:r>
                <a:r>
                  <a:rPr lang="en-US" altLang="zh-CN" sz="2400" dirty="0">
                    <a:latin typeface="+mn-ea"/>
                    <a:cs typeface="Times New Roman" panose="02020603050405020304" pitchFamily="18" charset="0"/>
                  </a:rPr>
                  <a:t>B=1|A=1</a:t>
                </a:r>
                <a:r>
                  <a:rPr lang="en-US" sz="2400" dirty="0">
                    <a:latin typeface="+mn-ea"/>
                    <a:cs typeface="Times New Roman" panose="02020603050405020304" pitchFamily="18" charset="0"/>
                  </a:rPr>
                  <a:t>)+ P(</a:t>
                </a:r>
                <a:r>
                  <a:rPr lang="en-US" altLang="zh-CN" sz="2400" dirty="0">
                    <a:latin typeface="+mn-ea"/>
                    <a:cs typeface="Times New Roman" panose="02020603050405020304" pitchFamily="18" charset="0"/>
                  </a:rPr>
                  <a:t>A=0</a:t>
                </a:r>
                <a:r>
                  <a:rPr lang="en-US" sz="2400" dirty="0">
                    <a:latin typeface="+mn-ea"/>
                    <a:cs typeface="Times New Roman" panose="02020603050405020304" pitchFamily="18" charset="0"/>
                  </a:rPr>
                  <a:t>)P(</a:t>
                </a:r>
                <a:r>
                  <a:rPr lang="en-US" altLang="zh-CN" sz="2400" dirty="0">
                    <a:latin typeface="+mn-ea"/>
                    <a:cs typeface="Times New Roman" panose="02020603050405020304" pitchFamily="18" charset="0"/>
                  </a:rPr>
                  <a:t>B=1|A=0</a:t>
                </a:r>
                <a:r>
                  <a:rPr lang="en-US" sz="2400" dirty="0">
                    <a:latin typeface="+mn-ea"/>
                    <a:cs typeface="Times New Roman" panose="02020603050405020304" pitchFamily="18" charset="0"/>
                  </a:rPr>
                  <a:t>)=</a:t>
                </a:r>
                <a14:m>
                  <m:oMath xmlns:m="http://schemas.openxmlformats.org/officeDocument/2006/math">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3</m:t>
                        </m:r>
                      </m:num>
                      <m:den>
                        <m:r>
                          <a:rPr lang="en-US" sz="2400" b="0" i="1" smtClean="0">
                            <a:latin typeface="Cambria Math" panose="02040503050406030204" pitchFamily="18" charset="0"/>
                            <a:cs typeface="Times New Roman" panose="02020603050405020304" pitchFamily="18" charset="0"/>
                          </a:rPr>
                          <m:t>5</m:t>
                        </m:r>
                      </m:den>
                    </m:f>
                    <m:f>
                      <m:fPr>
                        <m:ctrlPr>
                          <a:rPr lang="en-US" sz="2400" i="1">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2</m:t>
                        </m:r>
                      </m:num>
                      <m:den>
                        <m:r>
                          <a:rPr lang="en-US" sz="2400" b="0" i="1" smtClean="0">
                            <a:latin typeface="Cambria Math" panose="02040503050406030204" pitchFamily="18" charset="0"/>
                            <a:cs typeface="Times New Roman" panose="02020603050405020304" pitchFamily="18" charset="0"/>
                          </a:rPr>
                          <m:t>4</m:t>
                        </m:r>
                      </m:den>
                    </m:f>
                    <m:r>
                      <a:rPr lang="en-US" sz="2400" b="0" i="1" smtClean="0">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2</m:t>
                        </m:r>
                      </m:num>
                      <m:den>
                        <m:r>
                          <a:rPr lang="en-US" sz="2400" i="1">
                            <a:latin typeface="Cambria Math" panose="02040503050406030204" pitchFamily="18" charset="0"/>
                            <a:cs typeface="Times New Roman" panose="02020603050405020304" pitchFamily="18" charset="0"/>
                          </a:rPr>
                          <m:t>5</m:t>
                        </m:r>
                      </m:den>
                    </m:f>
                    <m:f>
                      <m:fPr>
                        <m:ctrlPr>
                          <a:rPr lang="en-US" sz="2400" i="1">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3</m:t>
                        </m:r>
                      </m:num>
                      <m:den>
                        <m:r>
                          <a:rPr lang="en-US" sz="2400" i="1">
                            <a:latin typeface="Cambria Math" panose="02040503050406030204" pitchFamily="18" charset="0"/>
                            <a:cs typeface="Times New Roman" panose="02020603050405020304" pitchFamily="18" charset="0"/>
                          </a:rPr>
                          <m:t>4</m:t>
                        </m:r>
                      </m:den>
                    </m:f>
                    <m:r>
                      <a:rPr lang="en-US" altLang="zh-CN" sz="2400" b="0" i="1" smtClean="0">
                        <a:latin typeface="Cambria Math" panose="02040503050406030204" pitchFamily="18" charset="0"/>
                        <a:cs typeface="Times New Roman" panose="02020603050405020304" pitchFamily="18" charset="0"/>
                      </a:rPr>
                      <m:t>=</m:t>
                    </m:r>
                  </m:oMath>
                </a14:m>
                <a:r>
                  <a:rPr lang="en-US" sz="2400" dirty="0">
                    <a:latin typeface="+mn-ea"/>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3</m:t>
                        </m:r>
                      </m:num>
                      <m:den>
                        <m:r>
                          <a:rPr lang="en-US" sz="2400" i="1">
                            <a:latin typeface="Cambria Math" panose="02040503050406030204" pitchFamily="18" charset="0"/>
                            <a:cs typeface="Times New Roman" panose="02020603050405020304" pitchFamily="18" charset="0"/>
                          </a:rPr>
                          <m:t>5</m:t>
                        </m:r>
                      </m:den>
                    </m:f>
                  </m:oMath>
                </a14:m>
                <a:r>
                  <a:rPr lang="en-US" sz="2400" dirty="0">
                    <a:latin typeface="+mn-ea"/>
                    <a:cs typeface="Times New Roman" panose="02020603050405020304" pitchFamily="18" charset="0"/>
                  </a:rPr>
                  <a:t> </a:t>
                </a:r>
                <a:r>
                  <a:rPr lang="zh-CN" altLang="en-US" sz="2400" dirty="0">
                    <a:latin typeface="+mn-ea"/>
                    <a:cs typeface="Times New Roman" panose="02020603050405020304" pitchFamily="18" charset="0"/>
                  </a:rPr>
                  <a:t>；</a:t>
                </a:r>
                <a:endParaRPr lang="en-US" sz="2400" dirty="0">
                  <a:latin typeface="+mn-ea"/>
                  <a:cs typeface="Times New Roman" panose="02020603050405020304" pitchFamily="18" charset="0"/>
                </a:endParaRPr>
              </a:p>
              <a:p>
                <a:pPr marL="800100" lvl="1" indent="-342900">
                  <a:lnSpc>
                    <a:spcPct val="150000"/>
                  </a:lnSpc>
                  <a:buFont typeface="Arial" panose="020B0604020202020204" pitchFamily="34" charset="0"/>
                  <a:buChar char="•"/>
                </a:pPr>
                <a:r>
                  <a:rPr lang="en-US" sz="2400" dirty="0">
                    <a:latin typeface="+mn-ea"/>
                    <a:cs typeface="Times New Roman" panose="02020603050405020304" pitchFamily="18" charset="0"/>
                  </a:rPr>
                  <a:t>(3) P(A=1</a:t>
                </a:r>
                <a:r>
                  <a:rPr lang="en-US" altLang="zh-CN" sz="2400" dirty="0">
                    <a:latin typeface="+mn-ea"/>
                    <a:cs typeface="Times New Roman" panose="02020603050405020304" pitchFamily="18" charset="0"/>
                  </a:rPr>
                  <a:t>|B=1</a:t>
                </a:r>
                <a:r>
                  <a:rPr lang="en-US" sz="2400" dirty="0">
                    <a:latin typeface="+mn-ea"/>
                    <a:cs typeface="Times New Roman" panose="02020603050405020304" pitchFamily="18" charset="0"/>
                  </a:rPr>
                  <a:t>) = </a:t>
                </a:r>
                <a14:m>
                  <m:oMath xmlns:m="http://schemas.openxmlformats.org/officeDocument/2006/math">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𝑃</m:t>
                        </m:r>
                        <m:d>
                          <m:dPr>
                            <m:ctrlPr>
                              <a:rPr lang="en-US" sz="2400" b="0" i="1" smtClean="0">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A</m:t>
                            </m:r>
                            <m:r>
                              <a:rPr lang="en-US" sz="2400" b="0" i="1" smtClean="0">
                                <a:latin typeface="Cambria Math" panose="02040503050406030204" pitchFamily="18" charset="0"/>
                                <a:cs typeface="Times New Roman" panose="02020603050405020304" pitchFamily="18" charset="0"/>
                              </a:rPr>
                              <m:t>=1</m:t>
                            </m:r>
                          </m:e>
                        </m:d>
                        <m:r>
                          <a:rPr lang="en-US" sz="2400" i="1">
                            <a:latin typeface="Cambria Math" panose="02040503050406030204" pitchFamily="18" charset="0"/>
                            <a:cs typeface="Times New Roman" panose="02020603050405020304" pitchFamily="18" charset="0"/>
                          </a:rPr>
                          <m:t>𝑃</m:t>
                        </m:r>
                        <m:d>
                          <m:dPr>
                            <m:ctrlPr>
                              <a:rPr lang="en-US" sz="2400" i="1">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B</m:t>
                            </m:r>
                            <m:r>
                              <a:rPr lang="en-US" sz="2400" b="0" i="1" smtClean="0">
                                <a:latin typeface="Cambria Math" panose="02040503050406030204" pitchFamily="18" charset="0"/>
                                <a:cs typeface="Times New Roman" panose="02020603050405020304" pitchFamily="18" charset="0"/>
                              </a:rPr>
                              <m:t>=1|</m:t>
                            </m:r>
                            <m:r>
                              <m:rPr>
                                <m:sty m:val="p"/>
                              </m:rPr>
                              <a:rPr lang="en-US" sz="2400" b="0" i="0" smtClean="0">
                                <a:latin typeface="Cambria Math" panose="02040503050406030204" pitchFamily="18" charset="0"/>
                                <a:cs typeface="Times New Roman" panose="02020603050405020304" pitchFamily="18" charset="0"/>
                              </a:rPr>
                              <m:t>A</m:t>
                            </m:r>
                            <m:r>
                              <a:rPr lang="en-US" sz="2400" b="0" i="1" smtClean="0">
                                <a:latin typeface="Cambria Math" panose="02040503050406030204" pitchFamily="18" charset="0"/>
                                <a:cs typeface="Times New Roman" panose="02020603050405020304" pitchFamily="18" charset="0"/>
                              </a:rPr>
                              <m:t>=1</m:t>
                            </m:r>
                          </m:e>
                        </m:d>
                      </m:num>
                      <m:den>
                        <m:r>
                          <a:rPr lang="en-US" sz="2400" i="1">
                            <a:latin typeface="Cambria Math" panose="02040503050406030204" pitchFamily="18" charset="0"/>
                            <a:cs typeface="Times New Roman" panose="02020603050405020304" pitchFamily="18" charset="0"/>
                          </a:rPr>
                          <m:t>𝑃</m:t>
                        </m:r>
                        <m:d>
                          <m:dPr>
                            <m:ctrlPr>
                              <a:rPr lang="en-US" sz="2400" i="1">
                                <a:latin typeface="Cambria Math" panose="02040503050406030204" pitchFamily="18" charset="0"/>
                                <a:cs typeface="Times New Roman" panose="02020603050405020304" pitchFamily="18" charset="0"/>
                              </a:rPr>
                            </m:ctrlPr>
                          </m:dPr>
                          <m:e>
                            <m:r>
                              <m:rPr>
                                <m:sty m:val="p"/>
                              </m:rPr>
                              <a:rPr lang="en-US" sz="2400" b="0" i="0" smtClean="0">
                                <a:latin typeface="Cambria Math" panose="02040503050406030204" pitchFamily="18" charset="0"/>
                                <a:cs typeface="Times New Roman" panose="02020603050405020304" pitchFamily="18" charset="0"/>
                              </a:rPr>
                              <m:t>B</m:t>
                            </m:r>
                            <m:r>
                              <a:rPr lang="en-US" sz="2400" b="0" i="1" smtClean="0">
                                <a:latin typeface="Cambria Math" panose="02040503050406030204" pitchFamily="18" charset="0"/>
                                <a:cs typeface="Times New Roman" panose="02020603050405020304" pitchFamily="18" charset="0"/>
                              </a:rPr>
                              <m:t>=1</m:t>
                            </m:r>
                          </m:e>
                        </m:d>
                      </m:den>
                    </m:f>
                    <m:r>
                      <a:rPr lang="en-US" sz="2400" i="1" smtClean="0">
                        <a:latin typeface="Cambria Math" panose="02040503050406030204" pitchFamily="18" charset="0"/>
                        <a:cs typeface="Times New Roman" panose="02020603050405020304" pitchFamily="18" charset="0"/>
                      </a:rPr>
                      <m:t>=</m:t>
                    </m:r>
                    <m:f>
                      <m:fPr>
                        <m:ctrlPr>
                          <a:rPr lang="en-US" altLang="zh-CN" sz="2400" i="1" smtClean="0">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3/5∗2/4</m:t>
                        </m:r>
                      </m:num>
                      <m:den>
                        <m:r>
                          <a:rPr lang="en-US" altLang="zh-CN" sz="2400" b="0" i="1" smtClean="0">
                            <a:latin typeface="Cambria Math" panose="02040503050406030204" pitchFamily="18" charset="0"/>
                            <a:cs typeface="Times New Roman" panose="02020603050405020304" pitchFamily="18" charset="0"/>
                          </a:rPr>
                          <m:t>3/5</m:t>
                        </m:r>
                      </m:den>
                    </m:f>
                    <m:r>
                      <a:rPr lang="en-US" altLang="zh-CN" sz="2400" b="0" i="1" smtClean="0">
                        <a:latin typeface="Cambria Math" panose="02040503050406030204" pitchFamily="18" charset="0"/>
                        <a:cs typeface="Times New Roman" panose="02020603050405020304" pitchFamily="18" charset="0"/>
                      </a:rPr>
                      <m:t>=</m:t>
                    </m:r>
                    <m:f>
                      <m:fPr>
                        <m:ctrlPr>
                          <a:rPr lang="en-US" sz="240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1</m:t>
                        </m:r>
                      </m:num>
                      <m:den>
                        <m:r>
                          <a:rPr lang="en-US" sz="2400" b="0" i="1" smtClean="0">
                            <a:latin typeface="Cambria Math" panose="02040503050406030204" pitchFamily="18" charset="0"/>
                            <a:cs typeface="Times New Roman" panose="02020603050405020304" pitchFamily="18" charset="0"/>
                          </a:rPr>
                          <m:t>2</m:t>
                        </m:r>
                      </m:den>
                    </m:f>
                  </m:oMath>
                </a14:m>
                <a:r>
                  <a:rPr lang="en-US" sz="2400" dirty="0">
                    <a:latin typeface="+mn-ea"/>
                    <a:cs typeface="Times New Roman" panose="02020603050405020304" pitchFamily="18" charset="0"/>
                  </a:rPr>
                  <a:t>, </a:t>
                </a:r>
                <a:r>
                  <a:rPr lang="zh-CN" altLang="en-US" sz="2400" dirty="0">
                    <a:latin typeface="+mn-ea"/>
                    <a:cs typeface="Times New Roman" panose="02020603050405020304" pitchFamily="18" charset="0"/>
                  </a:rPr>
                  <a:t>这就是后验概率。</a:t>
                </a:r>
                <a:endParaRPr lang="en-US" sz="2400" dirty="0">
                  <a:latin typeface="+mn-ea"/>
                  <a:cs typeface="Times New Roman" panose="02020603050405020304" pitchFamily="18" charset="0"/>
                </a:endParaRPr>
              </a:p>
            </p:txBody>
          </p:sp>
        </mc:Choice>
        <mc:Fallback xmlns="">
          <p:sp>
            <p:nvSpPr>
              <p:cNvPr id="6" name="TextBox 1">
                <a:extLst>
                  <a:ext uri="{FF2B5EF4-FFF2-40B4-BE49-F238E27FC236}">
                    <a16:creationId xmlns:a16="http://schemas.microsoft.com/office/drawing/2014/main" id="{BB70F76C-FE15-412B-902E-02E2CD692ACC}"/>
                  </a:ext>
                </a:extLst>
              </p:cNvPr>
              <p:cNvSpPr txBox="1">
                <a:spLocks noRot="1" noChangeAspect="1" noMove="1" noResize="1" noEditPoints="1" noAdjustHandles="1" noChangeArrowheads="1" noChangeShapeType="1" noTextEdit="1"/>
              </p:cNvSpPr>
              <p:nvPr/>
            </p:nvSpPr>
            <p:spPr>
              <a:xfrm>
                <a:off x="752716" y="1207367"/>
                <a:ext cx="10744740" cy="5372240"/>
              </a:xfrm>
              <a:prstGeom prst="rect">
                <a:avLst/>
              </a:prstGeom>
              <a:blipFill>
                <a:blip r:embed="rId3"/>
                <a:stretch>
                  <a:fillRect l="-963" t="-1019" r="-3683"/>
                </a:stretch>
              </a:blipFill>
              <a:ln>
                <a:solidFill>
                  <a:schemeClr val="bg2"/>
                </a:solidFill>
              </a:ln>
            </p:spPr>
            <p:txBody>
              <a:bodyPr/>
              <a:lstStyle/>
              <a:p>
                <a:r>
                  <a:rPr lang="zh-CN" altLang="en-US">
                    <a:noFill/>
                  </a:rPr>
                  <a:t> </a:t>
                </a:r>
              </a:p>
            </p:txBody>
          </p:sp>
        </mc:Fallback>
      </mc:AlternateContent>
      <p:sp>
        <p:nvSpPr>
          <p:cNvPr id="7" name="灯片编号占位符 1">
            <a:extLst>
              <a:ext uri="{FF2B5EF4-FFF2-40B4-BE49-F238E27FC236}">
                <a16:creationId xmlns:a16="http://schemas.microsoft.com/office/drawing/2014/main" id="{10FC13E1-4F63-4A52-A390-65D68BBCEA17}"/>
              </a:ext>
            </a:extLst>
          </p:cNvPr>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486878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概率公式</a:t>
            </a:r>
          </a:p>
        </p:txBody>
      </p:sp>
      <p:sp>
        <p:nvSpPr>
          <p:cNvPr id="4" name="Content Placeholder 2">
            <a:extLst>
              <a:ext uri="{FF2B5EF4-FFF2-40B4-BE49-F238E27FC236}">
                <a16:creationId xmlns:a16="http://schemas.microsoft.com/office/drawing/2014/main" id="{8F2E569C-6685-4864-A8F7-96F091D487A8}"/>
              </a:ext>
            </a:extLst>
          </p:cNvPr>
          <p:cNvSpPr>
            <a:spLocks noGrp="1"/>
          </p:cNvSpPr>
          <p:nvPr>
            <p:ph idx="1"/>
          </p:nvPr>
        </p:nvSpPr>
        <p:spPr>
          <a:xfrm>
            <a:off x="815714" y="1105200"/>
            <a:ext cx="10501860" cy="5220000"/>
          </a:xfrm>
        </p:spPr>
        <p:txBody>
          <a:bodyPr>
            <a:normAutofit/>
          </a:bodyPr>
          <a:lstStyle/>
          <a:p>
            <a:pPr eaLnBrk="1" hangingPunct="1">
              <a:lnSpc>
                <a:spcPct val="150000"/>
              </a:lnSpc>
            </a:pPr>
            <a:r>
              <a:rPr lang="zh-CN" altLang="en-US" dirty="0"/>
              <a:t>全概率公式</a:t>
            </a:r>
            <a:endParaRPr lang="en-US" altLang="zh-CN" dirty="0"/>
          </a:p>
          <a:p>
            <a:pPr lvl="1" eaLnBrk="1" hangingPunct="1">
              <a:lnSpc>
                <a:spcPct val="150000"/>
              </a:lnSpc>
            </a:pPr>
            <a:r>
              <a:rPr lang="zh-CN" altLang="en-US" dirty="0"/>
              <a:t>设事件</a:t>
            </a:r>
            <a:r>
              <a:rPr lang="en-US" altLang="zh-CN" dirty="0"/>
              <a:t>{B</a:t>
            </a:r>
            <a:r>
              <a:rPr lang="en-US" altLang="zh-CN" i="1" baseline="-25000" dirty="0"/>
              <a:t>i</a:t>
            </a:r>
            <a:r>
              <a:rPr lang="en-US" altLang="zh-CN" dirty="0"/>
              <a:t>}</a:t>
            </a:r>
            <a:r>
              <a:rPr lang="zh-CN" altLang="en-US" dirty="0"/>
              <a:t> 是</a:t>
            </a:r>
            <a:r>
              <a:rPr lang="zh-CN" altLang="en-US" dirty="0">
                <a:solidFill>
                  <a:srgbClr val="FF0000"/>
                </a:solidFill>
              </a:rPr>
              <a:t>样本空间</a:t>
            </a:r>
            <a:r>
              <a:rPr lang="el-GR" altLang="zh-CN" dirty="0">
                <a:solidFill>
                  <a:srgbClr val="FF0000"/>
                </a:solidFill>
              </a:rPr>
              <a:t>Ω</a:t>
            </a:r>
            <a:r>
              <a:rPr lang="zh-CN" altLang="en-US" dirty="0">
                <a:solidFill>
                  <a:srgbClr val="FF0000"/>
                </a:solidFill>
              </a:rPr>
              <a:t>的一个划分</a:t>
            </a:r>
            <a:r>
              <a:rPr lang="zh-CN" altLang="en-US" dirty="0"/>
              <a:t>，且</a:t>
            </a:r>
            <a:r>
              <a:rPr lang="en-US" altLang="zh-CN" i="1" dirty="0"/>
              <a:t>P</a:t>
            </a:r>
            <a:r>
              <a:rPr lang="en-US" altLang="zh-CN" dirty="0"/>
              <a:t>(</a:t>
            </a:r>
            <a:r>
              <a:rPr lang="en-US" altLang="zh-CN" i="1" dirty="0"/>
              <a:t>B</a:t>
            </a:r>
            <a:r>
              <a:rPr lang="en-US" altLang="zh-CN" i="1" baseline="-25000" dirty="0"/>
              <a:t>i</a:t>
            </a:r>
            <a:r>
              <a:rPr lang="en-US" altLang="zh-CN" dirty="0"/>
              <a:t>)&gt;0 (</a:t>
            </a:r>
            <a:r>
              <a:rPr lang="en-US" altLang="zh-CN" i="1" dirty="0" err="1"/>
              <a:t>i</a:t>
            </a:r>
            <a:r>
              <a:rPr lang="en-US" altLang="zh-CN" dirty="0"/>
              <a:t>=1,2,…,</a:t>
            </a:r>
            <a:r>
              <a:rPr lang="en-US" altLang="zh-CN" i="1" dirty="0"/>
              <a:t>n</a:t>
            </a:r>
            <a:r>
              <a:rPr lang="en-US" altLang="zh-CN" dirty="0"/>
              <a:t>), </a:t>
            </a:r>
            <a:r>
              <a:rPr lang="zh-CN" altLang="en-US" dirty="0"/>
              <a:t>那么：</a:t>
            </a: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eaLnBrk="1" hangingPunct="1">
              <a:lnSpc>
                <a:spcPct val="150000"/>
              </a:lnSpc>
            </a:pPr>
            <a:r>
              <a:rPr lang="zh-CN" altLang="en-US" dirty="0"/>
              <a:t>贝叶斯公式</a:t>
            </a:r>
            <a:endParaRPr lang="en-US" altLang="zh-CN" dirty="0"/>
          </a:p>
          <a:p>
            <a:pPr lvl="1" eaLnBrk="1" hangingPunct="1">
              <a:lnSpc>
                <a:spcPct val="150000"/>
              </a:lnSpc>
            </a:pPr>
            <a:r>
              <a:rPr lang="zh-CN" altLang="en-US" dirty="0"/>
              <a:t>全概率公式给我们提供了</a:t>
            </a:r>
            <a:r>
              <a:rPr lang="zh-CN" altLang="en-US" dirty="0">
                <a:solidFill>
                  <a:srgbClr val="FF0000"/>
                </a:solidFill>
              </a:rPr>
              <a:t>计算后验概率</a:t>
            </a:r>
            <a:r>
              <a:rPr lang="zh-CN" altLang="en-US" dirty="0"/>
              <a:t>的途径，贝叶斯公式：</a:t>
            </a:r>
            <a:endParaRPr lang="en-US" altLang="zh-CN" dirty="0"/>
          </a:p>
        </p:txBody>
      </p:sp>
      <mc:AlternateContent xmlns:mc="http://schemas.openxmlformats.org/markup-compatibility/2006" xmlns:a14="http://schemas.microsoft.com/office/drawing/2010/main">
        <mc:Choice Requires="a14">
          <p:sp>
            <p:nvSpPr>
              <p:cNvPr id="5" name="TextBox 3">
                <a:extLst>
                  <a:ext uri="{FF2B5EF4-FFF2-40B4-BE49-F238E27FC236}">
                    <a16:creationId xmlns:a16="http://schemas.microsoft.com/office/drawing/2014/main" id="{BDBCD9E9-47C5-4F9D-9DED-3F517C0E8A73}"/>
                  </a:ext>
                </a:extLst>
              </p:cNvPr>
              <p:cNvSpPr txBox="1"/>
              <p:nvPr/>
            </p:nvSpPr>
            <p:spPr>
              <a:xfrm>
                <a:off x="1813342" y="2569779"/>
                <a:ext cx="3412473"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i="1">
                              <a:latin typeface="Cambria Math" panose="02040503050406030204" pitchFamily="18" charset="0"/>
                            </a:rPr>
                            <m:t>𝐴</m:t>
                          </m:r>
                        </m:e>
                      </m:d>
                      <m:r>
                        <a:rPr lang="en-US" sz="2400" i="1" smtClean="0">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𝑖</m:t>
                                  </m:r>
                                </m:sub>
                              </m:sSub>
                            </m:e>
                          </m:d>
                        </m:e>
                      </m:nary>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𝑖</m:t>
                              </m:r>
                            </m:sub>
                          </m:sSub>
                        </m:e>
                      </m:d>
                    </m:oMath>
                  </m:oMathPara>
                </a14:m>
                <a:endParaRPr lang="en-US" sz="2400" dirty="0" err="1"/>
              </a:p>
            </p:txBody>
          </p:sp>
        </mc:Choice>
        <mc:Fallback xmlns="">
          <p:sp>
            <p:nvSpPr>
              <p:cNvPr id="5" name="TextBox 3">
                <a:extLst>
                  <a:ext uri="{FF2B5EF4-FFF2-40B4-BE49-F238E27FC236}">
                    <a16:creationId xmlns:a16="http://schemas.microsoft.com/office/drawing/2014/main" id="{BDBCD9E9-47C5-4F9D-9DED-3F517C0E8A73}"/>
                  </a:ext>
                </a:extLst>
              </p:cNvPr>
              <p:cNvSpPr txBox="1">
                <a:spLocks noRot="1" noChangeAspect="1" noMove="1" noResize="1" noEditPoints="1" noAdjustHandles="1" noChangeArrowheads="1" noChangeShapeType="1" noTextEdit="1"/>
              </p:cNvSpPr>
              <p:nvPr/>
            </p:nvSpPr>
            <p:spPr>
              <a:xfrm>
                <a:off x="1813342" y="2569779"/>
                <a:ext cx="3412473" cy="1008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4">
                <a:extLst>
                  <a:ext uri="{FF2B5EF4-FFF2-40B4-BE49-F238E27FC236}">
                    <a16:creationId xmlns:a16="http://schemas.microsoft.com/office/drawing/2014/main" id="{91310B21-29A6-4138-AB29-4ABB0690ED97}"/>
                  </a:ext>
                </a:extLst>
              </p:cNvPr>
              <p:cNvSpPr/>
              <p:nvPr/>
            </p:nvSpPr>
            <p:spPr>
              <a:xfrm>
                <a:off x="5626158" y="2793186"/>
                <a:ext cx="6415941" cy="461665"/>
              </a:xfrm>
              <a:prstGeom prst="rect">
                <a:avLst/>
              </a:prstGeom>
            </p:spPr>
            <p:txBody>
              <a:bodyPr wrap="square">
                <a:spAutoFit/>
              </a:bodyPr>
              <a:lstStyle/>
              <a:p>
                <a:r>
                  <a:rPr lang="el-GR" altLang="zh-CN" sz="2400" dirty="0">
                    <a:latin typeface="+mn-ea"/>
                  </a:rPr>
                  <a:t>Ω</a:t>
                </a:r>
                <a:r>
                  <a:rPr lang="en-US" altLang="zh-CN" sz="2400" dirty="0">
                    <a:latin typeface="+mn-ea"/>
                  </a:rPr>
                  <a:t>=</a:t>
                </a:r>
                <a:r>
                  <a:rPr lang="en-US" altLang="zh-CN" sz="2400" i="1" dirty="0">
                    <a:latin typeface="+mn-ea"/>
                  </a:rPr>
                  <a:t>B</a:t>
                </a:r>
                <a:r>
                  <a:rPr lang="en-US" altLang="zh-CN" sz="2400" baseline="-25000" dirty="0">
                    <a:latin typeface="+mn-ea"/>
                  </a:rPr>
                  <a:t>1</a:t>
                </a:r>
                <a:r>
                  <a:rPr lang="en-US" altLang="zh-CN" sz="2400" dirty="0">
                    <a:latin typeface="+mn-ea"/>
                  </a:rPr>
                  <a:t> </a:t>
                </a:r>
                <a14:m>
                  <m:oMath xmlns:m="http://schemas.openxmlformats.org/officeDocument/2006/math">
                    <m:r>
                      <a:rPr lang="en-US" altLang="zh-CN" sz="2400" i="1" smtClean="0">
                        <a:latin typeface="Cambria Math" panose="02040503050406030204" pitchFamily="18" charset="0"/>
                      </a:rPr>
                      <m:t>∪</m:t>
                    </m:r>
                  </m:oMath>
                </a14:m>
                <a:r>
                  <a:rPr lang="en-US" altLang="zh-CN" sz="2400" i="1" dirty="0">
                    <a:latin typeface="+mn-ea"/>
                  </a:rPr>
                  <a:t>B</a:t>
                </a:r>
                <a:r>
                  <a:rPr lang="en-US" altLang="zh-CN" sz="2400" baseline="-25000" dirty="0">
                    <a:latin typeface="+mn-ea"/>
                  </a:rPr>
                  <a:t>2</a:t>
                </a:r>
                <a:r>
                  <a:rPr lang="en-US" altLang="zh-CN" sz="2400" dirty="0">
                    <a:latin typeface="+mn-ea"/>
                  </a:rPr>
                  <a:t> </a:t>
                </a:r>
                <a14:m>
                  <m:oMath xmlns:m="http://schemas.openxmlformats.org/officeDocument/2006/math">
                    <m:r>
                      <a:rPr lang="en-US" altLang="zh-CN" sz="2400" i="1">
                        <a:latin typeface="Cambria Math" panose="02040503050406030204" pitchFamily="18" charset="0"/>
                      </a:rPr>
                      <m:t>∪ </m:t>
                    </m:r>
                  </m:oMath>
                </a14:m>
                <a:r>
                  <a:rPr lang="en-US" altLang="zh-CN" sz="2400" dirty="0">
                    <a:latin typeface="+mn-ea"/>
                  </a:rPr>
                  <a:t>… </a:t>
                </a:r>
                <a14:m>
                  <m:oMath xmlns:m="http://schemas.openxmlformats.org/officeDocument/2006/math">
                    <m:r>
                      <a:rPr lang="en-US" altLang="zh-CN" sz="2400" i="1">
                        <a:latin typeface="Cambria Math" panose="02040503050406030204" pitchFamily="18" charset="0"/>
                      </a:rPr>
                      <m:t>∪ </m:t>
                    </m:r>
                  </m:oMath>
                </a14:m>
                <a:r>
                  <a:rPr lang="en-US" altLang="zh-CN" sz="2400" i="1" dirty="0">
                    <a:latin typeface="+mn-ea"/>
                  </a:rPr>
                  <a:t>B</a:t>
                </a:r>
                <a:r>
                  <a:rPr lang="en-US" altLang="zh-CN" sz="2400" i="1" baseline="-25000" dirty="0">
                    <a:latin typeface="+mn-ea"/>
                  </a:rPr>
                  <a:t>n </a:t>
                </a:r>
                <a:r>
                  <a:rPr lang="en-US" altLang="zh-CN" sz="2400" i="1" dirty="0">
                    <a:latin typeface="+mn-ea"/>
                  </a:rPr>
                  <a:t> </a:t>
                </a:r>
                <a:r>
                  <a:rPr lang="en-US" altLang="zh-CN" sz="2400" dirty="0">
                    <a:latin typeface="+mn-ea"/>
                  </a:rPr>
                  <a:t>,</a:t>
                </a:r>
                <a:r>
                  <a:rPr lang="en-US" altLang="zh-CN" sz="2400" i="1" dirty="0">
                    <a:latin typeface="+mn-ea"/>
                  </a:rPr>
                  <a:t>B</a:t>
                </a:r>
                <a:r>
                  <a:rPr lang="en-US" altLang="zh-CN" sz="2400" i="1" baseline="-25000" dirty="0">
                    <a:latin typeface="+mn-ea"/>
                  </a:rPr>
                  <a:t>i</a:t>
                </a:r>
                <a:r>
                  <a:rPr lang="en-US" altLang="zh-CN" sz="2400" dirty="0">
                    <a:latin typeface="+mn-ea"/>
                  </a:rPr>
                  <a:t> </a:t>
                </a:r>
                <a14:m>
                  <m:oMath xmlns:m="http://schemas.openxmlformats.org/officeDocument/2006/math">
                    <m:r>
                      <a:rPr lang="en-US" altLang="zh-CN" sz="2400" i="1" smtClean="0">
                        <a:latin typeface="Cambria Math" panose="02040503050406030204" pitchFamily="18" charset="0"/>
                      </a:rPr>
                      <m:t>∩</m:t>
                    </m:r>
                  </m:oMath>
                </a14:m>
                <a:r>
                  <a:rPr lang="en-US" altLang="zh-CN" sz="2400" i="1" dirty="0">
                    <a:latin typeface="+mn-ea"/>
                  </a:rPr>
                  <a:t>B</a:t>
                </a:r>
                <a:r>
                  <a:rPr lang="en-US" altLang="zh-CN" sz="2400" i="1" baseline="-25000" dirty="0">
                    <a:latin typeface="+mn-ea"/>
                  </a:rPr>
                  <a:t>j</a:t>
                </a:r>
                <a:r>
                  <a:rPr lang="en-US" altLang="zh-CN" sz="2400" dirty="0">
                    <a:latin typeface="+mn-ea"/>
                  </a:rPr>
                  <a:t> </a:t>
                </a:r>
                <a14:m>
                  <m:oMath xmlns:m="http://schemas.openxmlformats.org/officeDocument/2006/math">
                    <m:r>
                      <a:rPr lang="en-US" altLang="zh-CN" sz="2400" b="0" i="1" smtClean="0">
                        <a:latin typeface="Cambria Math" panose="02040503050406030204" pitchFamily="18" charset="0"/>
                      </a:rPr>
                      <m:t>=∅,   </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oMath>
                </a14:m>
                <a:endParaRPr lang="en-US" sz="2400" dirty="0">
                  <a:latin typeface="+mn-ea"/>
                </a:endParaRPr>
              </a:p>
            </p:txBody>
          </p:sp>
        </mc:Choice>
        <mc:Fallback xmlns="">
          <p:sp>
            <p:nvSpPr>
              <p:cNvPr id="7" name="Rectangle 4">
                <a:extLst>
                  <a:ext uri="{FF2B5EF4-FFF2-40B4-BE49-F238E27FC236}">
                    <a16:creationId xmlns:a16="http://schemas.microsoft.com/office/drawing/2014/main" id="{91310B21-29A6-4138-AB29-4ABB0690ED97}"/>
                  </a:ext>
                </a:extLst>
              </p:cNvPr>
              <p:cNvSpPr>
                <a:spLocks noRot="1" noChangeAspect="1" noMove="1" noResize="1" noEditPoints="1" noAdjustHandles="1" noChangeArrowheads="1" noChangeShapeType="1" noTextEdit="1"/>
              </p:cNvSpPr>
              <p:nvPr/>
            </p:nvSpPr>
            <p:spPr>
              <a:xfrm>
                <a:off x="5626158" y="2793186"/>
                <a:ext cx="6415941" cy="461665"/>
              </a:xfrm>
              <a:prstGeom prst="rect">
                <a:avLst/>
              </a:prstGeom>
              <a:blipFill>
                <a:blip r:embed="rId4"/>
                <a:stretch>
                  <a:fillRect l="-1521"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043EB8-D7E3-4925-9501-C54411627AF5}"/>
                  </a:ext>
                </a:extLst>
              </p:cNvPr>
              <p:cNvSpPr txBox="1"/>
              <p:nvPr/>
            </p:nvSpPr>
            <p:spPr>
              <a:xfrm>
                <a:off x="4016896" y="5179290"/>
                <a:ext cx="4099199" cy="873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sz="2400" i="1">
                              <a:latin typeface="Cambria Math" panose="02040503050406030204" pitchFamily="18" charset="0"/>
                            </a:rPr>
                            <m:t>𝐴</m:t>
                          </m:r>
                        </m:e>
                      </m:d>
                      <m:r>
                        <a:rPr lang="en-US" sz="240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num>
                        <m:den>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𝐵</m:t>
                                      </m:r>
                                    </m:e>
                                    <m:sub>
                                      <m:r>
                                        <a:rPr lang="en-US" altLang="zh-CN" sz="2400" b="0" i="1" smtClean="0">
                                          <a:latin typeface="Cambria Math" panose="02040503050406030204" pitchFamily="18" charset="0"/>
                                        </a:rPr>
                                        <m:t>𝑗</m:t>
                                      </m:r>
                                    </m:sub>
                                  </m:sSub>
                                </m:e>
                              </m:d>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𝐵</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e>
                          </m:nary>
                        </m:den>
                      </m:f>
                    </m:oMath>
                  </m:oMathPara>
                </a14:m>
                <a:endParaRPr lang="en-US" sz="2400" dirty="0" err="1"/>
              </a:p>
            </p:txBody>
          </p:sp>
        </mc:Choice>
        <mc:Fallback xmlns="">
          <p:sp>
            <p:nvSpPr>
              <p:cNvPr id="8" name="TextBox 7">
                <a:extLst>
                  <a:ext uri="{FF2B5EF4-FFF2-40B4-BE49-F238E27FC236}">
                    <a16:creationId xmlns:a16="http://schemas.microsoft.com/office/drawing/2014/main" id="{AE043EB8-D7E3-4925-9501-C54411627AF5}"/>
                  </a:ext>
                </a:extLst>
              </p:cNvPr>
              <p:cNvSpPr txBox="1">
                <a:spLocks noRot="1" noChangeAspect="1" noMove="1" noResize="1" noEditPoints="1" noAdjustHandles="1" noChangeArrowheads="1" noChangeShapeType="1" noTextEdit="1"/>
              </p:cNvSpPr>
              <p:nvPr/>
            </p:nvSpPr>
            <p:spPr>
              <a:xfrm>
                <a:off x="4016896" y="5179290"/>
                <a:ext cx="4099199" cy="873509"/>
              </a:xfrm>
              <a:prstGeom prst="rect">
                <a:avLst/>
              </a:prstGeom>
              <a:blipFill>
                <a:blip r:embed="rId5"/>
                <a:stretch>
                  <a:fillRect/>
                </a:stretch>
              </a:blipFill>
            </p:spPr>
            <p:txBody>
              <a:bodyPr/>
              <a:lstStyle/>
              <a:p>
                <a:r>
                  <a:rPr lang="zh-CN" altLang="en-US">
                    <a:noFill/>
                  </a:rPr>
                  <a:t> </a:t>
                </a:r>
              </a:p>
            </p:txBody>
          </p:sp>
        </mc:Fallback>
      </mc:AlternateContent>
      <p:sp>
        <p:nvSpPr>
          <p:cNvPr id="9" name="灯片编号占位符 1">
            <a:extLst>
              <a:ext uri="{FF2B5EF4-FFF2-40B4-BE49-F238E27FC236}">
                <a16:creationId xmlns:a16="http://schemas.microsoft.com/office/drawing/2014/main" id="{DB95F154-F74F-4255-B126-A4A624EF2466}"/>
              </a:ext>
            </a:extLst>
          </p:cNvPr>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721639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239925E-6844-4795-9F39-9FA0E64758D3}"/>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EA570DF4-3272-45A0-AB84-C40140C7A38C}"/>
              </a:ext>
            </a:extLst>
          </p:cNvPr>
          <p:cNvSpPr>
            <a:spLocks noGrp="1"/>
          </p:cNvSpPr>
          <p:nvPr>
            <p:ph type="title"/>
          </p:nvPr>
        </p:nvSpPr>
        <p:spPr/>
        <p:txBody>
          <a:bodyPr/>
          <a:lstStyle/>
          <a:p>
            <a:r>
              <a:rPr lang="zh-CN" altLang="en-US" dirty="0"/>
              <a:t>常用统计量</a:t>
            </a:r>
          </a:p>
        </p:txBody>
      </p:sp>
      <p:sp>
        <p:nvSpPr>
          <p:cNvPr id="5" name="Content Placeholder 2">
            <a:extLst>
              <a:ext uri="{FF2B5EF4-FFF2-40B4-BE49-F238E27FC236}">
                <a16:creationId xmlns:a16="http://schemas.microsoft.com/office/drawing/2014/main" id="{9929EB6E-85D8-4396-A6A8-9B059C855680}"/>
              </a:ext>
            </a:extLst>
          </p:cNvPr>
          <p:cNvSpPr>
            <a:spLocks noGrp="1"/>
          </p:cNvSpPr>
          <p:nvPr>
            <p:ph idx="1"/>
          </p:nvPr>
        </p:nvSpPr>
        <p:spPr>
          <a:xfrm>
            <a:off x="764498" y="1105200"/>
            <a:ext cx="10628026" cy="5220000"/>
          </a:xfrm>
        </p:spPr>
        <p:txBody>
          <a:bodyPr/>
          <a:lstStyle/>
          <a:p>
            <a:pPr eaLnBrk="1" hangingPunct="1">
              <a:lnSpc>
                <a:spcPct val="150000"/>
              </a:lnSpc>
            </a:pPr>
            <a:r>
              <a:rPr lang="zh-CN" altLang="en-US" dirty="0"/>
              <a:t>期望</a:t>
            </a:r>
            <a:r>
              <a:rPr lang="en-US" altLang="zh-CN" dirty="0"/>
              <a:t>(Expectation)</a:t>
            </a:r>
          </a:p>
          <a:p>
            <a:pPr lvl="1" eaLnBrk="1" hangingPunct="1">
              <a:lnSpc>
                <a:spcPct val="150000"/>
              </a:lnSpc>
            </a:pPr>
            <a:r>
              <a:rPr lang="zh-CN" altLang="en-US" dirty="0"/>
              <a:t>在概率和统计学中，数学期望是试验中</a:t>
            </a:r>
            <a:r>
              <a:rPr lang="zh-CN" altLang="en-US" dirty="0">
                <a:solidFill>
                  <a:srgbClr val="FF0000"/>
                </a:solidFill>
              </a:rPr>
              <a:t>每次可能结果的概率乘以其结果的总和</a:t>
            </a:r>
            <a:r>
              <a:rPr lang="zh-CN" altLang="en-US" dirty="0"/>
              <a:t>，反映</a:t>
            </a:r>
            <a:r>
              <a:rPr lang="zh-CN" altLang="en-US" dirty="0">
                <a:solidFill>
                  <a:srgbClr val="FF0000"/>
                </a:solidFill>
              </a:rPr>
              <a:t>随机变量平均值</a:t>
            </a:r>
            <a:r>
              <a:rPr lang="zh-CN" altLang="en-US" dirty="0"/>
              <a:t>的大小。</a:t>
            </a:r>
            <a:endParaRPr lang="en-US" altLang="zh-CN" dirty="0"/>
          </a:p>
          <a:p>
            <a:pPr lvl="1" eaLnBrk="1" hangingPunct="1">
              <a:lnSpc>
                <a:spcPct val="150000"/>
              </a:lnSpc>
            </a:pPr>
            <a:r>
              <a:rPr lang="zh-CN" altLang="en-US" dirty="0"/>
              <a:t>假设</a:t>
            </a:r>
            <a:r>
              <a:rPr lang="en-US" altLang="zh-CN" i="1" dirty="0">
                <a:solidFill>
                  <a:srgbClr val="FF0000"/>
                </a:solidFill>
              </a:rPr>
              <a:t>X</a:t>
            </a:r>
            <a:r>
              <a:rPr lang="zh-CN" altLang="en-US" dirty="0">
                <a:solidFill>
                  <a:srgbClr val="FF0000"/>
                </a:solidFill>
              </a:rPr>
              <a:t>是离散随机变量</a:t>
            </a:r>
            <a:r>
              <a:rPr lang="zh-CN" altLang="en-US" dirty="0"/>
              <a:t>，可能取值</a:t>
            </a:r>
            <a:r>
              <a:rPr lang="en-US" altLang="zh-CN" dirty="0"/>
              <a:t>(</a:t>
            </a:r>
            <a:r>
              <a:rPr lang="en-US" altLang="zh-CN" i="1" dirty="0"/>
              <a:t>x</a:t>
            </a:r>
            <a:r>
              <a:rPr lang="en-US" altLang="zh-CN" baseline="-25000" dirty="0"/>
              <a:t>1</a:t>
            </a:r>
            <a:r>
              <a:rPr lang="en-US" altLang="zh-CN" dirty="0"/>
              <a:t>,</a:t>
            </a:r>
            <a:r>
              <a:rPr lang="en-US" altLang="zh-CN" i="1" dirty="0"/>
              <a:t>x</a:t>
            </a:r>
            <a:r>
              <a:rPr lang="en-US" altLang="zh-CN" baseline="-25000" dirty="0"/>
              <a:t>2</a:t>
            </a:r>
            <a:r>
              <a:rPr lang="en-US" altLang="zh-CN" dirty="0"/>
              <a:t>,…,</a:t>
            </a:r>
            <a:r>
              <a:rPr lang="en-US" altLang="zh-CN" i="1" dirty="0" err="1"/>
              <a:t>x</a:t>
            </a:r>
            <a:r>
              <a:rPr lang="en-US" altLang="zh-CN" i="1" baseline="-25000" dirty="0" err="1"/>
              <a:t>n</a:t>
            </a:r>
            <a:r>
              <a:rPr lang="en-US" altLang="zh-CN" dirty="0"/>
              <a:t>)</a:t>
            </a:r>
            <a:r>
              <a:rPr lang="zh-CN" altLang="en-US" dirty="0"/>
              <a:t>，各取值的概率为</a:t>
            </a:r>
            <a:r>
              <a:rPr lang="en-US" altLang="zh-CN" i="1" dirty="0"/>
              <a:t>P</a:t>
            </a:r>
            <a:r>
              <a:rPr lang="en-US" altLang="zh-CN" dirty="0"/>
              <a:t>(</a:t>
            </a:r>
            <a:r>
              <a:rPr lang="en-US" altLang="zh-CN" i="1" dirty="0" err="1"/>
              <a:t>x</a:t>
            </a:r>
            <a:r>
              <a:rPr lang="en-US" altLang="zh-CN" i="1" baseline="-25000" dirty="0" err="1"/>
              <a:t>k</a:t>
            </a:r>
            <a:r>
              <a:rPr lang="en-US" altLang="zh-CN" dirty="0"/>
              <a:t>), </a:t>
            </a:r>
            <a:r>
              <a:rPr lang="zh-CN" altLang="en-US" dirty="0"/>
              <a:t>则期望的计算为：</a:t>
            </a:r>
            <a:endParaRPr lang="en-US" altLang="zh-CN" dirty="0"/>
          </a:p>
          <a:p>
            <a:pPr lvl="1" eaLnBrk="1" hangingPunct="1">
              <a:lnSpc>
                <a:spcPct val="150000"/>
              </a:lnSpc>
            </a:pPr>
            <a:endParaRPr lang="en-US" altLang="zh-CN" dirty="0"/>
          </a:p>
          <a:p>
            <a:pPr lvl="1" eaLnBrk="1" hangingPunct="1">
              <a:lnSpc>
                <a:spcPct val="150000"/>
              </a:lnSpc>
            </a:pPr>
            <a:r>
              <a:rPr lang="zh-CN" altLang="en-US" dirty="0"/>
              <a:t>假设</a:t>
            </a:r>
            <a:r>
              <a:rPr lang="en-US" altLang="zh-CN" i="1" dirty="0">
                <a:solidFill>
                  <a:srgbClr val="FF0000"/>
                </a:solidFill>
              </a:rPr>
              <a:t>X</a:t>
            </a:r>
            <a:r>
              <a:rPr lang="zh-CN" altLang="en-US" dirty="0">
                <a:solidFill>
                  <a:srgbClr val="FF0000"/>
                </a:solidFill>
              </a:rPr>
              <a:t>是连续随机变量</a:t>
            </a:r>
            <a:r>
              <a:rPr lang="zh-CN" altLang="en-US" dirty="0"/>
              <a:t>，其概率密度函数为</a:t>
            </a:r>
            <a:r>
              <a:rPr lang="en-US" altLang="zh-CN" i="1" dirty="0"/>
              <a:t>p</a:t>
            </a:r>
            <a:r>
              <a:rPr lang="en-US" altLang="zh-CN" dirty="0"/>
              <a:t>(</a:t>
            </a:r>
            <a:r>
              <a:rPr lang="en-US" altLang="zh-CN" i="1" dirty="0"/>
              <a:t>x</a:t>
            </a:r>
            <a:r>
              <a:rPr lang="en-US" altLang="zh-CN" dirty="0"/>
              <a:t>)</a:t>
            </a:r>
            <a:r>
              <a:rPr lang="zh-CN" altLang="en-US" dirty="0"/>
              <a:t>，则期望的计算为：</a:t>
            </a:r>
            <a:endParaRPr lang="en-US" altLang="zh-CN" dirty="0"/>
          </a:p>
          <a:p>
            <a:pPr lvl="1" eaLnBrk="1" hangingPunct="1">
              <a:lnSpc>
                <a:spcPct val="150000"/>
              </a:lnSpc>
            </a:pPr>
            <a:endParaRPr lang="en-US" altLang="zh-CN" dirty="0"/>
          </a:p>
          <a:p>
            <a:pPr lvl="1" eaLnBrk="1" hangingPunct="1">
              <a:lnSpc>
                <a:spcPct val="150000"/>
              </a:lnSpc>
            </a:pPr>
            <a:endParaRPr lang="zh-CN" altLang="en-US" dirty="0"/>
          </a:p>
        </p:txBody>
      </p:sp>
      <mc:AlternateContent xmlns:mc="http://schemas.openxmlformats.org/markup-compatibility/2006" xmlns:a14="http://schemas.microsoft.com/office/drawing/2010/main">
        <mc:Choice Requires="a14">
          <p:sp>
            <p:nvSpPr>
              <p:cNvPr id="6" name="TextBox 3">
                <a:extLst>
                  <a:ext uri="{FF2B5EF4-FFF2-40B4-BE49-F238E27FC236}">
                    <a16:creationId xmlns:a16="http://schemas.microsoft.com/office/drawing/2014/main" id="{D9FC3462-13A2-4863-A1FE-A79424F1A281}"/>
                  </a:ext>
                </a:extLst>
              </p:cNvPr>
              <p:cNvSpPr txBox="1"/>
              <p:nvPr/>
            </p:nvSpPr>
            <p:spPr>
              <a:xfrm>
                <a:off x="4830678" y="3777092"/>
                <a:ext cx="2724720"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i="1" smtClean="0">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sub>
                              </m:sSub>
                            </m:e>
                          </m:d>
                        </m:e>
                      </m:nary>
                    </m:oMath>
                  </m:oMathPara>
                </a14:m>
                <a:endParaRPr lang="en-US" sz="2400" dirty="0" err="1"/>
              </a:p>
            </p:txBody>
          </p:sp>
        </mc:Choice>
        <mc:Fallback xmlns="">
          <p:sp>
            <p:nvSpPr>
              <p:cNvPr id="6" name="TextBox 3">
                <a:extLst>
                  <a:ext uri="{FF2B5EF4-FFF2-40B4-BE49-F238E27FC236}">
                    <a16:creationId xmlns:a16="http://schemas.microsoft.com/office/drawing/2014/main" id="{D9FC3462-13A2-4863-A1FE-A79424F1A281}"/>
                  </a:ext>
                </a:extLst>
              </p:cNvPr>
              <p:cNvSpPr txBox="1">
                <a:spLocks noRot="1" noChangeAspect="1" noMove="1" noResize="1" noEditPoints="1" noAdjustHandles="1" noChangeArrowheads="1" noChangeShapeType="1" noTextEdit="1"/>
              </p:cNvSpPr>
              <p:nvPr/>
            </p:nvSpPr>
            <p:spPr>
              <a:xfrm>
                <a:off x="4830678" y="3777092"/>
                <a:ext cx="2724720" cy="100822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33">
                <a:extLst>
                  <a:ext uri="{FF2B5EF4-FFF2-40B4-BE49-F238E27FC236}">
                    <a16:creationId xmlns:a16="http://schemas.microsoft.com/office/drawing/2014/main" id="{E5D9F231-EC8D-4CB0-B6DD-E06665BCF46D}"/>
                  </a:ext>
                </a:extLst>
              </p:cNvPr>
              <p:cNvSpPr txBox="1"/>
              <p:nvPr/>
            </p:nvSpPr>
            <p:spPr>
              <a:xfrm>
                <a:off x="4755728" y="5494498"/>
                <a:ext cx="2887650" cy="81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i="1" smtClean="0">
                          <a:latin typeface="Cambria Math" panose="02040503050406030204" pitchFamily="18" charset="0"/>
                        </a:rPr>
                        <m:t>=</m:t>
                      </m:r>
                      <m:nary>
                        <m:naryPr>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ub>
                        <m: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up>
                        <m:e>
                          <m:r>
                            <a:rPr lang="en-US" sz="2400" b="0" i="1" smtClean="0">
                              <a:latin typeface="Cambria Math" panose="02040503050406030204" pitchFamily="18" charset="0"/>
                            </a:rPr>
                            <m:t>𝑥𝑝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e>
                      </m:nary>
                    </m:oMath>
                  </m:oMathPara>
                </a14:m>
                <a:endParaRPr lang="en-US" sz="2400" dirty="0" err="1"/>
              </a:p>
            </p:txBody>
          </p:sp>
        </mc:Choice>
        <mc:Fallback xmlns="">
          <p:sp>
            <p:nvSpPr>
              <p:cNvPr id="7" name="TextBox 33">
                <a:extLst>
                  <a:ext uri="{FF2B5EF4-FFF2-40B4-BE49-F238E27FC236}">
                    <a16:creationId xmlns:a16="http://schemas.microsoft.com/office/drawing/2014/main" id="{E5D9F231-EC8D-4CB0-B6DD-E06665BCF46D}"/>
                  </a:ext>
                </a:extLst>
              </p:cNvPr>
              <p:cNvSpPr txBox="1">
                <a:spLocks noRot="1" noChangeAspect="1" noMove="1" noResize="1" noEditPoints="1" noAdjustHandles="1" noChangeArrowheads="1" noChangeShapeType="1" noTextEdit="1"/>
              </p:cNvSpPr>
              <p:nvPr/>
            </p:nvSpPr>
            <p:spPr>
              <a:xfrm>
                <a:off x="4755728" y="5494498"/>
                <a:ext cx="2887650" cy="81637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6656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239925E-6844-4795-9F39-9FA0E64758D3}"/>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EA570DF4-3272-45A0-AB84-C40140C7A38C}"/>
              </a:ext>
            </a:extLst>
          </p:cNvPr>
          <p:cNvSpPr>
            <a:spLocks noGrp="1"/>
          </p:cNvSpPr>
          <p:nvPr>
            <p:ph type="title"/>
          </p:nvPr>
        </p:nvSpPr>
        <p:spPr/>
        <p:txBody>
          <a:bodyPr/>
          <a:lstStyle/>
          <a:p>
            <a:r>
              <a:rPr lang="zh-CN" altLang="en-US" dirty="0"/>
              <a:t>常用统计量</a:t>
            </a:r>
          </a:p>
        </p:txBody>
      </p:sp>
      <p:sp>
        <p:nvSpPr>
          <p:cNvPr id="9" name="Content Placeholder 2">
            <a:extLst>
              <a:ext uri="{FF2B5EF4-FFF2-40B4-BE49-F238E27FC236}">
                <a16:creationId xmlns:a16="http://schemas.microsoft.com/office/drawing/2014/main" id="{3886B3C2-6BED-404F-A759-C5FC2EB36C4C}"/>
              </a:ext>
            </a:extLst>
          </p:cNvPr>
          <p:cNvSpPr>
            <a:spLocks noGrp="1"/>
          </p:cNvSpPr>
          <p:nvPr>
            <p:ph idx="1"/>
          </p:nvPr>
        </p:nvSpPr>
        <p:spPr>
          <a:xfrm>
            <a:off x="890666" y="1255102"/>
            <a:ext cx="10411918" cy="5220000"/>
          </a:xfrm>
        </p:spPr>
        <p:txBody>
          <a:bodyPr/>
          <a:lstStyle/>
          <a:p>
            <a:pPr eaLnBrk="1" hangingPunct="1">
              <a:lnSpc>
                <a:spcPct val="150000"/>
              </a:lnSpc>
            </a:pPr>
            <a:r>
              <a:rPr lang="zh-CN" altLang="en-US" dirty="0"/>
              <a:t>方差</a:t>
            </a:r>
            <a:r>
              <a:rPr lang="en-US" altLang="zh-CN" dirty="0"/>
              <a:t>(Variance)</a:t>
            </a:r>
          </a:p>
          <a:p>
            <a:pPr lvl="1" eaLnBrk="1" hangingPunct="1">
              <a:lnSpc>
                <a:spcPct val="150000"/>
              </a:lnSpc>
            </a:pPr>
            <a:r>
              <a:rPr lang="zh-CN" altLang="en-US" dirty="0"/>
              <a:t>用来衡量</a:t>
            </a:r>
            <a:r>
              <a:rPr lang="zh-CN" altLang="en-US" dirty="0">
                <a:solidFill>
                  <a:srgbClr val="FF0000"/>
                </a:solidFill>
              </a:rPr>
              <a:t>随机变量与数学期望之间的偏离程度。</a:t>
            </a:r>
            <a:endParaRPr lang="en-US" altLang="zh-CN" dirty="0">
              <a:solidFill>
                <a:srgbClr val="FF0000"/>
              </a:solidFill>
            </a:endParaRPr>
          </a:p>
          <a:p>
            <a:pPr lvl="1" eaLnBrk="1" hangingPunct="1">
              <a:lnSpc>
                <a:spcPct val="150000"/>
              </a:lnSpc>
            </a:pPr>
            <a:r>
              <a:rPr lang="zh-CN" altLang="en-US" dirty="0"/>
              <a:t>概率统计中的方差为样本方差，</a:t>
            </a:r>
            <a:r>
              <a:rPr lang="zh-CN" altLang="en-US" dirty="0">
                <a:solidFill>
                  <a:srgbClr val="FF0000"/>
                </a:solidFill>
              </a:rPr>
              <a:t>离散随机变量的方差是各个样本分别与其期望之差的平方和的期望</a:t>
            </a:r>
            <a:r>
              <a:rPr lang="zh-CN" altLang="en-US" dirty="0"/>
              <a:t>，计算公式为：</a:t>
            </a:r>
            <a:endParaRPr lang="en-US" altLang="zh-CN" dirty="0"/>
          </a:p>
          <a:p>
            <a:pPr lvl="1" eaLnBrk="1" hangingPunct="1">
              <a:lnSpc>
                <a:spcPct val="150000"/>
              </a:lnSpc>
            </a:pPr>
            <a:endParaRPr lang="en-US" altLang="zh-CN" dirty="0"/>
          </a:p>
          <a:p>
            <a:pPr lvl="1" eaLnBrk="1" hangingPunct="1">
              <a:lnSpc>
                <a:spcPct val="150000"/>
              </a:lnSpc>
            </a:pPr>
            <a:r>
              <a:rPr lang="zh-CN" altLang="en-US" dirty="0">
                <a:solidFill>
                  <a:srgbClr val="FF0000"/>
                </a:solidFill>
              </a:rPr>
              <a:t>连续随机变量</a:t>
            </a:r>
            <a:r>
              <a:rPr lang="en-US" altLang="zh-CN" i="1" dirty="0">
                <a:solidFill>
                  <a:srgbClr val="FF0000"/>
                </a:solidFill>
              </a:rPr>
              <a:t>X</a:t>
            </a:r>
            <a:r>
              <a:rPr lang="zh-CN" altLang="en-US" dirty="0">
                <a:solidFill>
                  <a:srgbClr val="FF0000"/>
                </a:solidFill>
              </a:rPr>
              <a:t>的方差</a:t>
            </a:r>
            <a:r>
              <a:rPr lang="zh-CN" altLang="en-US" dirty="0"/>
              <a:t>：</a:t>
            </a:r>
            <a:endParaRPr lang="en-US" altLang="zh-CN" dirty="0"/>
          </a:p>
          <a:p>
            <a:pPr lvl="1" eaLnBrk="1" hangingPunct="1">
              <a:lnSpc>
                <a:spcPct val="150000"/>
              </a:lnSpc>
            </a:pPr>
            <a:endParaRPr lang="en-US" altLang="zh-CN" dirty="0"/>
          </a:p>
          <a:p>
            <a:pPr lvl="1" eaLnBrk="1" hangingPunct="1">
              <a:lnSpc>
                <a:spcPct val="150000"/>
              </a:lnSpc>
            </a:pPr>
            <a:endParaRPr lang="zh-CN" altLang="en-US" dirty="0"/>
          </a:p>
        </p:txBody>
      </p:sp>
      <p:graphicFrame>
        <p:nvGraphicFramePr>
          <p:cNvPr id="7" name="对象 6">
            <a:extLst>
              <a:ext uri="{FF2B5EF4-FFF2-40B4-BE49-F238E27FC236}">
                <a16:creationId xmlns:a16="http://schemas.microsoft.com/office/drawing/2014/main" id="{4F9FBDDD-9691-4EFA-8459-5509BC823016}"/>
              </a:ext>
            </a:extLst>
          </p:cNvPr>
          <p:cNvGraphicFramePr>
            <a:graphicFrameLocks noChangeAspect="1"/>
          </p:cNvGraphicFramePr>
          <p:nvPr>
            <p:extLst>
              <p:ext uri="{D42A27DB-BD31-4B8C-83A1-F6EECF244321}">
                <p14:modId xmlns:p14="http://schemas.microsoft.com/office/powerpoint/2010/main" val="810577285"/>
              </p:ext>
            </p:extLst>
          </p:nvPr>
        </p:nvGraphicFramePr>
        <p:xfrm>
          <a:off x="3044825" y="4932363"/>
          <a:ext cx="4733925" cy="928687"/>
        </p:xfrm>
        <a:graphic>
          <a:graphicData uri="http://schemas.openxmlformats.org/presentationml/2006/ole">
            <mc:AlternateContent xmlns:mc="http://schemas.openxmlformats.org/markup-compatibility/2006">
              <mc:Choice xmlns:v="urn:schemas-microsoft-com:vml" Requires="v">
                <p:oleObj name="Equation" r:id="rId2" imgW="1942920" imgH="457200" progId="Equation.DSMT4">
                  <p:embed/>
                </p:oleObj>
              </mc:Choice>
              <mc:Fallback>
                <p:oleObj name="Equation" r:id="rId2" imgW="1942920" imgH="457200" progId="Equation.DSMT4">
                  <p:embed/>
                  <p:pic>
                    <p:nvPicPr>
                      <p:cNvPr id="0" name=""/>
                      <p:cNvPicPr/>
                      <p:nvPr/>
                    </p:nvPicPr>
                    <p:blipFill>
                      <a:blip r:embed="rId3"/>
                      <a:stretch>
                        <a:fillRect/>
                      </a:stretch>
                    </p:blipFill>
                    <p:spPr>
                      <a:xfrm>
                        <a:off x="3044825" y="4932363"/>
                        <a:ext cx="4733925" cy="92868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07C788B3-1068-4062-8BD9-3B9C0EEC1E15}"/>
              </a:ext>
            </a:extLst>
          </p:cNvPr>
          <p:cNvGraphicFramePr>
            <a:graphicFrameLocks noChangeAspect="1"/>
          </p:cNvGraphicFramePr>
          <p:nvPr>
            <p:extLst>
              <p:ext uri="{D42A27DB-BD31-4B8C-83A1-F6EECF244321}">
                <p14:modId xmlns:p14="http://schemas.microsoft.com/office/powerpoint/2010/main" val="439093974"/>
              </p:ext>
            </p:extLst>
          </p:nvPr>
        </p:nvGraphicFramePr>
        <p:xfrm>
          <a:off x="3011488" y="3717925"/>
          <a:ext cx="6477000" cy="493713"/>
        </p:xfrm>
        <a:graphic>
          <a:graphicData uri="http://schemas.openxmlformats.org/presentationml/2006/ole">
            <mc:AlternateContent xmlns:mc="http://schemas.openxmlformats.org/markup-compatibility/2006">
              <mc:Choice xmlns:v="urn:schemas-microsoft-com:vml" Requires="v">
                <p:oleObj name="Equation" r:id="rId4" imgW="2730240" imgH="228600" progId="Equation.DSMT4">
                  <p:embed/>
                </p:oleObj>
              </mc:Choice>
              <mc:Fallback>
                <p:oleObj name="Equation" r:id="rId4" imgW="2730240" imgH="228600" progId="Equation.DSMT4">
                  <p:embed/>
                  <p:pic>
                    <p:nvPicPr>
                      <p:cNvPr id="0" name=""/>
                      <p:cNvPicPr/>
                      <p:nvPr/>
                    </p:nvPicPr>
                    <p:blipFill>
                      <a:blip r:embed="rId5"/>
                      <a:stretch>
                        <a:fillRect/>
                      </a:stretch>
                    </p:blipFill>
                    <p:spPr>
                      <a:xfrm>
                        <a:off x="3011488" y="3717925"/>
                        <a:ext cx="6477000" cy="493713"/>
                      </a:xfrm>
                      <a:prstGeom prst="rect">
                        <a:avLst/>
                      </a:prstGeom>
                    </p:spPr>
                  </p:pic>
                </p:oleObj>
              </mc:Fallback>
            </mc:AlternateContent>
          </a:graphicData>
        </a:graphic>
      </p:graphicFrame>
    </p:spTree>
    <p:extLst>
      <p:ext uri="{BB962C8B-B14F-4D97-AF65-F5344CB8AC3E}">
        <p14:creationId xmlns:p14="http://schemas.microsoft.com/office/powerpoint/2010/main" val="2228415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239925E-6844-4795-9F39-9FA0E64758D3}"/>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EA570DF4-3272-45A0-AB84-C40140C7A38C}"/>
              </a:ext>
            </a:extLst>
          </p:cNvPr>
          <p:cNvSpPr>
            <a:spLocks noGrp="1"/>
          </p:cNvSpPr>
          <p:nvPr>
            <p:ph type="title"/>
          </p:nvPr>
        </p:nvSpPr>
        <p:spPr/>
        <p:txBody>
          <a:bodyPr/>
          <a:lstStyle/>
          <a:p>
            <a:r>
              <a:rPr lang="zh-CN" altLang="en-US" dirty="0"/>
              <a:t>常用统计量</a:t>
            </a:r>
          </a:p>
        </p:txBody>
      </p:sp>
      <p:sp>
        <p:nvSpPr>
          <p:cNvPr id="9" name="Content Placeholder 2">
            <a:extLst>
              <a:ext uri="{FF2B5EF4-FFF2-40B4-BE49-F238E27FC236}">
                <a16:creationId xmlns:a16="http://schemas.microsoft.com/office/drawing/2014/main" id="{3886B3C2-6BED-404F-A759-C5FC2EB36C4C}"/>
              </a:ext>
            </a:extLst>
          </p:cNvPr>
          <p:cNvSpPr>
            <a:spLocks noGrp="1"/>
          </p:cNvSpPr>
          <p:nvPr>
            <p:ph idx="1"/>
          </p:nvPr>
        </p:nvSpPr>
        <p:spPr>
          <a:xfrm>
            <a:off x="890666" y="1255102"/>
            <a:ext cx="10411918" cy="5220000"/>
          </a:xfrm>
        </p:spPr>
        <p:txBody>
          <a:bodyPr/>
          <a:lstStyle/>
          <a:p>
            <a:pPr eaLnBrk="1" hangingPunct="1">
              <a:lnSpc>
                <a:spcPct val="150000"/>
              </a:lnSpc>
            </a:pPr>
            <a:r>
              <a:rPr lang="zh-CN" altLang="en-US" dirty="0"/>
              <a:t>协方差</a:t>
            </a:r>
            <a:r>
              <a:rPr lang="en-US" altLang="zh-CN" dirty="0"/>
              <a:t>(Covariance)</a:t>
            </a:r>
          </a:p>
          <a:p>
            <a:pPr lvl="1" eaLnBrk="1" hangingPunct="1">
              <a:lnSpc>
                <a:spcPct val="150000"/>
              </a:lnSpc>
            </a:pPr>
            <a:r>
              <a:rPr lang="zh-CN" altLang="en-US" dirty="0"/>
              <a:t>衡量</a:t>
            </a:r>
            <a:r>
              <a:rPr lang="zh-CN" altLang="en-US" dirty="0">
                <a:solidFill>
                  <a:srgbClr val="FF0000"/>
                </a:solidFill>
              </a:rPr>
              <a:t>两个随机变量</a:t>
            </a:r>
            <a:r>
              <a:rPr lang="en-US" altLang="zh-CN" i="1" dirty="0">
                <a:solidFill>
                  <a:srgbClr val="FF0000"/>
                </a:solidFill>
              </a:rPr>
              <a:t>X</a:t>
            </a:r>
            <a:r>
              <a:rPr lang="zh-CN" altLang="en-US" dirty="0">
                <a:solidFill>
                  <a:srgbClr val="FF0000"/>
                </a:solidFill>
              </a:rPr>
              <a:t>和</a:t>
            </a:r>
            <a:r>
              <a:rPr lang="en-US" altLang="zh-CN" i="1" dirty="0">
                <a:solidFill>
                  <a:srgbClr val="FF0000"/>
                </a:solidFill>
              </a:rPr>
              <a:t>Y</a:t>
            </a:r>
            <a:r>
              <a:rPr lang="zh-CN" altLang="en-US" dirty="0">
                <a:solidFill>
                  <a:srgbClr val="FF0000"/>
                </a:solidFill>
              </a:rPr>
              <a:t>之间的总体误差</a:t>
            </a:r>
            <a:r>
              <a:rPr lang="zh-CN" altLang="en-US" dirty="0"/>
              <a:t>，定义为：</a:t>
            </a:r>
            <a:endParaRPr lang="en-US" altLang="zh-CN" dirty="0"/>
          </a:p>
          <a:p>
            <a:pPr lvl="1" eaLnBrk="1" hangingPunct="1">
              <a:lnSpc>
                <a:spcPct val="150000"/>
              </a:lnSpc>
            </a:pPr>
            <a:endParaRPr lang="en-US" altLang="zh-CN" dirty="0"/>
          </a:p>
          <a:p>
            <a:pPr lvl="1" eaLnBrk="1" hangingPunct="1">
              <a:lnSpc>
                <a:spcPct val="150000"/>
              </a:lnSpc>
            </a:pPr>
            <a:r>
              <a:rPr lang="zh-CN" altLang="en-US" dirty="0"/>
              <a:t>对于</a:t>
            </a:r>
            <a:r>
              <a:rPr lang="zh-CN" altLang="en-US" dirty="0">
                <a:solidFill>
                  <a:srgbClr val="FF0000"/>
                </a:solidFill>
              </a:rPr>
              <a:t>离散随机变量</a:t>
            </a:r>
            <a:r>
              <a:rPr lang="en-US" altLang="zh-CN" i="1" dirty="0">
                <a:solidFill>
                  <a:srgbClr val="FF0000"/>
                </a:solidFill>
              </a:rPr>
              <a:t>X</a:t>
            </a:r>
            <a:r>
              <a:rPr lang="zh-CN" altLang="en-US" i="1" dirty="0">
                <a:solidFill>
                  <a:srgbClr val="FF0000"/>
                </a:solidFill>
              </a:rPr>
              <a:t>，</a:t>
            </a:r>
            <a:r>
              <a:rPr lang="en-US" altLang="zh-CN" i="1" dirty="0">
                <a:solidFill>
                  <a:srgbClr val="FF0000"/>
                </a:solidFill>
              </a:rPr>
              <a:t>Y</a:t>
            </a:r>
            <a:r>
              <a:rPr lang="zh-CN" altLang="en-US" dirty="0"/>
              <a:t>，协方差计算公式：</a:t>
            </a: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对于</a:t>
            </a:r>
            <a:r>
              <a:rPr kumimoji="0" lang="zh-CN" altLang="en-US" sz="2400" b="0" i="0" u="none" strike="noStrike" kern="1200" cap="none" spc="0" normalizeH="0" baseline="0" noProof="0" dirty="0">
                <a:ln>
                  <a:noFill/>
                </a:ln>
                <a:solidFill>
                  <a:srgbClr val="FF0000"/>
                </a:solidFill>
                <a:effectLst/>
                <a:uLnTx/>
                <a:uFillTx/>
                <a:latin typeface="Arial"/>
                <a:ea typeface="微软雅黑"/>
                <a:cs typeface="+mn-cs"/>
              </a:rPr>
              <a:t>连续随机变量</a:t>
            </a:r>
            <a:r>
              <a:rPr kumimoji="0" lang="en-US" altLang="zh-CN" sz="2400" b="0" i="1" u="none" strike="noStrike" kern="1200" cap="none" spc="0" normalizeH="0" baseline="0" noProof="0" dirty="0">
                <a:ln>
                  <a:noFill/>
                </a:ln>
                <a:solidFill>
                  <a:srgbClr val="FF0000"/>
                </a:solidFill>
                <a:effectLst/>
                <a:uLnTx/>
                <a:uFillTx/>
                <a:latin typeface="Arial"/>
                <a:ea typeface="微软雅黑"/>
                <a:cs typeface="+mn-cs"/>
              </a:rPr>
              <a:t>X</a:t>
            </a:r>
            <a:r>
              <a:rPr kumimoji="0" lang="zh-CN" altLang="en-US" sz="2400" b="0" i="1" u="none" strike="noStrike" kern="1200" cap="none" spc="0" normalizeH="0" baseline="0" noProof="0" dirty="0">
                <a:ln>
                  <a:noFill/>
                </a:ln>
                <a:solidFill>
                  <a:srgbClr val="FF0000"/>
                </a:solidFill>
                <a:effectLst/>
                <a:uLnTx/>
                <a:uFillTx/>
                <a:latin typeface="Arial"/>
                <a:ea typeface="微软雅黑"/>
                <a:cs typeface="+mn-cs"/>
              </a:rPr>
              <a:t>，</a:t>
            </a:r>
            <a:r>
              <a:rPr kumimoji="0" lang="en-US" altLang="zh-CN" sz="2400" b="0" i="1" u="none" strike="noStrike" kern="1200" cap="none" spc="0" normalizeH="0" baseline="0" noProof="0" dirty="0">
                <a:ln>
                  <a:noFill/>
                </a:ln>
                <a:solidFill>
                  <a:srgbClr val="FF0000"/>
                </a:solidFill>
                <a:effectLst/>
                <a:uLnTx/>
                <a:uFillTx/>
                <a:latin typeface="Arial"/>
                <a:ea typeface="微软雅黑"/>
                <a:cs typeface="+mn-cs"/>
              </a:rPr>
              <a:t>Y</a:t>
            </a:r>
            <a:r>
              <a:rPr kumimoji="0" lang="zh-CN" altLang="en-US" sz="2400" b="0" i="0" u="none" strike="noStrike" kern="1200" cap="none" spc="0" normalizeH="0" baseline="0" noProof="0" dirty="0">
                <a:ln>
                  <a:noFill/>
                </a:ln>
                <a:solidFill>
                  <a:srgbClr val="000000"/>
                </a:solidFill>
                <a:effectLst/>
                <a:uLnTx/>
                <a:uFillTx/>
                <a:latin typeface="Arial"/>
                <a:ea typeface="微软雅黑"/>
                <a:cs typeface="+mn-cs"/>
              </a:rPr>
              <a:t>，协方差计算公式：</a:t>
            </a:r>
            <a:endParaRPr kumimoji="0" lang="en-US" altLang="zh-CN" sz="2400" b="0" i="0" u="none" strike="noStrike" kern="1200" cap="none" spc="0" normalizeH="0" baseline="0" noProof="0" dirty="0">
              <a:ln>
                <a:noFill/>
              </a:ln>
              <a:solidFill>
                <a:srgbClr val="000000"/>
              </a:solidFill>
              <a:effectLst/>
              <a:uLnTx/>
              <a:uFillTx/>
              <a:latin typeface="Arial"/>
              <a:ea typeface="微软雅黑"/>
              <a:cs typeface="+mn-cs"/>
            </a:endParaRPr>
          </a:p>
          <a:p>
            <a:pPr lvl="1" eaLnBrk="1" hangingPunct="1">
              <a:lnSpc>
                <a:spcPct val="150000"/>
              </a:lnSpc>
            </a:pPr>
            <a:endParaRPr lang="zh-CN" altLang="en-US" dirty="0"/>
          </a:p>
        </p:txBody>
      </p:sp>
      <mc:AlternateContent xmlns:mc="http://schemas.openxmlformats.org/markup-compatibility/2006" xmlns:a14="http://schemas.microsoft.com/office/drawing/2010/main">
        <mc:Choice Requires="a14">
          <p:sp>
            <p:nvSpPr>
              <p:cNvPr id="11" name="TextBox 7">
                <a:extLst>
                  <a:ext uri="{FF2B5EF4-FFF2-40B4-BE49-F238E27FC236}">
                    <a16:creationId xmlns:a16="http://schemas.microsoft.com/office/drawing/2014/main" id="{918693CA-7CC1-4F38-AAF4-4A6F04A00B79}"/>
                  </a:ext>
                </a:extLst>
              </p:cNvPr>
              <p:cNvSpPr txBox="1"/>
              <p:nvPr/>
            </p:nvSpPr>
            <p:spPr>
              <a:xfrm>
                <a:off x="1551900" y="2686722"/>
                <a:ext cx="8277779"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Arial"/>
                    <a:ea typeface="微软雅黑"/>
                    <a:cs typeface="+mn-cs"/>
                  </a:rPr>
                  <a:t>C</a:t>
                </a:r>
                <a14:m>
                  <m:oMath xmlns:m="http://schemas.openxmlformats.org/officeDocument/2006/math">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𝑜𝑣</m:t>
                    </m:r>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𝐸</m:t>
                    </m:r>
                    <m:d>
                      <m:dPr>
                        <m:begChr m:val="{"/>
                        <m:end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d>
                          <m:dPr>
                            <m:begChr m:val="["/>
                            <m:endChr m:val="]"/>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d>
                          </m:e>
                        </m:d>
                        <m:d>
                          <m:dPr>
                            <m:begChr m:val="["/>
                            <m:endChr m:val="]"/>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e>
                        </m:d>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𝐸</m:t>
                    </m:r>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𝑋𝑌</m:t>
                        </m:r>
                      </m:e>
                    </m:d>
                    <m: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𝑋</m:t>
                        </m:r>
                      </m:e>
                    </m:d>
                  </m:oMath>
                </a14:m>
                <a:r>
                  <a:rPr kumimoji="0" lang="en-US" sz="2400" b="0" i="0" u="none" strike="noStrike" kern="1200" cap="none" spc="0" normalizeH="0" baseline="0" noProof="0" dirty="0">
                    <a:ln>
                      <a:noFill/>
                    </a:ln>
                    <a:solidFill>
                      <a:srgbClr val="000000"/>
                    </a:solidFill>
                    <a:effectLst/>
                    <a:uLnTx/>
                    <a:uFillTx/>
                    <a:latin typeface="Arial"/>
                    <a:ea typeface="微软雅黑"/>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d>
                      <m:dPr>
                        <m:ctrlPr>
                          <a:rPr kumimoji="0" 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𝑌</m:t>
                        </m:r>
                      </m:e>
                    </m:d>
                  </m:oMath>
                </a14:m>
                <a:endParaRPr kumimoji="0" lang="en-US" sz="2400" b="0" i="0" u="none" strike="noStrike" kern="1200" cap="none" spc="0" normalizeH="0" baseline="0" noProof="0" dirty="0" err="1">
                  <a:ln>
                    <a:noFill/>
                  </a:ln>
                  <a:solidFill>
                    <a:srgbClr val="000000"/>
                  </a:solidFill>
                  <a:effectLst/>
                  <a:uLnTx/>
                  <a:uFillTx/>
                  <a:latin typeface="Arial"/>
                  <a:ea typeface="微软雅黑"/>
                  <a:cs typeface="+mn-cs"/>
                </a:endParaRPr>
              </a:p>
            </p:txBody>
          </p:sp>
        </mc:Choice>
        <mc:Fallback xmlns="">
          <p:sp>
            <p:nvSpPr>
              <p:cNvPr id="11" name="TextBox 7">
                <a:extLst>
                  <a:ext uri="{FF2B5EF4-FFF2-40B4-BE49-F238E27FC236}">
                    <a16:creationId xmlns:a16="http://schemas.microsoft.com/office/drawing/2014/main" id="{918693CA-7CC1-4F38-AAF4-4A6F04A00B79}"/>
                  </a:ext>
                </a:extLst>
              </p:cNvPr>
              <p:cNvSpPr txBox="1">
                <a:spLocks noRot="1" noChangeAspect="1" noMove="1" noResize="1" noEditPoints="1" noAdjustHandles="1" noChangeArrowheads="1" noChangeShapeType="1" noTextEdit="1"/>
              </p:cNvSpPr>
              <p:nvPr/>
            </p:nvSpPr>
            <p:spPr>
              <a:xfrm>
                <a:off x="1551900" y="2686722"/>
                <a:ext cx="8277779" cy="369332"/>
              </a:xfrm>
              <a:prstGeom prst="rect">
                <a:avLst/>
              </a:prstGeom>
              <a:blipFill>
                <a:blip r:embed="rId3"/>
                <a:stretch>
                  <a:fillRect l="-2284" t="-25000" b="-51667"/>
                </a:stretch>
              </a:blipFill>
            </p:spPr>
            <p:txBody>
              <a:bodyPr/>
              <a:lstStyle/>
              <a:p>
                <a:r>
                  <a:rPr lang="zh-CN" altLang="en-US">
                    <a:noFill/>
                  </a:rPr>
                  <a:t> </a:t>
                </a:r>
              </a:p>
            </p:txBody>
          </p:sp>
        </mc:Fallback>
      </mc:AlternateContent>
      <p:graphicFrame>
        <p:nvGraphicFramePr>
          <p:cNvPr id="2" name="对象 1">
            <a:extLst>
              <a:ext uri="{FF2B5EF4-FFF2-40B4-BE49-F238E27FC236}">
                <a16:creationId xmlns:a16="http://schemas.microsoft.com/office/drawing/2014/main" id="{0EFD826E-42D4-455E-93C0-9B7A7FB14B2A}"/>
              </a:ext>
            </a:extLst>
          </p:cNvPr>
          <p:cNvGraphicFramePr>
            <a:graphicFrameLocks noChangeAspect="1"/>
          </p:cNvGraphicFramePr>
          <p:nvPr>
            <p:extLst>
              <p:ext uri="{D42A27DB-BD31-4B8C-83A1-F6EECF244321}">
                <p14:modId xmlns:p14="http://schemas.microsoft.com/office/powerpoint/2010/main" val="2345726752"/>
              </p:ext>
            </p:extLst>
          </p:nvPr>
        </p:nvGraphicFramePr>
        <p:xfrm>
          <a:off x="3087974" y="3942412"/>
          <a:ext cx="5921115" cy="1274165"/>
        </p:xfrm>
        <a:graphic>
          <a:graphicData uri="http://schemas.openxmlformats.org/presentationml/2006/ole">
            <mc:AlternateContent xmlns:mc="http://schemas.openxmlformats.org/markup-compatibility/2006">
              <mc:Choice xmlns:v="urn:schemas-microsoft-com:vml" Requires="v">
                <p:oleObj name="Equation" r:id="rId4" imgW="2730240" imgH="609480" progId="Equation.DSMT4">
                  <p:embed/>
                </p:oleObj>
              </mc:Choice>
              <mc:Fallback>
                <p:oleObj name="Equation" r:id="rId4" imgW="2730240" imgH="609480" progId="Equation.DSMT4">
                  <p:embed/>
                  <p:pic>
                    <p:nvPicPr>
                      <p:cNvPr id="0" name=""/>
                      <p:cNvPicPr/>
                      <p:nvPr/>
                    </p:nvPicPr>
                    <p:blipFill>
                      <a:blip r:embed="rId5"/>
                      <a:stretch>
                        <a:fillRect/>
                      </a:stretch>
                    </p:blipFill>
                    <p:spPr>
                      <a:xfrm>
                        <a:off x="3087974" y="3942412"/>
                        <a:ext cx="5921115" cy="127416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E62EC15F-C62C-4554-B006-14F97982E3B7}"/>
              </a:ext>
            </a:extLst>
          </p:cNvPr>
          <p:cNvGraphicFramePr>
            <a:graphicFrameLocks noChangeAspect="1"/>
          </p:cNvGraphicFramePr>
          <p:nvPr>
            <p:extLst>
              <p:ext uri="{D42A27DB-BD31-4B8C-83A1-F6EECF244321}">
                <p14:modId xmlns:p14="http://schemas.microsoft.com/office/powerpoint/2010/main" val="4255732110"/>
              </p:ext>
            </p:extLst>
          </p:nvPr>
        </p:nvGraphicFramePr>
        <p:xfrm>
          <a:off x="3060387" y="5696264"/>
          <a:ext cx="6278484" cy="884418"/>
        </p:xfrm>
        <a:graphic>
          <a:graphicData uri="http://schemas.openxmlformats.org/presentationml/2006/ole">
            <mc:AlternateContent xmlns:mc="http://schemas.openxmlformats.org/markup-compatibility/2006">
              <mc:Choice xmlns:v="urn:schemas-microsoft-com:vml" Requires="v">
                <p:oleObj name="Equation" r:id="rId6" imgW="3111480" imgH="457200" progId="Equation.DSMT4">
                  <p:embed/>
                </p:oleObj>
              </mc:Choice>
              <mc:Fallback>
                <p:oleObj name="Equation" r:id="rId6" imgW="3111480" imgH="457200" progId="Equation.DSMT4">
                  <p:embed/>
                  <p:pic>
                    <p:nvPicPr>
                      <p:cNvPr id="0" name=""/>
                      <p:cNvPicPr/>
                      <p:nvPr/>
                    </p:nvPicPr>
                    <p:blipFill>
                      <a:blip r:embed="rId7"/>
                      <a:stretch>
                        <a:fillRect/>
                      </a:stretch>
                    </p:blipFill>
                    <p:spPr>
                      <a:xfrm>
                        <a:off x="3060387" y="5696264"/>
                        <a:ext cx="6278484" cy="884418"/>
                      </a:xfrm>
                      <a:prstGeom prst="rect">
                        <a:avLst/>
                      </a:prstGeom>
                    </p:spPr>
                  </p:pic>
                </p:oleObj>
              </mc:Fallback>
            </mc:AlternateContent>
          </a:graphicData>
        </a:graphic>
      </p:graphicFrame>
    </p:spTree>
    <p:extLst>
      <p:ext uri="{BB962C8B-B14F-4D97-AF65-F5344CB8AC3E}">
        <p14:creationId xmlns:p14="http://schemas.microsoft.com/office/powerpoint/2010/main" val="555555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65BC61-09B3-49AD-AC9E-888DA22B0E77}"/>
              </a:ext>
            </a:extLst>
          </p:cNvPr>
          <p:cNvSpPr>
            <a:spLocks noGrp="1"/>
          </p:cNvSpPr>
          <p:nvPr>
            <p:ph idx="1"/>
          </p:nvPr>
        </p:nvSpPr>
        <p:spPr/>
        <p:txBody>
          <a:bodyPr>
            <a:normAutofit/>
          </a:bodyPr>
          <a:lstStyle/>
          <a:p>
            <a:pPr>
              <a:lnSpc>
                <a:spcPct val="100000"/>
              </a:lnSpc>
            </a:pPr>
            <a:r>
              <a:rPr lang="zh-CN" altLang="en-US" sz="3200" dirty="0"/>
              <a:t>损失函数（</a:t>
            </a:r>
            <a:r>
              <a:rPr lang="en-US" altLang="zh-CN" sz="3200" dirty="0"/>
              <a:t>loss function</a:t>
            </a:r>
            <a:r>
              <a:rPr lang="zh-CN" altLang="en-US" sz="3200" dirty="0"/>
              <a:t>）是将</a:t>
            </a:r>
            <a:r>
              <a:rPr lang="zh-CN" altLang="en-US" sz="3200" dirty="0">
                <a:solidFill>
                  <a:srgbClr val="FF0000"/>
                </a:solidFill>
              </a:rPr>
              <a:t>随机事件或其有关随机变量的取值</a:t>
            </a:r>
            <a:r>
              <a:rPr lang="zh-CN" altLang="en-US" sz="3200" dirty="0"/>
              <a:t>映射为</a:t>
            </a:r>
            <a:r>
              <a:rPr lang="zh-CN" altLang="en-US" sz="3200" dirty="0">
                <a:solidFill>
                  <a:srgbClr val="FF0000"/>
                </a:solidFill>
              </a:rPr>
              <a:t>非负实数</a:t>
            </a:r>
            <a:r>
              <a:rPr lang="zh-CN" altLang="en-US" sz="3200" dirty="0"/>
              <a:t>以表示该</a:t>
            </a:r>
            <a:r>
              <a:rPr lang="zh-CN" altLang="en-US" sz="3200" dirty="0">
                <a:solidFill>
                  <a:srgbClr val="FF0000"/>
                </a:solidFill>
              </a:rPr>
              <a:t>随机事件的“风险”或“损失”</a:t>
            </a:r>
            <a:r>
              <a:rPr lang="zh-CN" altLang="en-US" sz="3200" dirty="0"/>
              <a:t>的函数。</a:t>
            </a:r>
            <a:endParaRPr lang="en-US" altLang="zh-CN" sz="3200" dirty="0"/>
          </a:p>
          <a:p>
            <a:pPr>
              <a:lnSpc>
                <a:spcPct val="100000"/>
              </a:lnSpc>
            </a:pPr>
            <a:r>
              <a:rPr lang="zh-CN" altLang="en-US" sz="3200" dirty="0"/>
              <a:t>在应用中，损失函数通常作为学习准则与优化问题相联系，即通过</a:t>
            </a:r>
            <a:r>
              <a:rPr lang="zh-CN" altLang="en-US" sz="3200" dirty="0">
                <a:solidFill>
                  <a:srgbClr val="FF0000"/>
                </a:solidFill>
              </a:rPr>
              <a:t>最小化损失函数求解和评估模型</a:t>
            </a:r>
            <a:r>
              <a:rPr lang="zh-CN" altLang="en-US" sz="3200" dirty="0"/>
              <a:t>。</a:t>
            </a:r>
            <a:endParaRPr lang="en-US" altLang="zh-CN" sz="3200" dirty="0"/>
          </a:p>
          <a:p>
            <a:pPr>
              <a:lnSpc>
                <a:spcPct val="100000"/>
              </a:lnSpc>
            </a:pPr>
            <a:r>
              <a:rPr lang="zh-CN" altLang="en-US" sz="3200" dirty="0"/>
              <a:t>损失函数用来</a:t>
            </a:r>
            <a:r>
              <a:rPr lang="zh-CN" altLang="en-US" sz="3200" dirty="0">
                <a:solidFill>
                  <a:srgbClr val="FF0000"/>
                </a:solidFill>
              </a:rPr>
              <a:t>评价模型的预测值和真实值不一致的程度</a:t>
            </a:r>
            <a:r>
              <a:rPr lang="zh-CN" altLang="en-US" sz="3200" dirty="0"/>
              <a:t>，</a:t>
            </a:r>
            <a:r>
              <a:rPr lang="zh-CN" altLang="en-US" sz="3200" dirty="0">
                <a:solidFill>
                  <a:srgbClr val="FF0000"/>
                </a:solidFill>
              </a:rPr>
              <a:t>损失函数的取值越小，通常模型的鲁棒性越好</a:t>
            </a:r>
            <a:r>
              <a:rPr lang="zh-CN" altLang="en-US" sz="3200" dirty="0"/>
              <a:t>。</a:t>
            </a:r>
            <a:endParaRPr lang="en-US" altLang="zh-CN" sz="3200" dirty="0"/>
          </a:p>
          <a:p>
            <a:pPr>
              <a:lnSpc>
                <a:spcPct val="100000"/>
              </a:lnSpc>
            </a:pPr>
            <a:r>
              <a:rPr lang="zh-CN" altLang="en-US" sz="3200" dirty="0"/>
              <a:t>不同的模型用的损失函数一般也不一样。</a:t>
            </a:r>
            <a:endParaRPr lang="en-US" altLang="zh-CN" sz="3200" dirty="0"/>
          </a:p>
        </p:txBody>
      </p:sp>
      <p:sp>
        <p:nvSpPr>
          <p:cNvPr id="3" name="灯片编号占位符 2">
            <a:extLst>
              <a:ext uri="{FF2B5EF4-FFF2-40B4-BE49-F238E27FC236}">
                <a16:creationId xmlns:a16="http://schemas.microsoft.com/office/drawing/2014/main" id="{0B6A5347-C475-42C5-8799-8E21A14CDDFB}"/>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48BEB605-42CC-4DB7-AFB6-27489F609212}"/>
              </a:ext>
            </a:extLst>
          </p:cNvPr>
          <p:cNvSpPr>
            <a:spLocks noGrp="1"/>
          </p:cNvSpPr>
          <p:nvPr>
            <p:ph type="title"/>
          </p:nvPr>
        </p:nvSpPr>
        <p:spPr/>
        <p:txBody>
          <a:bodyPr/>
          <a:lstStyle/>
          <a:p>
            <a:r>
              <a:rPr lang="zh-CN" altLang="en-US" dirty="0"/>
              <a:t>损失函数</a:t>
            </a:r>
          </a:p>
        </p:txBody>
      </p:sp>
    </p:spTree>
    <p:extLst>
      <p:ext uri="{BB962C8B-B14F-4D97-AF65-F5344CB8AC3E}">
        <p14:creationId xmlns:p14="http://schemas.microsoft.com/office/powerpoint/2010/main" val="2759948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65BC61-09B3-49AD-AC9E-888DA22B0E77}"/>
              </a:ext>
            </a:extLst>
          </p:cNvPr>
          <p:cNvSpPr>
            <a:spLocks noGrp="1"/>
          </p:cNvSpPr>
          <p:nvPr>
            <p:ph idx="1"/>
          </p:nvPr>
        </p:nvSpPr>
        <p:spPr>
          <a:xfrm>
            <a:off x="884695" y="1325270"/>
            <a:ext cx="10515600" cy="5061482"/>
          </a:xfrm>
        </p:spPr>
        <p:txBody>
          <a:bodyPr>
            <a:normAutofit/>
          </a:bodyPr>
          <a:lstStyle/>
          <a:p>
            <a:pPr algn="l">
              <a:lnSpc>
                <a:spcPct val="150000"/>
              </a:lnSpc>
            </a:pPr>
            <a:r>
              <a:rPr lang="zh-CN" altLang="en-US" sz="3200" dirty="0">
                <a:solidFill>
                  <a:srgbClr val="FF0000"/>
                </a:solidFill>
              </a:rPr>
              <a:t>模型的风险结构包括了风险项和正则项</a:t>
            </a:r>
            <a:r>
              <a:rPr lang="zh-CN" altLang="en-US" sz="3200" dirty="0"/>
              <a:t>，如下所示：</a:t>
            </a:r>
          </a:p>
          <a:p>
            <a:pPr marL="0" indent="0">
              <a:buNone/>
            </a:pPr>
            <a:br>
              <a:rPr lang="zh-CN" altLang="en-US" sz="2000" dirty="0"/>
            </a:br>
            <a:endParaRPr lang="en-US" altLang="zh-CN" sz="3200" dirty="0"/>
          </a:p>
        </p:txBody>
      </p:sp>
      <p:sp>
        <p:nvSpPr>
          <p:cNvPr id="3" name="灯片编号占位符 2">
            <a:extLst>
              <a:ext uri="{FF2B5EF4-FFF2-40B4-BE49-F238E27FC236}">
                <a16:creationId xmlns:a16="http://schemas.microsoft.com/office/drawing/2014/main" id="{0B6A5347-C475-42C5-8799-8E21A14CDDFB}"/>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48BEB605-42CC-4DB7-AFB6-27489F609212}"/>
              </a:ext>
            </a:extLst>
          </p:cNvPr>
          <p:cNvSpPr>
            <a:spLocks noGrp="1"/>
          </p:cNvSpPr>
          <p:nvPr>
            <p:ph type="title"/>
          </p:nvPr>
        </p:nvSpPr>
        <p:spPr/>
        <p:txBody>
          <a:bodyPr/>
          <a:lstStyle/>
          <a:p>
            <a:r>
              <a:rPr lang="zh-CN" altLang="en-US" dirty="0"/>
              <a:t>损失函数</a:t>
            </a:r>
          </a:p>
        </p:txBody>
      </p:sp>
      <p:sp>
        <p:nvSpPr>
          <p:cNvPr id="8" name="矩形 7">
            <a:extLst>
              <a:ext uri="{FF2B5EF4-FFF2-40B4-BE49-F238E27FC236}">
                <a16:creationId xmlns:a16="http://schemas.microsoft.com/office/drawing/2014/main" id="{559BB9E2-A7A9-4E02-B6D8-28FA8CAA9321}"/>
              </a:ext>
            </a:extLst>
          </p:cNvPr>
          <p:cNvSpPr/>
          <p:nvPr/>
        </p:nvSpPr>
        <p:spPr>
          <a:xfrm>
            <a:off x="4212237" y="2656567"/>
            <a:ext cx="2968052" cy="866126"/>
          </a:xfrm>
          <a:prstGeom prst="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B4CB784-CCEF-4124-BEBF-4E7F518E381B}"/>
              </a:ext>
            </a:extLst>
          </p:cNvPr>
          <p:cNvSpPr/>
          <p:nvPr/>
        </p:nvSpPr>
        <p:spPr>
          <a:xfrm>
            <a:off x="7495083" y="2668255"/>
            <a:ext cx="929390" cy="794477"/>
          </a:xfrm>
          <a:prstGeom prst="rect">
            <a:avLst/>
          </a:prstGeom>
          <a:noFill/>
          <a:ln w="254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aphicFrame>
        <p:nvGraphicFramePr>
          <p:cNvPr id="10" name="对象 9">
            <a:extLst>
              <a:ext uri="{FF2B5EF4-FFF2-40B4-BE49-F238E27FC236}">
                <a16:creationId xmlns:a16="http://schemas.microsoft.com/office/drawing/2014/main" id="{478A3658-36A9-4E47-9171-2309E188909A}"/>
              </a:ext>
            </a:extLst>
          </p:cNvPr>
          <p:cNvGraphicFramePr>
            <a:graphicFrameLocks noChangeAspect="1"/>
          </p:cNvGraphicFramePr>
          <p:nvPr>
            <p:extLst>
              <p:ext uri="{D42A27DB-BD31-4B8C-83A1-F6EECF244321}">
                <p14:modId xmlns:p14="http://schemas.microsoft.com/office/powerpoint/2010/main" val="104571572"/>
              </p:ext>
            </p:extLst>
          </p:nvPr>
        </p:nvGraphicFramePr>
        <p:xfrm>
          <a:off x="2605088" y="2500786"/>
          <a:ext cx="5943600" cy="1066800"/>
        </p:xfrm>
        <a:graphic>
          <a:graphicData uri="http://schemas.openxmlformats.org/presentationml/2006/ole">
            <mc:AlternateContent xmlns:mc="http://schemas.openxmlformats.org/markup-compatibility/2006">
              <mc:Choice xmlns:v="urn:schemas-microsoft-com:vml" Requires="v">
                <p:oleObj name="Equation" r:id="rId3" imgW="2425680" imgH="431640" progId="Equation.DSMT4">
                  <p:embed/>
                </p:oleObj>
              </mc:Choice>
              <mc:Fallback>
                <p:oleObj name="Equation" r:id="rId3" imgW="2425680" imgH="431640" progId="Equation.DSMT4">
                  <p:embed/>
                  <p:pic>
                    <p:nvPicPr>
                      <p:cNvPr id="0" name=""/>
                      <p:cNvPicPr/>
                      <p:nvPr/>
                    </p:nvPicPr>
                    <p:blipFill>
                      <a:blip r:embed="rId4"/>
                      <a:stretch>
                        <a:fillRect/>
                      </a:stretch>
                    </p:blipFill>
                    <p:spPr>
                      <a:xfrm>
                        <a:off x="2605088" y="2500786"/>
                        <a:ext cx="5943600" cy="1066800"/>
                      </a:xfrm>
                      <a:prstGeom prst="rect">
                        <a:avLst/>
                      </a:prstGeom>
                    </p:spPr>
                  </p:pic>
                </p:oleObj>
              </mc:Fallback>
            </mc:AlternateContent>
          </a:graphicData>
        </a:graphic>
      </p:graphicFrame>
    </p:spTree>
    <p:extLst>
      <p:ext uri="{BB962C8B-B14F-4D97-AF65-F5344CB8AC3E}">
        <p14:creationId xmlns:p14="http://schemas.microsoft.com/office/powerpoint/2010/main" val="3584084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65BC61-09B3-49AD-AC9E-888DA22B0E77}"/>
              </a:ext>
            </a:extLst>
          </p:cNvPr>
          <p:cNvSpPr>
            <a:spLocks noGrp="1"/>
          </p:cNvSpPr>
          <p:nvPr>
            <p:ph idx="1"/>
          </p:nvPr>
        </p:nvSpPr>
        <p:spPr/>
        <p:txBody>
          <a:bodyPr>
            <a:normAutofit/>
          </a:bodyPr>
          <a:lstStyle/>
          <a:p>
            <a:pPr>
              <a:lnSpc>
                <a:spcPct val="100000"/>
              </a:lnSpc>
            </a:pPr>
            <a:r>
              <a:rPr lang="zh-CN" altLang="en-US" sz="3200" dirty="0"/>
              <a:t>回归问题中的损失函数：</a:t>
            </a:r>
            <a:endParaRPr lang="en-US" altLang="zh-CN" sz="3200" dirty="0"/>
          </a:p>
          <a:p>
            <a:pPr lvl="1">
              <a:lnSpc>
                <a:spcPct val="100000"/>
              </a:lnSpc>
            </a:pPr>
            <a:r>
              <a:rPr lang="en-US" altLang="zh-CN" sz="2800" dirty="0">
                <a:solidFill>
                  <a:srgbClr val="FF0000"/>
                </a:solidFill>
              </a:rPr>
              <a:t>L1</a:t>
            </a:r>
            <a:r>
              <a:rPr lang="zh-CN" altLang="en-US" sz="2800" dirty="0">
                <a:solidFill>
                  <a:srgbClr val="FF0000"/>
                </a:solidFill>
              </a:rPr>
              <a:t>损失函数</a:t>
            </a:r>
            <a:r>
              <a:rPr lang="zh-CN" altLang="en-US" sz="2800" dirty="0"/>
              <a:t>（平均绝对误差</a:t>
            </a:r>
            <a:r>
              <a:rPr lang="en-US" altLang="zh-CN" sz="2800" dirty="0"/>
              <a:t>(Mean Absolute Error</a:t>
            </a:r>
            <a:r>
              <a:rPr lang="zh-CN" altLang="en-US" sz="2800" dirty="0"/>
              <a:t>，</a:t>
            </a:r>
            <a:r>
              <a:rPr lang="en-US" altLang="zh-CN" sz="2800" dirty="0"/>
              <a:t>MAE)</a:t>
            </a:r>
            <a:r>
              <a:rPr lang="zh-CN" altLang="en-US" sz="2800" dirty="0"/>
              <a:t>）</a:t>
            </a:r>
            <a:endParaRPr lang="en-US" altLang="zh-CN" sz="2800" dirty="0"/>
          </a:p>
          <a:p>
            <a:pPr lvl="1">
              <a:lnSpc>
                <a:spcPct val="100000"/>
              </a:lnSpc>
            </a:pPr>
            <a:endParaRPr lang="en-US" altLang="zh-CN" sz="2800" dirty="0"/>
          </a:p>
          <a:p>
            <a:pPr lvl="1">
              <a:lnSpc>
                <a:spcPct val="100000"/>
              </a:lnSpc>
            </a:pPr>
            <a:endParaRPr lang="en-US" altLang="zh-CN" sz="2800" dirty="0"/>
          </a:p>
          <a:p>
            <a:pPr lvl="1">
              <a:lnSpc>
                <a:spcPct val="100000"/>
              </a:lnSpc>
            </a:pPr>
            <a:endParaRPr lang="en-US" altLang="zh-CN" sz="2800" dirty="0"/>
          </a:p>
          <a:p>
            <a:pPr lvl="1">
              <a:lnSpc>
                <a:spcPct val="100000"/>
              </a:lnSpc>
            </a:pPr>
            <a:endParaRPr lang="en-US" altLang="zh-CN" sz="2800" dirty="0"/>
          </a:p>
          <a:p>
            <a:pPr lvl="1">
              <a:lnSpc>
                <a:spcPct val="100000"/>
              </a:lnSpc>
            </a:pPr>
            <a:r>
              <a:rPr lang="en-US" altLang="zh-CN" sz="2800" dirty="0">
                <a:solidFill>
                  <a:srgbClr val="FF0000"/>
                </a:solidFill>
              </a:rPr>
              <a:t>L2</a:t>
            </a:r>
            <a:r>
              <a:rPr lang="zh-CN" altLang="en-US" sz="2800" dirty="0">
                <a:solidFill>
                  <a:srgbClr val="FF0000"/>
                </a:solidFill>
              </a:rPr>
              <a:t>损失函数</a:t>
            </a:r>
            <a:r>
              <a:rPr lang="zh-CN" altLang="en-US" sz="2800" dirty="0"/>
              <a:t>（均方误差</a:t>
            </a:r>
            <a:r>
              <a:rPr lang="en-US" altLang="zh-CN" sz="2800" dirty="0"/>
              <a:t>(Mean Square Error</a:t>
            </a:r>
            <a:r>
              <a:rPr lang="zh-CN" altLang="en-US" sz="2800" dirty="0"/>
              <a:t>，</a:t>
            </a:r>
            <a:r>
              <a:rPr lang="en-US" altLang="zh-CN" sz="2800" dirty="0"/>
              <a:t>MSE)</a:t>
            </a:r>
            <a:r>
              <a:rPr lang="zh-CN" altLang="en-US" sz="2800" dirty="0"/>
              <a:t>）</a:t>
            </a:r>
            <a:endParaRPr lang="en-US" altLang="zh-CN" sz="2800" dirty="0"/>
          </a:p>
          <a:p>
            <a:pPr>
              <a:lnSpc>
                <a:spcPct val="100000"/>
              </a:lnSpc>
            </a:pPr>
            <a:endParaRPr lang="en-US" altLang="zh-CN" sz="3200" dirty="0"/>
          </a:p>
          <a:p>
            <a:pPr>
              <a:lnSpc>
                <a:spcPct val="100000"/>
              </a:lnSpc>
            </a:pPr>
            <a:endParaRPr lang="en-US" altLang="zh-CN" sz="3200" dirty="0"/>
          </a:p>
        </p:txBody>
      </p:sp>
      <p:sp>
        <p:nvSpPr>
          <p:cNvPr id="3" name="灯片编号占位符 2">
            <a:extLst>
              <a:ext uri="{FF2B5EF4-FFF2-40B4-BE49-F238E27FC236}">
                <a16:creationId xmlns:a16="http://schemas.microsoft.com/office/drawing/2014/main" id="{0B6A5347-C475-42C5-8799-8E21A14CDDFB}"/>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48BEB605-42CC-4DB7-AFB6-27489F609212}"/>
              </a:ext>
            </a:extLst>
          </p:cNvPr>
          <p:cNvSpPr>
            <a:spLocks noGrp="1"/>
          </p:cNvSpPr>
          <p:nvPr>
            <p:ph type="title"/>
          </p:nvPr>
        </p:nvSpPr>
        <p:spPr/>
        <p:txBody>
          <a:bodyPr/>
          <a:lstStyle/>
          <a:p>
            <a:r>
              <a:rPr lang="zh-CN" altLang="en-US" dirty="0"/>
              <a:t>损失函数</a:t>
            </a:r>
          </a:p>
        </p:txBody>
      </p:sp>
      <p:graphicFrame>
        <p:nvGraphicFramePr>
          <p:cNvPr id="9" name="对象 8">
            <a:extLst>
              <a:ext uri="{FF2B5EF4-FFF2-40B4-BE49-F238E27FC236}">
                <a16:creationId xmlns:a16="http://schemas.microsoft.com/office/drawing/2014/main" id="{DD185EE2-E4AC-41F8-B6C1-436162684CBA}"/>
              </a:ext>
            </a:extLst>
          </p:cNvPr>
          <p:cNvGraphicFramePr>
            <a:graphicFrameLocks noChangeAspect="1"/>
          </p:cNvGraphicFramePr>
          <p:nvPr>
            <p:extLst>
              <p:ext uri="{D42A27DB-BD31-4B8C-83A1-F6EECF244321}">
                <p14:modId xmlns:p14="http://schemas.microsoft.com/office/powerpoint/2010/main" val="109770040"/>
              </p:ext>
            </p:extLst>
          </p:nvPr>
        </p:nvGraphicFramePr>
        <p:xfrm>
          <a:off x="3567659" y="2773179"/>
          <a:ext cx="3312826" cy="1004341"/>
        </p:xfrm>
        <a:graphic>
          <a:graphicData uri="http://schemas.openxmlformats.org/presentationml/2006/ole">
            <mc:AlternateContent xmlns:mc="http://schemas.openxmlformats.org/markup-compatibility/2006">
              <mc:Choice xmlns:v="urn:schemas-microsoft-com:vml" Requires="v">
                <p:oleObj name="Equation" r:id="rId3" imgW="1422360" imgH="431640" progId="Equation.DSMT4">
                  <p:embed/>
                </p:oleObj>
              </mc:Choice>
              <mc:Fallback>
                <p:oleObj name="Equation" r:id="rId3" imgW="1422360" imgH="431640" progId="Equation.DSMT4">
                  <p:embed/>
                  <p:pic>
                    <p:nvPicPr>
                      <p:cNvPr id="0" name=""/>
                      <p:cNvPicPr/>
                      <p:nvPr/>
                    </p:nvPicPr>
                    <p:blipFill>
                      <a:blip r:embed="rId4"/>
                      <a:stretch>
                        <a:fillRect/>
                      </a:stretch>
                    </p:blipFill>
                    <p:spPr>
                      <a:xfrm>
                        <a:off x="3567659" y="2773179"/>
                        <a:ext cx="3312826" cy="100434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87C24BC6-001A-46B4-986D-868138C43E8C}"/>
              </a:ext>
            </a:extLst>
          </p:cNvPr>
          <p:cNvGraphicFramePr>
            <a:graphicFrameLocks noChangeAspect="1"/>
          </p:cNvGraphicFramePr>
          <p:nvPr>
            <p:extLst>
              <p:ext uri="{D42A27DB-BD31-4B8C-83A1-F6EECF244321}">
                <p14:modId xmlns:p14="http://schemas.microsoft.com/office/powerpoint/2010/main" val="2217160074"/>
              </p:ext>
            </p:extLst>
          </p:nvPr>
        </p:nvGraphicFramePr>
        <p:xfrm>
          <a:off x="4368800" y="2362200"/>
          <a:ext cx="914400" cy="198438"/>
        </p:xfrm>
        <a:graphic>
          <a:graphicData uri="http://schemas.openxmlformats.org/presentationml/2006/ole">
            <mc:AlternateContent xmlns:mc="http://schemas.openxmlformats.org/markup-compatibility/2006">
              <mc:Choice xmlns:v="urn:schemas-microsoft-com:vml" Requires="v">
                <p:oleObj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368800" y="2362200"/>
                        <a:ext cx="914400" cy="198438"/>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285159A9-51A1-4430-924E-04026E29FCC6}"/>
              </a:ext>
            </a:extLst>
          </p:cNvPr>
          <p:cNvGraphicFramePr>
            <a:graphicFrameLocks noChangeAspect="1"/>
          </p:cNvGraphicFramePr>
          <p:nvPr>
            <p:extLst>
              <p:ext uri="{D42A27DB-BD31-4B8C-83A1-F6EECF244321}">
                <p14:modId xmlns:p14="http://schemas.microsoft.com/office/powerpoint/2010/main" val="3545855595"/>
              </p:ext>
            </p:extLst>
          </p:nvPr>
        </p:nvGraphicFramePr>
        <p:xfrm>
          <a:off x="3587750" y="5067300"/>
          <a:ext cx="3682480" cy="1182688"/>
        </p:xfrm>
        <a:graphic>
          <a:graphicData uri="http://schemas.openxmlformats.org/presentationml/2006/ole">
            <mc:AlternateContent xmlns:mc="http://schemas.openxmlformats.org/markup-compatibility/2006">
              <mc:Choice xmlns:v="urn:schemas-microsoft-com:vml" Requires="v">
                <p:oleObj name="Equation" r:id="rId7" imgW="1549080" imgH="507960" progId="Equation.DSMT4">
                  <p:embed/>
                </p:oleObj>
              </mc:Choice>
              <mc:Fallback>
                <p:oleObj name="Equation" r:id="rId7" imgW="1549080" imgH="507960" progId="Equation.DSMT4">
                  <p:embed/>
                  <p:pic>
                    <p:nvPicPr>
                      <p:cNvPr id="9" name="对象 8">
                        <a:extLst>
                          <a:ext uri="{FF2B5EF4-FFF2-40B4-BE49-F238E27FC236}">
                            <a16:creationId xmlns:a16="http://schemas.microsoft.com/office/drawing/2014/main" id="{DD185EE2-E4AC-41F8-B6C1-436162684CBA}"/>
                          </a:ext>
                        </a:extLst>
                      </p:cNvPr>
                      <p:cNvPicPr/>
                      <p:nvPr/>
                    </p:nvPicPr>
                    <p:blipFill>
                      <a:blip r:embed="rId8"/>
                      <a:stretch>
                        <a:fillRect/>
                      </a:stretch>
                    </p:blipFill>
                    <p:spPr>
                      <a:xfrm>
                        <a:off x="3587750" y="5067300"/>
                        <a:ext cx="3682480" cy="1182688"/>
                      </a:xfrm>
                      <a:prstGeom prst="rect">
                        <a:avLst/>
                      </a:prstGeom>
                    </p:spPr>
                  </p:pic>
                </p:oleObj>
              </mc:Fallback>
            </mc:AlternateContent>
          </a:graphicData>
        </a:graphic>
      </p:graphicFrame>
    </p:spTree>
    <p:extLst>
      <p:ext uri="{BB962C8B-B14F-4D97-AF65-F5344CB8AC3E}">
        <p14:creationId xmlns:p14="http://schemas.microsoft.com/office/powerpoint/2010/main" val="2111102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65BC61-09B3-49AD-AC9E-888DA22B0E77}"/>
              </a:ext>
            </a:extLst>
          </p:cNvPr>
          <p:cNvSpPr>
            <a:spLocks noGrp="1"/>
          </p:cNvSpPr>
          <p:nvPr>
            <p:ph idx="1"/>
          </p:nvPr>
        </p:nvSpPr>
        <p:spPr/>
        <p:txBody>
          <a:bodyPr>
            <a:normAutofit/>
          </a:bodyPr>
          <a:lstStyle/>
          <a:p>
            <a:pPr>
              <a:lnSpc>
                <a:spcPct val="100000"/>
              </a:lnSpc>
            </a:pPr>
            <a:r>
              <a:rPr lang="zh-CN" altLang="en-US" sz="3200" dirty="0"/>
              <a:t>分类问题中的损失函数：</a:t>
            </a:r>
            <a:endParaRPr lang="en-US" altLang="zh-CN" sz="3200" dirty="0"/>
          </a:p>
          <a:p>
            <a:pPr lvl="1">
              <a:lnSpc>
                <a:spcPct val="100000"/>
              </a:lnSpc>
            </a:pPr>
            <a:r>
              <a:rPr lang="en-US" altLang="zh-CN" sz="2800" dirty="0">
                <a:solidFill>
                  <a:srgbClr val="FF0000"/>
                </a:solidFill>
              </a:rPr>
              <a:t>0-1</a:t>
            </a:r>
            <a:r>
              <a:rPr lang="zh-CN" altLang="en-US" sz="2800" dirty="0">
                <a:solidFill>
                  <a:srgbClr val="FF0000"/>
                </a:solidFill>
              </a:rPr>
              <a:t>损失函数</a:t>
            </a:r>
            <a:r>
              <a:rPr lang="zh-CN" altLang="en-US" sz="2800" dirty="0"/>
              <a:t>（常用作二分类）</a:t>
            </a:r>
            <a:endParaRPr lang="en-US" altLang="zh-CN" sz="2800" dirty="0"/>
          </a:p>
          <a:p>
            <a:pPr lvl="1">
              <a:lnSpc>
                <a:spcPct val="100000"/>
              </a:lnSpc>
            </a:pPr>
            <a:endParaRPr lang="en-US" altLang="zh-CN" sz="2800" dirty="0"/>
          </a:p>
          <a:p>
            <a:pPr lvl="1">
              <a:lnSpc>
                <a:spcPct val="100000"/>
              </a:lnSpc>
            </a:pPr>
            <a:endParaRPr lang="en-US" altLang="zh-CN" sz="2800" dirty="0"/>
          </a:p>
          <a:p>
            <a:pPr lvl="1">
              <a:lnSpc>
                <a:spcPct val="100000"/>
              </a:lnSpc>
            </a:pPr>
            <a:endParaRPr lang="en-US" altLang="zh-CN" sz="2800" dirty="0"/>
          </a:p>
          <a:p>
            <a:pPr lvl="1">
              <a:lnSpc>
                <a:spcPct val="100000"/>
              </a:lnSpc>
            </a:pPr>
            <a:endParaRPr lang="en-US" altLang="zh-CN" sz="2800" dirty="0"/>
          </a:p>
          <a:p>
            <a:pPr lvl="1">
              <a:lnSpc>
                <a:spcPct val="100000"/>
              </a:lnSpc>
            </a:pPr>
            <a:r>
              <a:rPr lang="en-US" altLang="zh-CN" sz="2800" dirty="0">
                <a:solidFill>
                  <a:srgbClr val="FF0000"/>
                </a:solidFill>
              </a:rPr>
              <a:t>Hinge</a:t>
            </a:r>
            <a:r>
              <a:rPr lang="zh-CN" altLang="en-US" sz="2800" dirty="0">
                <a:solidFill>
                  <a:srgbClr val="FF0000"/>
                </a:solidFill>
              </a:rPr>
              <a:t>损失函数</a:t>
            </a:r>
            <a:r>
              <a:rPr lang="zh-CN" altLang="en-US" sz="2800" dirty="0"/>
              <a:t>（支持向量机中常用）</a:t>
            </a:r>
            <a:endParaRPr lang="en-US" altLang="zh-CN" sz="2800" dirty="0"/>
          </a:p>
          <a:p>
            <a:pPr>
              <a:lnSpc>
                <a:spcPct val="100000"/>
              </a:lnSpc>
            </a:pPr>
            <a:endParaRPr lang="en-US" altLang="zh-CN" sz="3200" dirty="0"/>
          </a:p>
          <a:p>
            <a:pPr>
              <a:lnSpc>
                <a:spcPct val="100000"/>
              </a:lnSpc>
            </a:pPr>
            <a:endParaRPr lang="en-US" altLang="zh-CN" sz="3200" dirty="0"/>
          </a:p>
        </p:txBody>
      </p:sp>
      <p:sp>
        <p:nvSpPr>
          <p:cNvPr id="3" name="灯片编号占位符 2">
            <a:extLst>
              <a:ext uri="{FF2B5EF4-FFF2-40B4-BE49-F238E27FC236}">
                <a16:creationId xmlns:a16="http://schemas.microsoft.com/office/drawing/2014/main" id="{0B6A5347-C475-42C5-8799-8E21A14CDDFB}"/>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48BEB605-42CC-4DB7-AFB6-27489F609212}"/>
              </a:ext>
            </a:extLst>
          </p:cNvPr>
          <p:cNvSpPr>
            <a:spLocks noGrp="1"/>
          </p:cNvSpPr>
          <p:nvPr>
            <p:ph type="title"/>
          </p:nvPr>
        </p:nvSpPr>
        <p:spPr/>
        <p:txBody>
          <a:bodyPr/>
          <a:lstStyle/>
          <a:p>
            <a:r>
              <a:rPr lang="zh-CN" altLang="en-US" dirty="0"/>
              <a:t>损失函数</a:t>
            </a:r>
          </a:p>
        </p:txBody>
      </p:sp>
      <p:graphicFrame>
        <p:nvGraphicFramePr>
          <p:cNvPr id="9" name="对象 8">
            <a:extLst>
              <a:ext uri="{FF2B5EF4-FFF2-40B4-BE49-F238E27FC236}">
                <a16:creationId xmlns:a16="http://schemas.microsoft.com/office/drawing/2014/main" id="{A363770C-2403-4E3D-AF1F-5831A6100B0C}"/>
              </a:ext>
            </a:extLst>
          </p:cNvPr>
          <p:cNvGraphicFramePr>
            <a:graphicFrameLocks noChangeAspect="1"/>
          </p:cNvGraphicFramePr>
          <p:nvPr>
            <p:extLst>
              <p:ext uri="{D42A27DB-BD31-4B8C-83A1-F6EECF244321}">
                <p14:modId xmlns:p14="http://schemas.microsoft.com/office/powerpoint/2010/main" val="427583557"/>
              </p:ext>
            </p:extLst>
          </p:nvPr>
        </p:nvGraphicFramePr>
        <p:xfrm>
          <a:off x="2214563" y="2320925"/>
          <a:ext cx="7364152" cy="1970088"/>
        </p:xfrm>
        <a:graphic>
          <a:graphicData uri="http://schemas.openxmlformats.org/presentationml/2006/ole">
            <mc:AlternateContent xmlns:mc="http://schemas.openxmlformats.org/markup-compatibility/2006">
              <mc:Choice xmlns:v="urn:schemas-microsoft-com:vml" Requires="v">
                <p:oleObj name="Equation" r:id="rId3" imgW="2908080" imgH="749160" progId="Equation.DSMT4">
                  <p:embed/>
                </p:oleObj>
              </mc:Choice>
              <mc:Fallback>
                <p:oleObj name="Equation" r:id="rId3" imgW="2908080" imgH="749160" progId="Equation.DSMT4">
                  <p:embed/>
                  <p:pic>
                    <p:nvPicPr>
                      <p:cNvPr id="0" name=""/>
                      <p:cNvPicPr/>
                      <p:nvPr/>
                    </p:nvPicPr>
                    <p:blipFill>
                      <a:blip r:embed="rId4"/>
                      <a:stretch>
                        <a:fillRect/>
                      </a:stretch>
                    </p:blipFill>
                    <p:spPr>
                      <a:xfrm>
                        <a:off x="2214563" y="2320925"/>
                        <a:ext cx="7364152" cy="197008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E7740B07-3C74-40AF-8EE9-7115C68B275B}"/>
              </a:ext>
            </a:extLst>
          </p:cNvPr>
          <p:cNvGraphicFramePr>
            <a:graphicFrameLocks noChangeAspect="1"/>
          </p:cNvGraphicFramePr>
          <p:nvPr>
            <p:extLst>
              <p:ext uri="{D42A27DB-BD31-4B8C-83A1-F6EECF244321}">
                <p14:modId xmlns:p14="http://schemas.microsoft.com/office/powerpoint/2010/main" val="375133485"/>
              </p:ext>
            </p:extLst>
          </p:nvPr>
        </p:nvGraphicFramePr>
        <p:xfrm>
          <a:off x="3660775" y="5321300"/>
          <a:ext cx="4768850" cy="1135063"/>
        </p:xfrm>
        <a:graphic>
          <a:graphicData uri="http://schemas.openxmlformats.org/presentationml/2006/ole">
            <mc:AlternateContent xmlns:mc="http://schemas.openxmlformats.org/markup-compatibility/2006">
              <mc:Choice xmlns:v="urn:schemas-microsoft-com:vml" Requires="v">
                <p:oleObj name="Equation" r:id="rId5" imgW="1841400" imgH="431640" progId="Equation.DSMT4">
                  <p:embed/>
                </p:oleObj>
              </mc:Choice>
              <mc:Fallback>
                <p:oleObj name="Equation" r:id="rId5" imgW="1841400" imgH="431640" progId="Equation.DSMT4">
                  <p:embed/>
                  <p:pic>
                    <p:nvPicPr>
                      <p:cNvPr id="9" name="对象 8">
                        <a:extLst>
                          <a:ext uri="{FF2B5EF4-FFF2-40B4-BE49-F238E27FC236}">
                            <a16:creationId xmlns:a16="http://schemas.microsoft.com/office/drawing/2014/main" id="{A363770C-2403-4E3D-AF1F-5831A6100B0C}"/>
                          </a:ext>
                        </a:extLst>
                      </p:cNvPr>
                      <p:cNvPicPr/>
                      <p:nvPr/>
                    </p:nvPicPr>
                    <p:blipFill>
                      <a:blip r:embed="rId6"/>
                      <a:stretch>
                        <a:fillRect/>
                      </a:stretch>
                    </p:blipFill>
                    <p:spPr>
                      <a:xfrm>
                        <a:off x="3660775" y="5321300"/>
                        <a:ext cx="4768850" cy="1135063"/>
                      </a:xfrm>
                      <a:prstGeom prst="rect">
                        <a:avLst/>
                      </a:prstGeom>
                    </p:spPr>
                  </p:pic>
                </p:oleObj>
              </mc:Fallback>
            </mc:AlternateContent>
          </a:graphicData>
        </a:graphic>
      </p:graphicFrame>
    </p:spTree>
    <p:extLst>
      <p:ext uri="{BB962C8B-B14F-4D97-AF65-F5344CB8AC3E}">
        <p14:creationId xmlns:p14="http://schemas.microsoft.com/office/powerpoint/2010/main" val="2578855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65BC61-09B3-49AD-AC9E-888DA22B0E77}"/>
              </a:ext>
            </a:extLst>
          </p:cNvPr>
          <p:cNvSpPr>
            <a:spLocks noGrp="1"/>
          </p:cNvSpPr>
          <p:nvPr>
            <p:ph idx="1"/>
          </p:nvPr>
        </p:nvSpPr>
        <p:spPr/>
        <p:txBody>
          <a:bodyPr>
            <a:normAutofit/>
          </a:bodyPr>
          <a:lstStyle/>
          <a:p>
            <a:pPr>
              <a:lnSpc>
                <a:spcPct val="100000"/>
              </a:lnSpc>
            </a:pPr>
            <a:r>
              <a:rPr lang="zh-CN" altLang="en-US" sz="3200" dirty="0"/>
              <a:t>分类问题中的损失函数：</a:t>
            </a:r>
            <a:endParaRPr lang="en-US" altLang="zh-CN" sz="3200" dirty="0"/>
          </a:p>
          <a:p>
            <a:pPr lvl="1">
              <a:lnSpc>
                <a:spcPct val="100000"/>
              </a:lnSpc>
            </a:pPr>
            <a:r>
              <a:rPr lang="zh-CN" altLang="en-US" sz="2800" dirty="0"/>
              <a:t>指数损失函数（</a:t>
            </a:r>
            <a:r>
              <a:rPr lang="en-US" altLang="zh-CN" sz="2800" dirty="0"/>
              <a:t>AdaBoost</a:t>
            </a:r>
            <a:r>
              <a:rPr lang="zh-CN" altLang="en-US" sz="2800" dirty="0"/>
              <a:t>）</a:t>
            </a:r>
            <a:endParaRPr lang="en-US" altLang="zh-CN" sz="2800" dirty="0"/>
          </a:p>
          <a:p>
            <a:pPr lvl="1">
              <a:lnSpc>
                <a:spcPct val="100000"/>
              </a:lnSpc>
            </a:pPr>
            <a:endParaRPr lang="en-US" altLang="zh-CN" sz="2800" dirty="0"/>
          </a:p>
          <a:p>
            <a:pPr lvl="1">
              <a:lnSpc>
                <a:spcPct val="100000"/>
              </a:lnSpc>
            </a:pPr>
            <a:endParaRPr lang="en-US" altLang="zh-CN" sz="2800" dirty="0"/>
          </a:p>
          <a:p>
            <a:pPr lvl="1">
              <a:lnSpc>
                <a:spcPct val="100000"/>
              </a:lnSpc>
            </a:pPr>
            <a:endParaRPr lang="en-US" altLang="zh-CN" sz="2800" dirty="0"/>
          </a:p>
          <a:p>
            <a:pPr lvl="1">
              <a:lnSpc>
                <a:spcPct val="100000"/>
              </a:lnSpc>
            </a:pPr>
            <a:r>
              <a:rPr lang="zh-CN" altLang="en-US" sz="2800" dirty="0"/>
              <a:t>交叉熵损失函数</a:t>
            </a:r>
            <a:endParaRPr lang="en-US" altLang="zh-CN" sz="2800" dirty="0"/>
          </a:p>
          <a:p>
            <a:pPr>
              <a:lnSpc>
                <a:spcPct val="100000"/>
              </a:lnSpc>
            </a:pPr>
            <a:endParaRPr lang="en-US" altLang="zh-CN" sz="3200" dirty="0"/>
          </a:p>
          <a:p>
            <a:pPr>
              <a:lnSpc>
                <a:spcPct val="100000"/>
              </a:lnSpc>
            </a:pPr>
            <a:endParaRPr lang="en-US" altLang="zh-CN" sz="3200" dirty="0"/>
          </a:p>
          <a:p>
            <a:pPr marL="457200" lvl="1" indent="0">
              <a:lnSpc>
                <a:spcPct val="100000"/>
              </a:lnSpc>
              <a:buNone/>
            </a:pPr>
            <a:endParaRPr lang="en-US" altLang="zh-CN" sz="2800" dirty="0"/>
          </a:p>
        </p:txBody>
      </p:sp>
      <p:sp>
        <p:nvSpPr>
          <p:cNvPr id="3" name="灯片编号占位符 2">
            <a:extLst>
              <a:ext uri="{FF2B5EF4-FFF2-40B4-BE49-F238E27FC236}">
                <a16:creationId xmlns:a16="http://schemas.microsoft.com/office/drawing/2014/main" id="{0B6A5347-C475-42C5-8799-8E21A14CDDFB}"/>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48BEB605-42CC-4DB7-AFB6-27489F609212}"/>
              </a:ext>
            </a:extLst>
          </p:cNvPr>
          <p:cNvSpPr>
            <a:spLocks noGrp="1"/>
          </p:cNvSpPr>
          <p:nvPr>
            <p:ph type="title"/>
          </p:nvPr>
        </p:nvSpPr>
        <p:spPr/>
        <p:txBody>
          <a:bodyPr/>
          <a:lstStyle/>
          <a:p>
            <a:r>
              <a:rPr lang="zh-CN" altLang="en-US" dirty="0"/>
              <a:t>损失函数</a:t>
            </a:r>
          </a:p>
        </p:txBody>
      </p:sp>
      <p:graphicFrame>
        <p:nvGraphicFramePr>
          <p:cNvPr id="8" name="对象 7">
            <a:extLst>
              <a:ext uri="{FF2B5EF4-FFF2-40B4-BE49-F238E27FC236}">
                <a16:creationId xmlns:a16="http://schemas.microsoft.com/office/drawing/2014/main" id="{C9D90B02-318A-4C4F-86D3-01122741E6CD}"/>
              </a:ext>
            </a:extLst>
          </p:cNvPr>
          <p:cNvGraphicFramePr>
            <a:graphicFrameLocks noChangeAspect="1"/>
          </p:cNvGraphicFramePr>
          <p:nvPr>
            <p:extLst>
              <p:ext uri="{D42A27DB-BD31-4B8C-83A1-F6EECF244321}">
                <p14:modId xmlns:p14="http://schemas.microsoft.com/office/powerpoint/2010/main" val="1809243059"/>
              </p:ext>
            </p:extLst>
          </p:nvPr>
        </p:nvGraphicFramePr>
        <p:xfrm>
          <a:off x="3879850" y="2578100"/>
          <a:ext cx="3602038" cy="1349375"/>
        </p:xfrm>
        <a:graphic>
          <a:graphicData uri="http://schemas.openxmlformats.org/presentationml/2006/ole">
            <mc:AlternateContent xmlns:mc="http://schemas.openxmlformats.org/markup-compatibility/2006">
              <mc:Choice xmlns:v="urn:schemas-microsoft-com:vml" Requires="v">
                <p:oleObj name="Equation" r:id="rId3" imgW="1511280" imgH="609480" progId="Equation.DSMT4">
                  <p:embed/>
                </p:oleObj>
              </mc:Choice>
              <mc:Fallback>
                <p:oleObj name="Equation" r:id="rId3" imgW="1511280" imgH="609480" progId="Equation.DSMT4">
                  <p:embed/>
                  <p:pic>
                    <p:nvPicPr>
                      <p:cNvPr id="0" name=""/>
                      <p:cNvPicPr/>
                      <p:nvPr/>
                    </p:nvPicPr>
                    <p:blipFill>
                      <a:blip r:embed="rId4"/>
                      <a:stretch>
                        <a:fillRect/>
                      </a:stretch>
                    </p:blipFill>
                    <p:spPr>
                      <a:xfrm>
                        <a:off x="3879850" y="2578100"/>
                        <a:ext cx="3602038" cy="134937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B8EB22FE-DBB2-4ECD-AC08-312FE031BFDF}"/>
              </a:ext>
            </a:extLst>
          </p:cNvPr>
          <p:cNvGraphicFramePr>
            <a:graphicFrameLocks noChangeAspect="1"/>
          </p:cNvGraphicFramePr>
          <p:nvPr>
            <p:extLst>
              <p:ext uri="{D42A27DB-BD31-4B8C-83A1-F6EECF244321}">
                <p14:modId xmlns:p14="http://schemas.microsoft.com/office/powerpoint/2010/main" val="659890682"/>
              </p:ext>
            </p:extLst>
          </p:nvPr>
        </p:nvGraphicFramePr>
        <p:xfrm>
          <a:off x="4311650" y="4156075"/>
          <a:ext cx="4470400" cy="1268413"/>
        </p:xfrm>
        <a:graphic>
          <a:graphicData uri="http://schemas.openxmlformats.org/presentationml/2006/ole">
            <mc:AlternateContent xmlns:mc="http://schemas.openxmlformats.org/markup-compatibility/2006">
              <mc:Choice xmlns:v="urn:schemas-microsoft-com:vml" Requires="v">
                <p:oleObj name="Equation" r:id="rId5" imgW="1726920" imgH="507960" progId="Equation.DSMT4">
                  <p:embed/>
                </p:oleObj>
              </mc:Choice>
              <mc:Fallback>
                <p:oleObj name="Equation" r:id="rId5" imgW="1726920" imgH="507960" progId="Equation.DSMT4">
                  <p:embed/>
                  <p:pic>
                    <p:nvPicPr>
                      <p:cNvPr id="0" name=""/>
                      <p:cNvPicPr/>
                      <p:nvPr/>
                    </p:nvPicPr>
                    <p:blipFill>
                      <a:blip r:embed="rId6"/>
                      <a:stretch>
                        <a:fillRect/>
                      </a:stretch>
                    </p:blipFill>
                    <p:spPr>
                      <a:xfrm>
                        <a:off x="4311650" y="4156075"/>
                        <a:ext cx="4470400" cy="126841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40AB46DD-8730-42B4-90A5-919685812990}"/>
              </a:ext>
            </a:extLst>
          </p:cNvPr>
          <p:cNvGraphicFramePr>
            <a:graphicFrameLocks noChangeAspect="1"/>
          </p:cNvGraphicFramePr>
          <p:nvPr>
            <p:extLst>
              <p:ext uri="{D42A27DB-BD31-4B8C-83A1-F6EECF244321}">
                <p14:modId xmlns:p14="http://schemas.microsoft.com/office/powerpoint/2010/main" val="2451148141"/>
              </p:ext>
            </p:extLst>
          </p:nvPr>
        </p:nvGraphicFramePr>
        <p:xfrm>
          <a:off x="4296036" y="5075447"/>
          <a:ext cx="7231063" cy="1046162"/>
        </p:xfrm>
        <a:graphic>
          <a:graphicData uri="http://schemas.openxmlformats.org/presentationml/2006/ole">
            <mc:AlternateContent xmlns:mc="http://schemas.openxmlformats.org/markup-compatibility/2006">
              <mc:Choice xmlns:v="urn:schemas-microsoft-com:vml" Requires="v">
                <p:oleObj name="Equation" r:id="rId7" imgW="2793960" imgH="419040" progId="Equation.DSMT4">
                  <p:embed/>
                </p:oleObj>
              </mc:Choice>
              <mc:Fallback>
                <p:oleObj name="Equation" r:id="rId7" imgW="2793960" imgH="419040" progId="Equation.DSMT4">
                  <p:embed/>
                  <p:pic>
                    <p:nvPicPr>
                      <p:cNvPr id="10" name="对象 9">
                        <a:extLst>
                          <a:ext uri="{FF2B5EF4-FFF2-40B4-BE49-F238E27FC236}">
                            <a16:creationId xmlns:a16="http://schemas.microsoft.com/office/drawing/2014/main" id="{B8EB22FE-DBB2-4ECD-AC08-312FE031BFDF}"/>
                          </a:ext>
                        </a:extLst>
                      </p:cNvPr>
                      <p:cNvPicPr/>
                      <p:nvPr/>
                    </p:nvPicPr>
                    <p:blipFill>
                      <a:blip r:embed="rId8"/>
                      <a:stretch>
                        <a:fillRect/>
                      </a:stretch>
                    </p:blipFill>
                    <p:spPr>
                      <a:xfrm>
                        <a:off x="4296036" y="5075447"/>
                        <a:ext cx="7231063" cy="1046162"/>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49352F61-1E6D-4546-9932-3FEC057242A4}"/>
              </a:ext>
            </a:extLst>
          </p:cNvPr>
          <p:cNvSpPr txBox="1"/>
          <p:nvPr/>
        </p:nvSpPr>
        <p:spPr>
          <a:xfrm>
            <a:off x="3016769" y="5519090"/>
            <a:ext cx="1330378" cy="461665"/>
          </a:xfrm>
          <a:prstGeom prst="rect">
            <a:avLst/>
          </a:prstGeom>
          <a:noFill/>
        </p:spPr>
        <p:txBody>
          <a:bodyPr wrap="square">
            <a:spAutoFit/>
          </a:bodyPr>
          <a:lstStyle/>
          <a:p>
            <a:r>
              <a:rPr lang="en-US" altLang="zh-CN" sz="2400" dirty="0">
                <a:solidFill>
                  <a:srgbClr val="0070C0"/>
                </a:solidFill>
              </a:rPr>
              <a:t>(</a:t>
            </a:r>
            <a:r>
              <a:rPr lang="zh-CN" altLang="en-US" sz="2400" dirty="0">
                <a:solidFill>
                  <a:srgbClr val="0070C0"/>
                </a:solidFill>
              </a:rPr>
              <a:t>二分类</a:t>
            </a:r>
            <a:r>
              <a:rPr lang="en-US" altLang="zh-CN" sz="2400" dirty="0">
                <a:solidFill>
                  <a:srgbClr val="0070C0"/>
                </a:solidFill>
              </a:rPr>
              <a:t>)</a:t>
            </a:r>
            <a:endParaRPr lang="zh-CN" altLang="en-US" sz="2400" dirty="0">
              <a:solidFill>
                <a:srgbClr val="0070C0"/>
              </a:solidFill>
            </a:endParaRPr>
          </a:p>
        </p:txBody>
      </p:sp>
      <p:sp>
        <p:nvSpPr>
          <p:cNvPr id="11" name="文本框 10">
            <a:extLst>
              <a:ext uri="{FF2B5EF4-FFF2-40B4-BE49-F238E27FC236}">
                <a16:creationId xmlns:a16="http://schemas.microsoft.com/office/drawing/2014/main" id="{3BB5E5E1-4ED9-47D8-BCC7-7539CE168C68}"/>
              </a:ext>
            </a:extLst>
          </p:cNvPr>
          <p:cNvSpPr txBox="1"/>
          <p:nvPr/>
        </p:nvSpPr>
        <p:spPr>
          <a:xfrm>
            <a:off x="3016769" y="4619681"/>
            <a:ext cx="1330378" cy="461665"/>
          </a:xfrm>
          <a:prstGeom prst="rect">
            <a:avLst/>
          </a:prstGeom>
          <a:noFill/>
        </p:spPr>
        <p:txBody>
          <a:bodyPr wrap="square">
            <a:spAutoFit/>
          </a:bodyPr>
          <a:lstStyle/>
          <a:p>
            <a:r>
              <a:rPr lang="en-US" altLang="zh-CN" sz="2400" dirty="0">
                <a:solidFill>
                  <a:srgbClr val="0070C0"/>
                </a:solidFill>
              </a:rPr>
              <a:t>(</a:t>
            </a:r>
            <a:r>
              <a:rPr lang="zh-CN" altLang="en-US" sz="2400" dirty="0">
                <a:solidFill>
                  <a:srgbClr val="0070C0"/>
                </a:solidFill>
              </a:rPr>
              <a:t>多分类</a:t>
            </a:r>
            <a:r>
              <a:rPr lang="en-US" altLang="zh-CN" sz="2400" dirty="0">
                <a:solidFill>
                  <a:srgbClr val="0070C0"/>
                </a:solidFill>
              </a:rPr>
              <a:t>)</a:t>
            </a:r>
            <a:endParaRPr lang="zh-CN" altLang="en-US" sz="2400" dirty="0">
              <a:solidFill>
                <a:srgbClr val="0070C0"/>
              </a:solidFill>
            </a:endParaRPr>
          </a:p>
        </p:txBody>
      </p:sp>
    </p:spTree>
    <p:extLst>
      <p:ext uri="{BB962C8B-B14F-4D97-AF65-F5344CB8AC3E}">
        <p14:creationId xmlns:p14="http://schemas.microsoft.com/office/powerpoint/2010/main" val="35426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C95E5158-DB59-4CDC-8BDE-DD15E88677F3}"/>
                  </a:ext>
                </a:extLst>
              </p:cNvPr>
              <p:cNvSpPr>
                <a:spLocks noGrp="1"/>
              </p:cNvSpPr>
              <p:nvPr>
                <p:ph idx="1"/>
              </p:nvPr>
            </p:nvSpPr>
            <p:spPr/>
            <p:txBody>
              <a:bodyPr>
                <a:normAutofit/>
              </a:bodyPr>
              <a:lstStyle/>
              <a:p>
                <a:r>
                  <a:rPr lang="zh-CN" altLang="en-US" sz="3200" dirty="0"/>
                  <a:t>给定数据集</a:t>
                </a:r>
                <a:endParaRPr lang="en-US" altLang="zh-CN" sz="3200"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r>
                        <a:rPr lang="en-US" altLang="zh-CN" sz="3200" b="0" i="1" smtClean="0">
                          <a:latin typeface="Cambria Math" panose="02040503050406030204" pitchFamily="18" charset="0"/>
                        </a:rPr>
                        <m:t>)</m:t>
                      </m:r>
                    </m:oMath>
                  </m:oMathPara>
                </a14:m>
                <a:endParaRPr lang="en-US" altLang="zh-CN" sz="3200" dirty="0"/>
              </a:p>
              <a:p>
                <a:r>
                  <a:rPr lang="en-US" altLang="zh-CN" sz="3200" i="1" dirty="0"/>
                  <a:t>X</a:t>
                </a:r>
                <a:r>
                  <a:rPr lang="zh-CN" altLang="en-US" sz="3200" dirty="0"/>
                  <a:t>是含有</a:t>
                </a:r>
                <a:r>
                  <a:rPr lang="en-US" altLang="zh-CN" sz="3200" dirty="0">
                    <a:solidFill>
                      <a:srgbClr val="FF0000"/>
                    </a:solidFill>
                  </a:rPr>
                  <a:t>m</a:t>
                </a:r>
                <a:r>
                  <a:rPr lang="zh-CN" altLang="en-US" sz="3200" dirty="0">
                    <a:solidFill>
                      <a:srgbClr val="FF0000"/>
                    </a:solidFill>
                  </a:rPr>
                  <a:t>个属性的</a:t>
                </a:r>
                <a:r>
                  <a:rPr lang="en-US" altLang="zh-CN" sz="3200" dirty="0">
                    <a:solidFill>
                      <a:srgbClr val="FF0000"/>
                    </a:solidFill>
                  </a:rPr>
                  <a:t>n</a:t>
                </a:r>
                <a:r>
                  <a:rPr lang="zh-CN" altLang="en-US" sz="3200" dirty="0">
                    <a:solidFill>
                      <a:srgbClr val="FF0000"/>
                    </a:solidFill>
                  </a:rPr>
                  <a:t>个样本</a:t>
                </a:r>
                <a:r>
                  <a:rPr lang="zh-CN" altLang="en-US" sz="3200" dirty="0"/>
                  <a:t>的集合，每个样本是个</a:t>
                </a:r>
                <a:r>
                  <a:rPr lang="zh-CN" altLang="en-US" sz="3200" dirty="0">
                    <a:solidFill>
                      <a:srgbClr val="FF0000"/>
                    </a:solidFill>
                  </a:rPr>
                  <a:t>向量</a:t>
                </a:r>
                <a:r>
                  <a:rPr lang="zh-CN" altLang="en-US" sz="3200" dirty="0"/>
                  <a:t>， </a:t>
                </a:r>
                <a:r>
                  <a:rPr lang="en-US" altLang="zh-CN" sz="3200" i="1" dirty="0"/>
                  <a:t>Y</a:t>
                </a:r>
                <a:r>
                  <a:rPr lang="zh-CN" altLang="en-US" sz="3200" dirty="0"/>
                  <a:t>是样本的标签集合，每个取值是个</a:t>
                </a:r>
                <a:r>
                  <a:rPr lang="zh-CN" altLang="en-US" sz="3200" dirty="0">
                    <a:solidFill>
                      <a:srgbClr val="FF0000"/>
                    </a:solidFill>
                  </a:rPr>
                  <a:t>标量。</a:t>
                </a:r>
              </a:p>
            </p:txBody>
          </p:sp>
        </mc:Choice>
        <mc:Fallback xmlns="">
          <p:sp>
            <p:nvSpPr>
              <p:cNvPr id="2" name="内容占位符 1">
                <a:extLst>
                  <a:ext uri="{FF2B5EF4-FFF2-40B4-BE49-F238E27FC236}">
                    <a16:creationId xmlns:a16="http://schemas.microsoft.com/office/drawing/2014/main" id="{C95E5158-DB59-4CDC-8BDE-DD15E88677F3}"/>
                  </a:ext>
                </a:extLst>
              </p:cNvPr>
              <p:cNvSpPr>
                <a:spLocks noGrp="1" noRot="1" noChangeAspect="1" noMove="1" noResize="1" noEditPoints="1" noAdjustHandles="1" noChangeArrowheads="1" noChangeShapeType="1" noTextEdit="1"/>
              </p:cNvSpPr>
              <p:nvPr>
                <p:ph idx="1"/>
              </p:nvPr>
            </p:nvSpPr>
            <p:spPr>
              <a:blipFill>
                <a:blip r:embed="rId3"/>
                <a:stretch>
                  <a:fillRect l="-1333" t="-2530" r="-2261"/>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A2E8EA3C-40CF-4FD4-A3FD-B4DD89E5DE10}"/>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D7F2B9C5-77ED-4019-BD0F-0EB167E66EBC}"/>
              </a:ext>
            </a:extLst>
          </p:cNvPr>
          <p:cNvSpPr>
            <a:spLocks noGrp="1"/>
          </p:cNvSpPr>
          <p:nvPr>
            <p:ph type="title"/>
          </p:nvPr>
        </p:nvSpPr>
        <p:spPr/>
        <p:txBody>
          <a:bodyPr/>
          <a:lstStyle/>
          <a:p>
            <a:r>
              <a:rPr lang="zh-CN" altLang="en-US" dirty="0"/>
              <a:t>以多元线性回归为例</a:t>
            </a:r>
          </a:p>
        </p:txBody>
      </p:sp>
      <p:sp>
        <p:nvSpPr>
          <p:cNvPr id="7" name="Rectangle 3">
            <a:extLst>
              <a:ext uri="{FF2B5EF4-FFF2-40B4-BE49-F238E27FC236}">
                <a16:creationId xmlns:a16="http://schemas.microsoft.com/office/drawing/2014/main" id="{9D7CF60D-3E9C-49DB-94C1-4FD646FBF57E}"/>
              </a:ext>
            </a:extLst>
          </p:cNvPr>
          <p:cNvSpPr>
            <a:spLocks noChangeArrowheads="1"/>
          </p:cNvSpPr>
          <p:nvPr/>
        </p:nvSpPr>
        <p:spPr bwMode="auto">
          <a:xfrm>
            <a:off x="0" y="228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C2EF24CA-836E-4FCE-9C69-E72DF0D94C7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3">
            <a:extLst>
              <a:ext uri="{FF2B5EF4-FFF2-40B4-BE49-F238E27FC236}">
                <a16:creationId xmlns:a16="http://schemas.microsoft.com/office/drawing/2014/main" id="{7CF3655F-006E-4B2A-B435-E4C97E5B295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1A479B6C-F62A-4E4C-97D2-F0CEED442AE2}"/>
              </a:ext>
            </a:extLst>
          </p:cNvPr>
          <p:cNvGraphicFramePr>
            <a:graphicFrameLocks noChangeAspect="1"/>
          </p:cNvGraphicFramePr>
          <p:nvPr>
            <p:extLst>
              <p:ext uri="{D42A27DB-BD31-4B8C-83A1-F6EECF244321}">
                <p14:modId xmlns:p14="http://schemas.microsoft.com/office/powerpoint/2010/main" val="722420838"/>
              </p:ext>
            </p:extLst>
          </p:nvPr>
        </p:nvGraphicFramePr>
        <p:xfrm>
          <a:off x="1792288" y="3783013"/>
          <a:ext cx="4286250" cy="2446337"/>
        </p:xfrm>
        <a:graphic>
          <a:graphicData uri="http://schemas.openxmlformats.org/presentationml/2006/ole">
            <mc:AlternateContent xmlns:mc="http://schemas.openxmlformats.org/markup-compatibility/2006">
              <mc:Choice xmlns:v="urn:schemas-microsoft-com:vml" Requires="v">
                <p:oleObj name="Equation" r:id="rId4" imgW="1434960" imgH="939600" progId="Equation.DSMT4">
                  <p:embed/>
                </p:oleObj>
              </mc:Choice>
              <mc:Fallback>
                <p:oleObj name="Equation" r:id="rId4" imgW="1434960" imgH="939600" progId="Equation.DSMT4">
                  <p:embed/>
                  <p:pic>
                    <p:nvPicPr>
                      <p:cNvPr id="0" name="Object 12"/>
                      <p:cNvPicPr>
                        <a:picLocks noChangeAspect="1" noChangeArrowheads="1"/>
                      </p:cNvPicPr>
                      <p:nvPr/>
                    </p:nvPicPr>
                    <p:blipFill>
                      <a:blip r:embed="rId5"/>
                      <a:srcRect/>
                      <a:stretch>
                        <a:fillRect/>
                      </a:stretch>
                    </p:blipFill>
                    <p:spPr bwMode="auto">
                      <a:xfrm>
                        <a:off x="1792288" y="3783013"/>
                        <a:ext cx="4286250" cy="2446337"/>
                      </a:xfrm>
                      <a:prstGeom prst="rect">
                        <a:avLst/>
                      </a:prstGeom>
                      <a:noFill/>
                    </p:spPr>
                  </p:pic>
                </p:oleObj>
              </mc:Fallback>
            </mc:AlternateContent>
          </a:graphicData>
        </a:graphic>
      </p:graphicFrame>
      <p:sp>
        <p:nvSpPr>
          <p:cNvPr id="17" name="Rectangle 15">
            <a:extLst>
              <a:ext uri="{FF2B5EF4-FFF2-40B4-BE49-F238E27FC236}">
                <a16:creationId xmlns:a16="http://schemas.microsoft.com/office/drawing/2014/main" id="{AC83EF43-A076-464D-9D60-45CEED1EC6E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a:extLst>
              <a:ext uri="{FF2B5EF4-FFF2-40B4-BE49-F238E27FC236}">
                <a16:creationId xmlns:a16="http://schemas.microsoft.com/office/drawing/2014/main" id="{0194379C-D1E4-4FD0-BB75-7A2FE6AB0DDC}"/>
              </a:ext>
            </a:extLst>
          </p:cNvPr>
          <p:cNvGraphicFramePr>
            <a:graphicFrameLocks noChangeAspect="1"/>
          </p:cNvGraphicFramePr>
          <p:nvPr>
            <p:extLst>
              <p:ext uri="{D42A27DB-BD31-4B8C-83A1-F6EECF244321}">
                <p14:modId xmlns:p14="http://schemas.microsoft.com/office/powerpoint/2010/main" val="1641991780"/>
              </p:ext>
            </p:extLst>
          </p:nvPr>
        </p:nvGraphicFramePr>
        <p:xfrm>
          <a:off x="8485188" y="3687763"/>
          <a:ext cx="1693862" cy="2592387"/>
        </p:xfrm>
        <a:graphic>
          <a:graphicData uri="http://schemas.openxmlformats.org/presentationml/2006/ole">
            <mc:AlternateContent xmlns:mc="http://schemas.openxmlformats.org/markup-compatibility/2006">
              <mc:Choice xmlns:v="urn:schemas-microsoft-com:vml" Requires="v">
                <p:oleObj name="Equation" r:id="rId6" imgW="596880" imgH="990360" progId="Equation.DSMT4">
                  <p:embed/>
                </p:oleObj>
              </mc:Choice>
              <mc:Fallback>
                <p:oleObj name="Equation" r:id="rId6" imgW="596880" imgH="990360" progId="Equation.DSMT4">
                  <p:embed/>
                  <p:pic>
                    <p:nvPicPr>
                      <p:cNvPr id="0" name="Object 14"/>
                      <p:cNvPicPr>
                        <a:picLocks noChangeAspect="1" noChangeArrowheads="1"/>
                      </p:cNvPicPr>
                      <p:nvPr/>
                    </p:nvPicPr>
                    <p:blipFill>
                      <a:blip r:embed="rId7"/>
                      <a:srcRect/>
                      <a:stretch>
                        <a:fillRect/>
                      </a:stretch>
                    </p:blipFill>
                    <p:spPr bwMode="auto">
                      <a:xfrm>
                        <a:off x="8485188" y="3687763"/>
                        <a:ext cx="1693862" cy="2592387"/>
                      </a:xfrm>
                      <a:prstGeom prst="rect">
                        <a:avLst/>
                      </a:prstGeom>
                      <a:noFill/>
                    </p:spPr>
                  </p:pic>
                </p:oleObj>
              </mc:Fallback>
            </mc:AlternateContent>
          </a:graphicData>
        </a:graphic>
      </p:graphicFrame>
      <p:cxnSp>
        <p:nvCxnSpPr>
          <p:cNvPr id="8" name="直接连接符 7">
            <a:extLst>
              <a:ext uri="{FF2B5EF4-FFF2-40B4-BE49-F238E27FC236}">
                <a16:creationId xmlns:a16="http://schemas.microsoft.com/office/drawing/2014/main" id="{C60197DC-505C-4901-8863-1AACEAE0B20D}"/>
              </a:ext>
            </a:extLst>
          </p:cNvPr>
          <p:cNvCxnSpPr/>
          <p:nvPr/>
        </p:nvCxnSpPr>
        <p:spPr>
          <a:xfrm>
            <a:off x="2893102" y="4407108"/>
            <a:ext cx="292308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DF9CE99-0E8B-4C0E-9E7A-368289ED2FDE}"/>
              </a:ext>
            </a:extLst>
          </p:cNvPr>
          <p:cNvCxnSpPr/>
          <p:nvPr/>
        </p:nvCxnSpPr>
        <p:spPr>
          <a:xfrm>
            <a:off x="2877603" y="5089033"/>
            <a:ext cx="292308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35675A3-F4F6-4328-9C32-EF782886F10D}"/>
              </a:ext>
            </a:extLst>
          </p:cNvPr>
          <p:cNvCxnSpPr/>
          <p:nvPr/>
        </p:nvCxnSpPr>
        <p:spPr>
          <a:xfrm>
            <a:off x="2846606" y="6251406"/>
            <a:ext cx="292308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B71657A-8E65-4DC4-BA88-D57C80E268E7}"/>
              </a:ext>
            </a:extLst>
          </p:cNvPr>
          <p:cNvCxnSpPr/>
          <p:nvPr/>
        </p:nvCxnSpPr>
        <p:spPr>
          <a:xfrm>
            <a:off x="9438468" y="4355024"/>
            <a:ext cx="387457" cy="0"/>
          </a:xfrm>
          <a:prstGeom prst="line">
            <a:avLst/>
          </a:prstGeom>
          <a:ln>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9E87977-9709-4A9C-9754-011F84E27AA4}"/>
              </a:ext>
            </a:extLst>
          </p:cNvPr>
          <p:cNvCxnSpPr/>
          <p:nvPr/>
        </p:nvCxnSpPr>
        <p:spPr>
          <a:xfrm>
            <a:off x="9438468" y="5005953"/>
            <a:ext cx="387457" cy="0"/>
          </a:xfrm>
          <a:prstGeom prst="line">
            <a:avLst/>
          </a:prstGeom>
          <a:ln>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5B0CEFC-BF33-4F35-B502-27D5313E8931}"/>
              </a:ext>
            </a:extLst>
          </p:cNvPr>
          <p:cNvCxnSpPr/>
          <p:nvPr/>
        </p:nvCxnSpPr>
        <p:spPr>
          <a:xfrm>
            <a:off x="9422970" y="6245817"/>
            <a:ext cx="387457" cy="0"/>
          </a:xfrm>
          <a:prstGeom prst="line">
            <a:avLst/>
          </a:prstGeom>
          <a:ln>
            <a:solidFill>
              <a:srgbClr val="AE132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信息论</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Content Placeholder 2">
            <a:extLst>
              <a:ext uri="{FF2B5EF4-FFF2-40B4-BE49-F238E27FC236}">
                <a16:creationId xmlns:a16="http://schemas.microsoft.com/office/drawing/2014/main" id="{B2E48EE8-8E7C-4998-BDE3-B3D1B8AF9583}"/>
              </a:ext>
            </a:extLst>
          </p:cNvPr>
          <p:cNvSpPr>
            <a:spLocks noGrp="1"/>
          </p:cNvSpPr>
          <p:nvPr>
            <p:ph idx="1"/>
          </p:nvPr>
        </p:nvSpPr>
        <p:spPr>
          <a:xfrm>
            <a:off x="854439" y="1105200"/>
            <a:ext cx="10058399" cy="5220000"/>
          </a:xfrm>
        </p:spPr>
        <p:txBody>
          <a:bodyPr>
            <a:normAutofit lnSpcReduction="10000"/>
          </a:bodyPr>
          <a:lstStyle/>
          <a:p>
            <a:pPr eaLnBrk="1" hangingPunct="1">
              <a:lnSpc>
                <a:spcPct val="150000"/>
              </a:lnSpc>
            </a:pPr>
            <a:r>
              <a:rPr lang="zh-CN" altLang="en-US" dirty="0"/>
              <a:t>熵增定律</a:t>
            </a:r>
            <a:endParaRPr lang="en-US" altLang="zh-CN" dirty="0"/>
          </a:p>
          <a:p>
            <a:pPr lvl="1">
              <a:lnSpc>
                <a:spcPct val="150000"/>
              </a:lnSpc>
            </a:pPr>
            <a:r>
              <a:rPr lang="zh-CN" altLang="en-US" dirty="0"/>
              <a:t>熵增定律是克劳修斯提出的热力学定律，克劳修斯</a:t>
            </a:r>
            <a:r>
              <a:rPr lang="zh-CN" altLang="en-US" dirty="0">
                <a:solidFill>
                  <a:srgbClr val="FF0000"/>
                </a:solidFill>
              </a:rPr>
              <a:t>引入了熵的概念</a:t>
            </a:r>
            <a:r>
              <a:rPr lang="zh-CN" altLang="en-US" dirty="0"/>
              <a:t>来描述这种不可逆过程，即热量从高温物体流向低温物体是不可逆的。</a:t>
            </a:r>
            <a:endParaRPr lang="en-US" altLang="zh-CN" dirty="0"/>
          </a:p>
          <a:p>
            <a:pPr lvl="1">
              <a:lnSpc>
                <a:spcPct val="150000"/>
              </a:lnSpc>
            </a:pPr>
            <a:r>
              <a:rPr lang="zh-CN" altLang="en-US" dirty="0">
                <a:solidFill>
                  <a:srgbClr val="FF0000"/>
                </a:solidFill>
              </a:rPr>
              <a:t>孤立系统</a:t>
            </a:r>
            <a:r>
              <a:rPr lang="zh-CN" altLang="en-US" dirty="0"/>
              <a:t>总是趋向于熵增，最终达到熵的最大状态，也就是系统的最混乱无序状态。</a:t>
            </a:r>
            <a:endParaRPr lang="en-US" altLang="zh-CN" dirty="0"/>
          </a:p>
          <a:p>
            <a:pPr lvl="1">
              <a:lnSpc>
                <a:spcPct val="150000"/>
              </a:lnSpc>
            </a:pPr>
            <a:r>
              <a:rPr lang="zh-CN" altLang="en-US" dirty="0"/>
              <a:t>但是，对</a:t>
            </a:r>
            <a:r>
              <a:rPr lang="zh-CN" altLang="en-US" dirty="0">
                <a:solidFill>
                  <a:srgbClr val="FF0000"/>
                </a:solidFill>
              </a:rPr>
              <a:t>开放系统</a:t>
            </a:r>
            <a:r>
              <a:rPr lang="zh-CN" altLang="en-US" dirty="0"/>
              <a:t>而言，由于它可以将内部能量交换产生的熵增通过向环境释放热量的方式转移，所以开放系统有可能趋向熵减而达到有序状态。</a:t>
            </a:r>
            <a:endParaRPr lang="en-US" altLang="zh-CN" dirty="0"/>
          </a:p>
          <a:p>
            <a:pPr lvl="1">
              <a:lnSpc>
                <a:spcPct val="150000"/>
              </a:lnSpc>
            </a:pPr>
            <a:r>
              <a:rPr lang="zh-CN" altLang="en-US" dirty="0"/>
              <a:t>熵增定律被誉为</a:t>
            </a:r>
            <a:r>
              <a:rPr lang="zh-CN" altLang="en-US" dirty="0">
                <a:solidFill>
                  <a:srgbClr val="FF0000"/>
                </a:solidFill>
              </a:rPr>
              <a:t>宇宙第一定律</a:t>
            </a:r>
            <a:r>
              <a:rPr lang="zh-CN" altLang="en-US" dirty="0"/>
              <a:t>。</a:t>
            </a:r>
            <a:endParaRPr lang="en-US" altLang="zh-CN" dirty="0"/>
          </a:p>
        </p:txBody>
      </p:sp>
    </p:spTree>
    <p:extLst>
      <p:ext uri="{BB962C8B-B14F-4D97-AF65-F5344CB8AC3E}">
        <p14:creationId xmlns:p14="http://schemas.microsoft.com/office/powerpoint/2010/main" val="1039715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信息论</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Content Placeholder 2">
            <a:extLst>
              <a:ext uri="{FF2B5EF4-FFF2-40B4-BE49-F238E27FC236}">
                <a16:creationId xmlns:a16="http://schemas.microsoft.com/office/drawing/2014/main" id="{B2E48EE8-8E7C-4998-BDE3-B3D1B8AF9583}"/>
              </a:ext>
            </a:extLst>
          </p:cNvPr>
          <p:cNvSpPr>
            <a:spLocks noGrp="1"/>
          </p:cNvSpPr>
          <p:nvPr>
            <p:ph idx="1"/>
          </p:nvPr>
        </p:nvSpPr>
        <p:spPr>
          <a:xfrm>
            <a:off x="854439" y="1105200"/>
            <a:ext cx="10058399" cy="5220000"/>
          </a:xfrm>
        </p:spPr>
        <p:txBody>
          <a:bodyPr>
            <a:normAutofit/>
          </a:bodyPr>
          <a:lstStyle/>
          <a:p>
            <a:pPr eaLnBrk="1" hangingPunct="1">
              <a:lnSpc>
                <a:spcPct val="150000"/>
              </a:lnSpc>
            </a:pPr>
            <a:r>
              <a:rPr lang="zh-CN" altLang="en-US" dirty="0"/>
              <a:t>熵增定律</a:t>
            </a:r>
            <a:endParaRPr lang="en-US" altLang="zh-CN" dirty="0"/>
          </a:p>
        </p:txBody>
      </p:sp>
      <p:pic>
        <p:nvPicPr>
          <p:cNvPr id="20484" name="Picture 4">
            <a:extLst>
              <a:ext uri="{FF2B5EF4-FFF2-40B4-BE49-F238E27FC236}">
                <a16:creationId xmlns:a16="http://schemas.microsoft.com/office/drawing/2014/main" id="{3888E2E3-15BC-E4D4-93BA-A12B1477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99" y="2566674"/>
            <a:ext cx="5257800" cy="313372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1494762D-4234-6DAD-857A-4C807C9ED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475" y="1184223"/>
            <a:ext cx="4522188" cy="257830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50AE35E-5EEF-D1FC-228B-914F529B8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632" y="4077323"/>
            <a:ext cx="4823710" cy="2037413"/>
          </a:xfrm>
          <a:prstGeom prst="rect">
            <a:avLst/>
          </a:prstGeom>
        </p:spPr>
      </p:pic>
    </p:spTree>
    <p:extLst>
      <p:ext uri="{BB962C8B-B14F-4D97-AF65-F5344CB8AC3E}">
        <p14:creationId xmlns:p14="http://schemas.microsoft.com/office/powerpoint/2010/main" val="576325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信息论</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2E48EE8-8E7C-4998-BDE3-B3D1B8AF9583}"/>
                  </a:ext>
                </a:extLst>
              </p:cNvPr>
              <p:cNvSpPr>
                <a:spLocks noGrp="1"/>
              </p:cNvSpPr>
              <p:nvPr>
                <p:ph idx="1"/>
              </p:nvPr>
            </p:nvSpPr>
            <p:spPr>
              <a:xfrm>
                <a:off x="854439" y="1105200"/>
                <a:ext cx="10058399" cy="5220000"/>
              </a:xfrm>
            </p:spPr>
            <p:txBody>
              <a:bodyPr>
                <a:normAutofit fontScale="92500" lnSpcReduction="10000"/>
              </a:bodyPr>
              <a:lstStyle/>
              <a:p>
                <a:pPr eaLnBrk="1" hangingPunct="1">
                  <a:lnSpc>
                    <a:spcPct val="150000"/>
                  </a:lnSpc>
                </a:pPr>
                <a:r>
                  <a:rPr lang="zh-CN" altLang="en-US" dirty="0"/>
                  <a:t>信息熵</a:t>
                </a:r>
                <a:endParaRPr lang="en-US" altLang="zh-CN" dirty="0"/>
              </a:p>
              <a:p>
                <a:pPr lvl="1" eaLnBrk="1" hangingPunct="1">
                  <a:lnSpc>
                    <a:spcPct val="150000"/>
                  </a:lnSpc>
                </a:pPr>
                <a:r>
                  <a:rPr lang="zh-CN" altLang="en-US" dirty="0"/>
                  <a:t>信息熵，可以看作是</a:t>
                </a:r>
                <a:r>
                  <a:rPr lang="zh-CN" altLang="en-US" dirty="0">
                    <a:solidFill>
                      <a:srgbClr val="FF0000"/>
                    </a:solidFill>
                  </a:rPr>
                  <a:t>样本集合纯度</a:t>
                </a:r>
                <a:r>
                  <a:rPr lang="zh-CN" altLang="en-US" dirty="0"/>
                  <a:t>一种指标，也可以认为是</a:t>
                </a:r>
                <a:r>
                  <a:rPr lang="zh-CN" altLang="en-US" dirty="0">
                    <a:solidFill>
                      <a:srgbClr val="FF0000"/>
                    </a:solidFill>
                  </a:rPr>
                  <a:t>样本集合包含的平均信息量</a:t>
                </a:r>
                <a:r>
                  <a:rPr lang="zh-CN" altLang="en-US" dirty="0"/>
                  <a:t>。</a:t>
                </a:r>
                <a:endParaRPr lang="en-US" altLang="zh-CN" dirty="0"/>
              </a:p>
              <a:p>
                <a:pPr lvl="1" eaLnBrk="1" hangingPunct="1">
                  <a:lnSpc>
                    <a:spcPct val="150000"/>
                  </a:lnSpc>
                </a:pPr>
                <a:r>
                  <a:rPr lang="zh-CN" altLang="en-US" dirty="0"/>
                  <a:t>假定当前样本集合</a:t>
                </a:r>
                <a:r>
                  <a:rPr lang="en-US" altLang="zh-CN" dirty="0"/>
                  <a:t>X</a:t>
                </a:r>
                <a:r>
                  <a:rPr lang="zh-CN" altLang="en-US" dirty="0"/>
                  <a:t>中样本</a:t>
                </a:r>
                <a14:m>
                  <m:oMath xmlns:m="http://schemas.openxmlformats.org/officeDocument/2006/math">
                    <m:r>
                      <a:rPr lang="en-US" altLang="zh-CN" b="0" i="1" smtClean="0">
                        <a:latin typeface="Cambria Math" panose="02040503050406030204" pitchFamily="18" charset="0"/>
                      </a:rPr>
                      <m:t>𝑥</m:t>
                    </m:r>
                  </m:oMath>
                </a14:m>
                <a:r>
                  <a:rPr lang="zh-CN" altLang="en-US" dirty="0"/>
                  <a:t>所占的比例</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，则样本集合</a:t>
                </a:r>
                <a:r>
                  <a:rPr lang="en-US" altLang="zh-CN" i="1" dirty="0"/>
                  <a:t>X</a:t>
                </a:r>
                <a:r>
                  <a:rPr lang="zh-CN" altLang="en-US" dirty="0"/>
                  <a:t>的信息熵定义为：</a:t>
                </a: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eaLnBrk="1" hangingPunct="1">
                  <a:lnSpc>
                    <a:spcPct val="150000"/>
                  </a:lnSpc>
                </a:pPr>
                <a:r>
                  <a:rPr lang="zh-CN" altLang="en-US" dirty="0"/>
                  <a:t>联合熵</a:t>
                </a:r>
                <a:endParaRPr lang="en-US" altLang="zh-CN" dirty="0"/>
              </a:p>
              <a:p>
                <a:pPr lvl="1" eaLnBrk="1" hangingPunct="1">
                  <a:lnSpc>
                    <a:spcPct val="150000"/>
                  </a:lnSpc>
                </a:pPr>
                <a:r>
                  <a:rPr lang="zh-CN" altLang="en-US" dirty="0"/>
                  <a:t>两个随机变量</a:t>
                </a:r>
                <a:r>
                  <a:rPr lang="en-US" altLang="zh-CN" i="1" dirty="0"/>
                  <a:t>X</a:t>
                </a:r>
                <a:r>
                  <a:rPr lang="zh-CN" altLang="en-US" dirty="0"/>
                  <a:t>和</a:t>
                </a:r>
                <a:r>
                  <a:rPr lang="en-US" altLang="zh-CN" i="1" dirty="0"/>
                  <a:t>Y</a:t>
                </a:r>
                <a:r>
                  <a:rPr lang="zh-CN" altLang="en-US" dirty="0"/>
                  <a:t>的联合分布可以形成联合熵，用来</a:t>
                </a:r>
                <a:r>
                  <a:rPr lang="zh-CN" altLang="en-US" dirty="0">
                    <a:solidFill>
                      <a:srgbClr val="FF0000"/>
                    </a:solidFill>
                  </a:rPr>
                  <a:t>度量二维随机变量</a:t>
                </a:r>
                <a:r>
                  <a:rPr lang="en-US" altLang="zh-CN" i="1" dirty="0">
                    <a:solidFill>
                      <a:srgbClr val="FF0000"/>
                    </a:solidFill>
                  </a:rPr>
                  <a:t>X,Y</a:t>
                </a:r>
                <a:r>
                  <a:rPr lang="zh-CN" altLang="en-US" dirty="0">
                    <a:solidFill>
                      <a:srgbClr val="FF0000"/>
                    </a:solidFill>
                  </a:rPr>
                  <a:t>的不确定性</a:t>
                </a:r>
                <a:r>
                  <a:rPr lang="zh-CN" altLang="en-US" dirty="0"/>
                  <a:t>。</a:t>
                </a: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eaLnBrk="1" hangingPunct="1">
                  <a:lnSpc>
                    <a:spcPct val="150000"/>
                  </a:lnSpc>
                </a:pPr>
                <a:endParaRPr lang="en-US" altLang="zh-CN" dirty="0"/>
              </a:p>
              <a:p>
                <a:pPr eaLnBrk="1" hangingPunct="1">
                  <a:lnSpc>
                    <a:spcPct val="150000"/>
                  </a:lnSpc>
                </a:pPr>
                <a:endParaRPr lang="en-US" altLang="zh-CN" dirty="0"/>
              </a:p>
            </p:txBody>
          </p:sp>
        </mc:Choice>
        <mc:Fallback xmlns="">
          <p:sp>
            <p:nvSpPr>
              <p:cNvPr id="5" name="Content Placeholder 2">
                <a:extLst>
                  <a:ext uri="{FF2B5EF4-FFF2-40B4-BE49-F238E27FC236}">
                    <a16:creationId xmlns:a16="http://schemas.microsoft.com/office/drawing/2014/main" id="{B2E48EE8-8E7C-4998-BDE3-B3D1B8AF9583}"/>
                  </a:ext>
                </a:extLst>
              </p:cNvPr>
              <p:cNvSpPr>
                <a:spLocks noGrp="1" noRot="1" noChangeAspect="1" noMove="1" noResize="1" noEditPoints="1" noAdjustHandles="1" noChangeArrowheads="1" noChangeShapeType="1" noTextEdit="1"/>
              </p:cNvSpPr>
              <p:nvPr>
                <p:ph idx="1"/>
              </p:nvPr>
            </p:nvSpPr>
            <p:spPr>
              <a:xfrm>
                <a:off x="854439" y="1105200"/>
                <a:ext cx="10058399" cy="5220000"/>
              </a:xfrm>
              <a:blipFill>
                <a:blip r:embed="rId3"/>
                <a:stretch>
                  <a:fillRect l="-909" r="-3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1">
                <a:extLst>
                  <a:ext uri="{FF2B5EF4-FFF2-40B4-BE49-F238E27FC236}">
                    <a16:creationId xmlns:a16="http://schemas.microsoft.com/office/drawing/2014/main" id="{660AD62A-B94E-4A7E-8B8E-3DFD1B43534F}"/>
                  </a:ext>
                </a:extLst>
              </p:cNvPr>
              <p:cNvSpPr txBox="1"/>
              <p:nvPr/>
            </p:nvSpPr>
            <p:spPr>
              <a:xfrm>
                <a:off x="4109306" y="3361611"/>
                <a:ext cx="3717813" cy="682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微软雅黑" panose="020B0503020204020204" pitchFamily="34" charset="-122"/>
                        </a:rPr>
                        <m:t>𝐻</m:t>
                      </m:r>
                      <m:r>
                        <a:rPr lang="en-US" altLang="zh-CN" sz="2400" i="1">
                          <a:solidFill>
                            <a:srgbClr val="000000"/>
                          </a:solidFill>
                          <a:latin typeface="Cambria Math" panose="02040503050406030204" pitchFamily="18" charset="0"/>
                          <a:ea typeface="微软雅黑" panose="020B0503020204020204" pitchFamily="34" charset="-122"/>
                        </a:rPr>
                        <m:t>(</m:t>
                      </m:r>
                      <m:r>
                        <a:rPr lang="en-US" altLang="zh-CN" sz="2400" i="1">
                          <a:solidFill>
                            <a:srgbClr val="000000"/>
                          </a:solidFill>
                          <a:latin typeface="Cambria Math" panose="02040503050406030204" pitchFamily="18" charset="0"/>
                          <a:ea typeface="微软雅黑" panose="020B0503020204020204" pitchFamily="34" charset="-122"/>
                        </a:rPr>
                        <m:t>𝑋</m:t>
                      </m:r>
                      <m:r>
                        <a:rPr lang="en-US" altLang="zh-CN" sz="2400" i="1">
                          <a:solidFill>
                            <a:srgbClr val="000000"/>
                          </a:solidFill>
                          <a:latin typeface="Cambria Math" panose="02040503050406030204" pitchFamily="18" charset="0"/>
                          <a:ea typeface="微软雅黑" panose="020B0503020204020204" pitchFamily="34" charset="-122"/>
                        </a:rPr>
                        <m:t>)=−</m:t>
                      </m:r>
                      <m:nary>
                        <m:naryPr>
                          <m:chr m:val="∑"/>
                          <m:limLoc m:val="subSup"/>
                          <m:supHide m:val="on"/>
                          <m:ctrlPr>
                            <a:rPr lang="zh-CN" altLang="zh-CN" sz="2400" i="1">
                              <a:solidFill>
                                <a:srgbClr val="000000"/>
                              </a:solidFill>
                              <a:latin typeface="Cambria Math" panose="02040503050406030204" pitchFamily="18" charset="0"/>
                              <a:ea typeface="Cambria Math" panose="02040503050406030204" pitchFamily="18" charset="0"/>
                            </a:rPr>
                          </m:ctrlPr>
                        </m:naryPr>
                        <m:sub>
                          <m:r>
                            <a:rPr lang="en-US" altLang="zh-CN" sz="2400" i="1">
                              <a:solidFill>
                                <a:srgbClr val="000000"/>
                              </a:solidFill>
                              <a:latin typeface="Cambria Math" panose="02040503050406030204" pitchFamily="18" charset="0"/>
                              <a:ea typeface="微软雅黑" panose="020B0503020204020204" pitchFamily="34" charset="-122"/>
                            </a:rPr>
                            <m:t>𝑥</m:t>
                          </m:r>
                        </m:sub>
                        <m:sup/>
                        <m:e>
                          <m:r>
                            <a:rPr lang="en-US" altLang="zh-CN" sz="2400" i="1">
                              <a:solidFill>
                                <a:srgbClr val="000000"/>
                              </a:solidFill>
                              <a:latin typeface="Cambria Math" panose="02040503050406030204" pitchFamily="18" charset="0"/>
                              <a:ea typeface="微软雅黑" panose="020B0503020204020204" pitchFamily="34" charset="-122"/>
                            </a:rPr>
                            <m:t>𝑝</m:t>
                          </m:r>
                          <m:d>
                            <m:dPr>
                              <m:ctrlPr>
                                <a:rPr lang="zh-CN"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func>
                            <m:funcPr>
                              <m:ctrlPr>
                                <a:rPr lang="zh-CN" altLang="zh-CN" sz="2400" i="1">
                                  <a:solidFill>
                                    <a:srgbClr val="000000"/>
                                  </a:solidFill>
                                  <a:latin typeface="Cambria Math" panose="02040503050406030204" pitchFamily="18" charset="0"/>
                                  <a:ea typeface="Cambria Math" panose="02040503050406030204" pitchFamily="18" charset="0"/>
                                </a:rPr>
                              </m:ctrlPr>
                            </m:funcPr>
                            <m:fName>
                              <m:r>
                                <m:rPr>
                                  <m:sty m:val="p"/>
                                </m:rPr>
                                <a:rPr lang="en-US" altLang="zh-CN" sz="2400">
                                  <a:solidFill>
                                    <a:srgbClr val="000000"/>
                                  </a:solidFill>
                                  <a:latin typeface="Cambria Math" panose="02040503050406030204" pitchFamily="18" charset="0"/>
                                  <a:ea typeface="微软雅黑" panose="020B0503020204020204" pitchFamily="34" charset="-122"/>
                                </a:rPr>
                                <m:t>log</m:t>
                              </m:r>
                            </m:fName>
                            <m:e>
                              <m:r>
                                <a:rPr lang="en-US" altLang="zh-CN" sz="2400" i="1">
                                  <a:solidFill>
                                    <a:srgbClr val="000000"/>
                                  </a:solidFill>
                                  <a:latin typeface="Cambria Math" panose="02040503050406030204" pitchFamily="18" charset="0"/>
                                  <a:ea typeface="微软雅黑" panose="020B0503020204020204" pitchFamily="34" charset="-122"/>
                                </a:rPr>
                                <m:t>𝑝</m:t>
                              </m:r>
                              <m:d>
                                <m:dPr>
                                  <m:ctrlPr>
                                    <a:rPr lang="zh-CN"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e>
                          </m:func>
                        </m:e>
                      </m:nary>
                    </m:oMath>
                  </m:oMathPara>
                </a14:m>
                <a:endParaRPr lang="en-US" sz="2400" dirty="0" err="1"/>
              </a:p>
            </p:txBody>
          </p:sp>
        </mc:Choice>
        <mc:Fallback xmlns="">
          <p:sp>
            <p:nvSpPr>
              <p:cNvPr id="6" name="TextBox 1">
                <a:extLst>
                  <a:ext uri="{FF2B5EF4-FFF2-40B4-BE49-F238E27FC236}">
                    <a16:creationId xmlns:a16="http://schemas.microsoft.com/office/drawing/2014/main" id="{660AD62A-B94E-4A7E-8B8E-3DFD1B43534F}"/>
                  </a:ext>
                </a:extLst>
              </p:cNvPr>
              <p:cNvSpPr txBox="1">
                <a:spLocks noRot="1" noChangeAspect="1" noMove="1" noResize="1" noEditPoints="1" noAdjustHandles="1" noChangeArrowheads="1" noChangeShapeType="1" noTextEdit="1"/>
              </p:cNvSpPr>
              <p:nvPr/>
            </p:nvSpPr>
            <p:spPr>
              <a:xfrm>
                <a:off x="4109306" y="3361611"/>
                <a:ext cx="3717813" cy="68275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E2CE38-52BE-4ADA-BF49-FF98106D6247}"/>
                  </a:ext>
                </a:extLst>
              </p:cNvPr>
              <p:cNvSpPr txBox="1"/>
              <p:nvPr/>
            </p:nvSpPr>
            <p:spPr>
              <a:xfrm>
                <a:off x="1283628" y="4091205"/>
                <a:ext cx="8196988" cy="461665"/>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rPr>
                      <m:t>𝐻</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rPr>
                      <m:t>(</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rPr>
                      <m:t>𝑋</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微软雅黑" panose="020B0503020204020204" pitchFamily="34" charset="-122"/>
                        <a:cs typeface="+mn-cs"/>
                      </a:rPr>
                      <m:t>)</m:t>
                    </m:r>
                  </m:oMath>
                </a14:m>
                <a:r>
                  <a:rPr lang="zh-CN" altLang="en-US" sz="2400" dirty="0">
                    <a:latin typeface="+mn-ea"/>
                  </a:rPr>
                  <a:t>的值越小，则</a:t>
                </a:r>
                <a:r>
                  <a:rPr lang="en-US" altLang="zh-CN" sz="2400" i="1" dirty="0">
                    <a:latin typeface="+mn-ea"/>
                    <a:cs typeface="Times New Roman" panose="02020603050405020304" pitchFamily="18" charset="0"/>
                  </a:rPr>
                  <a:t>X</a:t>
                </a:r>
                <a:r>
                  <a:rPr lang="zh-CN" altLang="en-US" sz="2400" dirty="0">
                    <a:latin typeface="+mn-ea"/>
                  </a:rPr>
                  <a:t>的纯度越高，蕴含的不确定性越小。</a:t>
                </a:r>
                <a:endParaRPr lang="en-US" sz="2400" dirty="0">
                  <a:latin typeface="+mn-ea"/>
                </a:endParaRPr>
              </a:p>
            </p:txBody>
          </p:sp>
        </mc:Choice>
        <mc:Fallback xmlns="">
          <p:sp>
            <p:nvSpPr>
              <p:cNvPr id="7" name="TextBox 6">
                <a:extLst>
                  <a:ext uri="{FF2B5EF4-FFF2-40B4-BE49-F238E27FC236}">
                    <a16:creationId xmlns:a16="http://schemas.microsoft.com/office/drawing/2014/main" id="{D4E2CE38-52BE-4ADA-BF49-FF98106D6247}"/>
                  </a:ext>
                </a:extLst>
              </p:cNvPr>
              <p:cNvSpPr txBox="1">
                <a:spLocks noRot="1" noChangeAspect="1" noMove="1" noResize="1" noEditPoints="1" noAdjustHandles="1" noChangeArrowheads="1" noChangeShapeType="1" noTextEdit="1"/>
              </p:cNvSpPr>
              <p:nvPr/>
            </p:nvSpPr>
            <p:spPr>
              <a:xfrm>
                <a:off x="1283628" y="4091205"/>
                <a:ext cx="8196988" cy="461665"/>
              </a:xfrm>
              <a:prstGeom prst="rect">
                <a:avLst/>
              </a:prstGeom>
              <a:blipFill>
                <a:blip r:embed="rId5"/>
                <a:stretch>
                  <a:fillRect l="-1042" t="-10526" r="-149"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11">
                <a:extLst>
                  <a:ext uri="{FF2B5EF4-FFF2-40B4-BE49-F238E27FC236}">
                    <a16:creationId xmlns:a16="http://schemas.microsoft.com/office/drawing/2014/main" id="{48E7598A-5062-467F-89BB-B4CA4BF0FFFB}"/>
                  </a:ext>
                </a:extLst>
              </p:cNvPr>
              <p:cNvSpPr txBox="1"/>
              <p:nvPr/>
            </p:nvSpPr>
            <p:spPr>
              <a:xfrm>
                <a:off x="3709830" y="5659951"/>
                <a:ext cx="4533933" cy="93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𝑌</m:t>
                          </m:r>
                        </m:e>
                      </m:d>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sub>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𝑝</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𝑙𝑜𝑔𝑝</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 </m:t>
                          </m:r>
                        </m:e>
                      </m:nary>
                    </m:oMath>
                  </m:oMathPara>
                </a14:m>
                <a:endParaRPr lang="en-US" sz="2400" dirty="0" err="1"/>
              </a:p>
            </p:txBody>
          </p:sp>
        </mc:Choice>
        <mc:Fallback xmlns="">
          <p:sp>
            <p:nvSpPr>
              <p:cNvPr id="8" name="TextBox 11">
                <a:extLst>
                  <a:ext uri="{FF2B5EF4-FFF2-40B4-BE49-F238E27FC236}">
                    <a16:creationId xmlns:a16="http://schemas.microsoft.com/office/drawing/2014/main" id="{48E7598A-5062-467F-89BB-B4CA4BF0FFFB}"/>
                  </a:ext>
                </a:extLst>
              </p:cNvPr>
              <p:cNvSpPr txBox="1">
                <a:spLocks noRot="1" noChangeAspect="1" noMove="1" noResize="1" noEditPoints="1" noAdjustHandles="1" noChangeArrowheads="1" noChangeShapeType="1" noTextEdit="1"/>
              </p:cNvSpPr>
              <p:nvPr/>
            </p:nvSpPr>
            <p:spPr>
              <a:xfrm>
                <a:off x="3709830" y="5659951"/>
                <a:ext cx="4533933" cy="93743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641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信息论</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Content Placeholder 2">
            <a:extLst>
              <a:ext uri="{FF2B5EF4-FFF2-40B4-BE49-F238E27FC236}">
                <a16:creationId xmlns:a16="http://schemas.microsoft.com/office/drawing/2014/main" id="{A8A9F8DC-F411-4A6D-83BC-8BDB5E7E50D8}"/>
              </a:ext>
            </a:extLst>
          </p:cNvPr>
          <p:cNvSpPr>
            <a:spLocks noGrp="1"/>
          </p:cNvSpPr>
          <p:nvPr>
            <p:ph idx="1"/>
          </p:nvPr>
        </p:nvSpPr>
        <p:spPr>
          <a:xfrm>
            <a:off x="764498" y="1105200"/>
            <a:ext cx="10523094" cy="5220000"/>
          </a:xfrm>
        </p:spPr>
        <p:txBody>
          <a:bodyPr/>
          <a:lstStyle/>
          <a:p>
            <a:pPr eaLnBrk="1" hangingPunct="1">
              <a:lnSpc>
                <a:spcPct val="150000"/>
              </a:lnSpc>
            </a:pPr>
            <a:r>
              <a:rPr lang="zh-CN" altLang="en-US" dirty="0"/>
              <a:t>条件熵</a:t>
            </a:r>
            <a:endParaRPr lang="en-US" altLang="zh-CN" dirty="0"/>
          </a:p>
          <a:p>
            <a:pPr lvl="1" eaLnBrk="1" hangingPunct="1">
              <a:lnSpc>
                <a:spcPct val="150000"/>
              </a:lnSpc>
            </a:pPr>
            <a:r>
              <a:rPr lang="zh-CN" altLang="en-US" dirty="0"/>
              <a:t>在</a:t>
            </a:r>
            <a:r>
              <a:rPr lang="zh-CN" altLang="en-US" dirty="0">
                <a:solidFill>
                  <a:srgbClr val="FF0000"/>
                </a:solidFill>
              </a:rPr>
              <a:t>随机变量</a:t>
            </a:r>
            <a:r>
              <a:rPr lang="en-US" altLang="zh-CN" dirty="0">
                <a:solidFill>
                  <a:srgbClr val="FF0000"/>
                </a:solidFill>
              </a:rPr>
              <a:t>X</a:t>
            </a:r>
            <a:r>
              <a:rPr lang="zh-CN" altLang="en-US" dirty="0">
                <a:solidFill>
                  <a:srgbClr val="FF0000"/>
                </a:solidFill>
              </a:rPr>
              <a:t>发生的前提下，随机变量</a:t>
            </a:r>
            <a:r>
              <a:rPr lang="en-US" altLang="zh-CN" dirty="0">
                <a:solidFill>
                  <a:srgbClr val="FF0000"/>
                </a:solidFill>
              </a:rPr>
              <a:t>Y</a:t>
            </a:r>
            <a:r>
              <a:rPr lang="zh-CN" altLang="en-US" dirty="0">
                <a:solidFill>
                  <a:srgbClr val="FF0000"/>
                </a:solidFill>
              </a:rPr>
              <a:t>发生带来的熵</a:t>
            </a:r>
            <a:r>
              <a:rPr lang="zh-CN" altLang="en-US" dirty="0"/>
              <a:t>，定义为</a:t>
            </a:r>
            <a:r>
              <a:rPr lang="en-US" altLang="zh-CN" dirty="0"/>
              <a:t>Y</a:t>
            </a:r>
            <a:r>
              <a:rPr lang="zh-CN" altLang="en-US" dirty="0"/>
              <a:t>的条件熵，用</a:t>
            </a:r>
            <a:r>
              <a:rPr lang="en-US" altLang="zh-CN" dirty="0"/>
              <a:t>H(Y|X)</a:t>
            </a:r>
            <a:r>
              <a:rPr lang="zh-CN" altLang="en-US" dirty="0"/>
              <a:t>表示，定义为：</a:t>
            </a: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eaLnBrk="1" hangingPunct="1">
              <a:lnSpc>
                <a:spcPct val="150000"/>
              </a:lnSpc>
            </a:pPr>
            <a:endParaRPr lang="en-US" altLang="zh-CN" dirty="0"/>
          </a:p>
          <a:p>
            <a:pPr eaLnBrk="1" hangingPunct="1">
              <a:lnSpc>
                <a:spcPct val="150000"/>
              </a:lnSpc>
            </a:pPr>
            <a:endParaRPr lang="en-US" altLang="zh-CN" dirty="0"/>
          </a:p>
        </p:txBody>
      </p:sp>
      <mc:AlternateContent xmlns:mc="http://schemas.openxmlformats.org/markup-compatibility/2006" xmlns:a14="http://schemas.microsoft.com/office/drawing/2010/main">
        <mc:Choice Requires="a14">
          <p:sp>
            <p:nvSpPr>
              <p:cNvPr id="6" name="TextBox 8">
                <a:extLst>
                  <a:ext uri="{FF2B5EF4-FFF2-40B4-BE49-F238E27FC236}">
                    <a16:creationId xmlns:a16="http://schemas.microsoft.com/office/drawing/2014/main" id="{C8D4B779-1FF1-40C3-AEFD-52EC911E4F48}"/>
                  </a:ext>
                </a:extLst>
              </p:cNvPr>
              <p:cNvSpPr txBox="1"/>
              <p:nvPr/>
            </p:nvSpPr>
            <p:spPr>
              <a:xfrm>
                <a:off x="5222075" y="2333714"/>
                <a:ext cx="5502532" cy="937436"/>
              </a:xfrm>
              <a:prstGeom prst="rect">
                <a:avLst/>
              </a:prstGeom>
              <a:noFill/>
            </p:spPr>
            <p:txBody>
              <a:bodyPr wrap="squar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sub>
                        <m:sup/>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d>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𝑙𝑜𝑔𝑝</m:t>
                          </m:r>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𝑦</m:t>
                              </m:r>
                            </m:e>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𝑥</m:t>
                              </m:r>
                            </m:e>
                          </m:d>
                        </m:e>
                      </m:nary>
                    </m:oMath>
                  </m:oMathPara>
                </a14:m>
                <a:endParaRPr kumimoji="0" lang="en-US" sz="2400" b="0" i="0" u="none" strike="noStrike" kern="1200" cap="none" spc="0" normalizeH="0" baseline="0" noProof="0" dirty="0" err="1">
                  <a:ln>
                    <a:noFill/>
                  </a:ln>
                  <a:solidFill>
                    <a:srgbClr val="000000"/>
                  </a:solidFill>
                  <a:effectLst/>
                  <a:uLnTx/>
                  <a:uFillTx/>
                  <a:latin typeface="Arial"/>
                  <a:ea typeface="微软雅黑"/>
                  <a:cs typeface="+mn-cs"/>
                </a:endParaRPr>
              </a:p>
            </p:txBody>
          </p:sp>
        </mc:Choice>
        <mc:Fallback xmlns="">
          <p:sp>
            <p:nvSpPr>
              <p:cNvPr id="6" name="TextBox 8">
                <a:extLst>
                  <a:ext uri="{FF2B5EF4-FFF2-40B4-BE49-F238E27FC236}">
                    <a16:creationId xmlns:a16="http://schemas.microsoft.com/office/drawing/2014/main" id="{C8D4B779-1FF1-40C3-AEFD-52EC911E4F48}"/>
                  </a:ext>
                </a:extLst>
              </p:cNvPr>
              <p:cNvSpPr txBox="1">
                <a:spLocks noRot="1" noChangeAspect="1" noMove="1" noResize="1" noEditPoints="1" noAdjustHandles="1" noChangeArrowheads="1" noChangeShapeType="1" noTextEdit="1"/>
              </p:cNvSpPr>
              <p:nvPr/>
            </p:nvSpPr>
            <p:spPr>
              <a:xfrm>
                <a:off x="5222075" y="2333714"/>
                <a:ext cx="5502532" cy="937436"/>
              </a:xfrm>
              <a:prstGeom prst="rect">
                <a:avLst/>
              </a:prstGeom>
              <a:blipFill>
                <a:blip r:embed="rId3"/>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22E68D4-C2DD-4489-9884-930E662CA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8981" y="3717560"/>
            <a:ext cx="4810088" cy="2683239"/>
          </a:xfrm>
          <a:prstGeom prst="rect">
            <a:avLst/>
          </a:prstGeom>
        </p:spPr>
      </p:pic>
    </p:spTree>
    <p:extLst>
      <p:ext uri="{BB962C8B-B14F-4D97-AF65-F5344CB8AC3E}">
        <p14:creationId xmlns:p14="http://schemas.microsoft.com/office/powerpoint/2010/main" val="2519698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信息论</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a:xfrm>
            <a:off x="8610600" y="6446291"/>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8A9F8DC-F411-4A6D-83BC-8BDB5E7E50D8}"/>
                  </a:ext>
                </a:extLst>
              </p:cNvPr>
              <p:cNvSpPr>
                <a:spLocks noGrp="1"/>
              </p:cNvSpPr>
              <p:nvPr>
                <p:ph idx="1"/>
              </p:nvPr>
            </p:nvSpPr>
            <p:spPr>
              <a:xfrm>
                <a:off x="764498" y="1105200"/>
                <a:ext cx="10523094" cy="5220000"/>
              </a:xfrm>
            </p:spPr>
            <p:txBody>
              <a:bodyPr/>
              <a:lstStyle/>
              <a:p>
                <a:pPr eaLnBrk="1" hangingPunct="1">
                  <a:lnSpc>
                    <a:spcPct val="150000"/>
                  </a:lnSpc>
                </a:pPr>
                <a:r>
                  <a:rPr lang="zh-CN" altLang="en-US" dirty="0"/>
                  <a:t>各种熵之间的关系</a:t>
                </a:r>
                <a:endParaRPr lang="en-US" altLang="zh-CN" dirty="0"/>
              </a:p>
              <a:p>
                <a:pPr lvl="1">
                  <a:lnSpc>
                    <a:spcPct val="150000"/>
                  </a:lnSpc>
                </a:pPr>
                <a:r>
                  <a:rPr lang="zh-CN" altLang="en-US" dirty="0"/>
                  <a:t>熵、联合熵和条件熵之间的关系如下：</a:t>
                </a:r>
                <a:endParaRPr lang="en-US" altLang="zh-CN" dirty="0"/>
              </a:p>
              <a:p>
                <a:pPr marL="457200" lvl="1" indent="0" eaLnBrk="1" hangingPunct="1">
                  <a:lnSpc>
                    <a:spcPct val="150000"/>
                  </a:lnSpc>
                  <a:buNone/>
                </a:pPr>
                <a:endParaRPr lang="en-US" altLang="zh-CN" dirty="0"/>
              </a:p>
              <a:p>
                <a:pPr marL="457200" lvl="1" indent="0" eaLnBrk="1" hangingPunct="1">
                  <a:lnSpc>
                    <a:spcPct val="150000"/>
                  </a:lnSpc>
                  <a:buNone/>
                </a:pPr>
                <a14:m>
                  <m:oMathPara xmlns:m="http://schemas.openxmlformats.org/officeDocument/2006/math">
                    <m:oMathParaPr>
                      <m:jc m:val="left"/>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d>
                    </m:oMath>
                  </m:oMathPara>
                </a14:m>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lvl="1" eaLnBrk="1" hangingPunct="1">
                  <a:lnSpc>
                    <a:spcPct val="150000"/>
                  </a:lnSpc>
                </a:pPr>
                <a:endParaRPr lang="en-US" altLang="zh-CN" dirty="0"/>
              </a:p>
              <a:p>
                <a:pPr eaLnBrk="1" hangingPunct="1">
                  <a:lnSpc>
                    <a:spcPct val="150000"/>
                  </a:lnSpc>
                </a:pPr>
                <a:endParaRPr lang="en-US" altLang="zh-CN" dirty="0"/>
              </a:p>
              <a:p>
                <a:pPr eaLnBrk="1" hangingPunct="1">
                  <a:lnSpc>
                    <a:spcPct val="150000"/>
                  </a:lnSpc>
                </a:pPr>
                <a:endParaRPr lang="en-US" altLang="zh-CN" dirty="0"/>
              </a:p>
            </p:txBody>
          </p:sp>
        </mc:Choice>
        <mc:Fallback xmlns="">
          <p:sp>
            <p:nvSpPr>
              <p:cNvPr id="5" name="Content Placeholder 2">
                <a:extLst>
                  <a:ext uri="{FF2B5EF4-FFF2-40B4-BE49-F238E27FC236}">
                    <a16:creationId xmlns:a16="http://schemas.microsoft.com/office/drawing/2014/main" id="{A8A9F8DC-F411-4A6D-83BC-8BDB5E7E50D8}"/>
                  </a:ext>
                </a:extLst>
              </p:cNvPr>
              <p:cNvSpPr>
                <a:spLocks noGrp="1" noRot="1" noChangeAspect="1" noMove="1" noResize="1" noEditPoints="1" noAdjustHandles="1" noChangeArrowheads="1" noChangeShapeType="1" noTextEdit="1"/>
              </p:cNvSpPr>
              <p:nvPr>
                <p:ph idx="1"/>
              </p:nvPr>
            </p:nvSpPr>
            <p:spPr>
              <a:xfrm>
                <a:off x="764498" y="1105200"/>
                <a:ext cx="10523094" cy="5220000"/>
              </a:xfrm>
              <a:blipFill>
                <a:blip r:embed="rId3"/>
                <a:stretch>
                  <a:fillRect l="-1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9">
                <a:extLst>
                  <a:ext uri="{FF2B5EF4-FFF2-40B4-BE49-F238E27FC236}">
                    <a16:creationId xmlns:a16="http://schemas.microsoft.com/office/drawing/2014/main" id="{DFA43050-C3E5-47AE-9F34-E88FEF80113E}"/>
                  </a:ext>
                </a:extLst>
              </p:cNvPr>
              <p:cNvSpPr txBox="1"/>
              <p:nvPr/>
            </p:nvSpPr>
            <p:spPr>
              <a:xfrm>
                <a:off x="1227721" y="2638519"/>
                <a:ext cx="3534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𝑌</m:t>
                          </m:r>
                        </m:e>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𝑌</m:t>
                          </m:r>
                        </m:e>
                      </m:d>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e>
                      </m:d>
                    </m:oMath>
                  </m:oMathPara>
                </a14:m>
                <a:endParaRPr lang="en-US" sz="2400" dirty="0" err="1"/>
              </a:p>
            </p:txBody>
          </p:sp>
        </mc:Choice>
        <mc:Fallback xmlns="">
          <p:sp>
            <p:nvSpPr>
              <p:cNvPr id="7" name="TextBox 9">
                <a:extLst>
                  <a:ext uri="{FF2B5EF4-FFF2-40B4-BE49-F238E27FC236}">
                    <a16:creationId xmlns:a16="http://schemas.microsoft.com/office/drawing/2014/main" id="{DFA43050-C3E5-47AE-9F34-E88FEF80113E}"/>
                  </a:ext>
                </a:extLst>
              </p:cNvPr>
              <p:cNvSpPr txBox="1">
                <a:spLocks noRot="1" noChangeAspect="1" noMove="1" noResize="1" noEditPoints="1" noAdjustHandles="1" noChangeArrowheads="1" noChangeShapeType="1" noTextEdit="1"/>
              </p:cNvSpPr>
              <p:nvPr/>
            </p:nvSpPr>
            <p:spPr>
              <a:xfrm>
                <a:off x="1227721" y="2638519"/>
                <a:ext cx="3534878" cy="369332"/>
              </a:xfrm>
              <a:prstGeom prst="rect">
                <a:avLst/>
              </a:prstGeom>
              <a:blipFill>
                <a:blip r:embed="rId4"/>
                <a:stretch>
                  <a:fillRect l="-1207"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18">
                <a:extLst>
                  <a:ext uri="{FF2B5EF4-FFF2-40B4-BE49-F238E27FC236}">
                    <a16:creationId xmlns:a16="http://schemas.microsoft.com/office/drawing/2014/main" id="{4F22FF9C-EFFB-4B26-A301-A3D0AAC2717D}"/>
                  </a:ext>
                </a:extLst>
              </p:cNvPr>
              <p:cNvSpPr txBox="1"/>
              <p:nvPr/>
            </p:nvSpPr>
            <p:spPr>
              <a:xfrm>
                <a:off x="1124262" y="3538883"/>
                <a:ext cx="6115985" cy="461665"/>
              </a:xfrm>
              <a:prstGeom prst="rect">
                <a:avLst/>
              </a:prstGeom>
              <a:noFill/>
            </p:spPr>
            <p:txBody>
              <a:bodyPr wrap="square" rtlCol="0">
                <a:spAutoFit/>
              </a:bodyPr>
              <a:lstStyle/>
              <a:p>
                <a:r>
                  <a:rPr lang="zh-CN" altLang="en-US" sz="2400" dirty="0">
                    <a:latin typeface="+mn-ea"/>
                    <a:cs typeface="Times New Roman" panose="02020603050405020304" pitchFamily="18" charset="0"/>
                  </a:rPr>
                  <a:t>互信息</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100" dirty="0">
                    <a:effectLst/>
                    <a:ea typeface="宋体" panose="02010600030101010101" pitchFamily="2" charset="-122"/>
                    <a:cs typeface="Times New Roman" panose="02020603050405020304" pitchFamily="18" charset="0"/>
                  </a:rPr>
                  <a:t> </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𝐼</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𝐻</m:t>
                    </m:r>
                    <m:d>
                      <m:d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d>
                  </m:oMath>
                </a14:m>
                <a:r>
                  <a:rPr lang="en-US" altLang="zh-CN" sz="2400" kern="100" dirty="0">
                    <a:effectLst/>
                    <a:latin typeface="Times New Roman" panose="02020603050405020304" pitchFamily="18" charset="0"/>
                    <a:ea typeface="宋体" panose="02010600030101010101" pitchFamily="2" charset="-122"/>
                  </a:rPr>
                  <a:t> </a:t>
                </a:r>
                <a:endParaRPr lang="en-US" sz="2400" i="1" dirty="0">
                  <a:latin typeface="楷体" panose="02010609060101010101" pitchFamily="49" charset="-122"/>
                  <a:ea typeface="楷体" panose="02010609060101010101" pitchFamily="49" charset="-122"/>
                </a:endParaRPr>
              </a:p>
            </p:txBody>
          </p:sp>
        </mc:Choice>
        <mc:Fallback xmlns="">
          <p:sp>
            <p:nvSpPr>
              <p:cNvPr id="8" name="TextBox 18">
                <a:extLst>
                  <a:ext uri="{FF2B5EF4-FFF2-40B4-BE49-F238E27FC236}">
                    <a16:creationId xmlns:a16="http://schemas.microsoft.com/office/drawing/2014/main" id="{4F22FF9C-EFFB-4B26-A301-A3D0AAC2717D}"/>
                  </a:ext>
                </a:extLst>
              </p:cNvPr>
              <p:cNvSpPr txBox="1">
                <a:spLocks noRot="1" noChangeAspect="1" noMove="1" noResize="1" noEditPoints="1" noAdjustHandles="1" noChangeArrowheads="1" noChangeShapeType="1" noTextEdit="1"/>
              </p:cNvSpPr>
              <p:nvPr/>
            </p:nvSpPr>
            <p:spPr>
              <a:xfrm>
                <a:off x="1124262" y="3538883"/>
                <a:ext cx="6115985" cy="461665"/>
              </a:xfrm>
              <a:prstGeom prst="rect">
                <a:avLst/>
              </a:prstGeom>
              <a:blipFill>
                <a:blip r:embed="rId5"/>
                <a:stretch>
                  <a:fillRect l="-1494" t="-14667" b="-32000"/>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36BF13FB-4669-4DDC-9FDA-767E96C22566}"/>
              </a:ext>
            </a:extLst>
          </p:cNvPr>
          <p:cNvGrpSpPr/>
          <p:nvPr/>
        </p:nvGrpSpPr>
        <p:grpSpPr>
          <a:xfrm>
            <a:off x="7210899" y="3087976"/>
            <a:ext cx="4451447" cy="2675744"/>
            <a:chOff x="4932396" y="3992148"/>
            <a:chExt cx="4226518" cy="2449178"/>
          </a:xfrm>
        </p:grpSpPr>
        <p:sp>
          <p:nvSpPr>
            <p:cNvPr id="10" name="Oval 3">
              <a:extLst>
                <a:ext uri="{FF2B5EF4-FFF2-40B4-BE49-F238E27FC236}">
                  <a16:creationId xmlns:a16="http://schemas.microsoft.com/office/drawing/2014/main" id="{E71269B4-B5DF-4526-895C-7451421FAF9B}"/>
                </a:ext>
              </a:extLst>
            </p:cNvPr>
            <p:cNvSpPr/>
            <p:nvPr/>
          </p:nvSpPr>
          <p:spPr>
            <a:xfrm>
              <a:off x="5295904" y="4031381"/>
              <a:ext cx="2160000" cy="2160000"/>
            </a:xfrm>
            <a:prstGeom prst="ellipse">
              <a:avLst/>
            </a:prstGeom>
            <a:solidFill>
              <a:srgbClr val="FF9966">
                <a:alpha val="50000"/>
              </a:srgbClr>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sp>
          <p:nvSpPr>
            <p:cNvPr id="11" name="Oval 12">
              <a:extLst>
                <a:ext uri="{FF2B5EF4-FFF2-40B4-BE49-F238E27FC236}">
                  <a16:creationId xmlns:a16="http://schemas.microsoft.com/office/drawing/2014/main" id="{C8911E92-B054-4886-B622-73EA83F5C14F}"/>
                </a:ext>
              </a:extLst>
            </p:cNvPr>
            <p:cNvSpPr/>
            <p:nvPr/>
          </p:nvSpPr>
          <p:spPr>
            <a:xfrm>
              <a:off x="6626715" y="4031381"/>
              <a:ext cx="2160000" cy="2160000"/>
            </a:xfrm>
            <a:prstGeom prst="ellipse">
              <a:avLst/>
            </a:prstGeom>
            <a:solidFill>
              <a:schemeClr val="accent6">
                <a:lumMod val="60000"/>
                <a:lumOff val="40000"/>
                <a:alpha val="59000"/>
              </a:schemeClr>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Rectangle 4">
                  <a:extLst>
                    <a:ext uri="{FF2B5EF4-FFF2-40B4-BE49-F238E27FC236}">
                      <a16:creationId xmlns:a16="http://schemas.microsoft.com/office/drawing/2014/main" id="{D0BE4135-94B9-4778-916A-7980FEDF7D3D}"/>
                    </a:ext>
                  </a:extLst>
                </p:cNvPr>
                <p:cNvSpPr/>
                <p:nvPr/>
              </p:nvSpPr>
              <p:spPr>
                <a:xfrm>
                  <a:off x="4932396" y="4046156"/>
                  <a:ext cx="7997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𝐻</m:t>
                        </m:r>
                        <m:r>
                          <a:rPr lang="en-US" sz="2000" i="1">
                            <a:latin typeface="Cambria Math" panose="02040503050406030204" pitchFamily="18" charset="0"/>
                          </a:rPr>
                          <m:t>(</m:t>
                        </m:r>
                        <m:r>
                          <m:rPr>
                            <m:sty m:val="p"/>
                          </m:rPr>
                          <a:rPr lang="en-US" sz="2000">
                            <a:latin typeface="Cambria Math" panose="02040503050406030204" pitchFamily="18" charset="0"/>
                          </a:rPr>
                          <m:t>X</m:t>
                        </m:r>
                        <m:r>
                          <a:rPr lang="en-US" sz="2000" i="1">
                            <a:latin typeface="Cambria Math" panose="02040503050406030204" pitchFamily="18" charset="0"/>
                          </a:rPr>
                          <m:t>)</m:t>
                        </m:r>
                      </m:oMath>
                    </m:oMathPara>
                  </a14:m>
                  <a:endParaRPr lang="en-US" sz="2000" dirty="0"/>
                </a:p>
              </p:txBody>
            </p:sp>
          </mc:Choice>
          <mc:Fallback xmlns="">
            <p:sp>
              <p:nvSpPr>
                <p:cNvPr id="12" name="Rectangle 4">
                  <a:extLst>
                    <a:ext uri="{FF2B5EF4-FFF2-40B4-BE49-F238E27FC236}">
                      <a16:creationId xmlns:a16="http://schemas.microsoft.com/office/drawing/2014/main" id="{D0BE4135-94B9-4778-916A-7980FEDF7D3D}"/>
                    </a:ext>
                  </a:extLst>
                </p:cNvPr>
                <p:cNvSpPr>
                  <a:spLocks noRot="1" noChangeAspect="1" noMove="1" noResize="1" noEditPoints="1" noAdjustHandles="1" noChangeArrowheads="1" noChangeShapeType="1" noTextEdit="1"/>
                </p:cNvSpPr>
                <p:nvPr/>
              </p:nvSpPr>
              <p:spPr>
                <a:xfrm>
                  <a:off x="4932396" y="4046156"/>
                  <a:ext cx="799706" cy="400110"/>
                </a:xfrm>
                <a:prstGeom prst="rect">
                  <a:avLst/>
                </a:prstGeom>
                <a:blipFill>
                  <a:blip r:embed="rId6"/>
                  <a:stretch>
                    <a:fillRect b="-84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3">
                  <a:extLst>
                    <a:ext uri="{FF2B5EF4-FFF2-40B4-BE49-F238E27FC236}">
                      <a16:creationId xmlns:a16="http://schemas.microsoft.com/office/drawing/2014/main" id="{A3AD240D-0661-4723-87E1-3C4E31C5F260}"/>
                    </a:ext>
                  </a:extLst>
                </p:cNvPr>
                <p:cNvSpPr/>
                <p:nvPr/>
              </p:nvSpPr>
              <p:spPr>
                <a:xfrm>
                  <a:off x="8359208" y="3992148"/>
                  <a:ext cx="7997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𝐻</m:t>
                        </m:r>
                        <m:r>
                          <a:rPr lang="en-US" sz="2000" i="1" smtClean="0">
                            <a:latin typeface="Cambria Math" panose="02040503050406030204" pitchFamily="18" charset="0"/>
                          </a:rPr>
                          <m:t>(</m:t>
                        </m:r>
                        <m:r>
                          <m:rPr>
                            <m:sty m:val="p"/>
                          </m:rPr>
                          <a:rPr lang="en-US" sz="2000" b="0" i="0" smtClean="0">
                            <a:latin typeface="Cambria Math" panose="02040503050406030204" pitchFamily="18" charset="0"/>
                          </a:rPr>
                          <m:t>Y</m:t>
                        </m:r>
                        <m:r>
                          <a:rPr lang="en-US" sz="2000" i="1">
                            <a:latin typeface="Cambria Math" panose="02040503050406030204" pitchFamily="18" charset="0"/>
                          </a:rPr>
                          <m:t>)</m:t>
                        </m:r>
                      </m:oMath>
                    </m:oMathPara>
                  </a14:m>
                  <a:endParaRPr lang="en-US" sz="2000" dirty="0"/>
                </a:p>
              </p:txBody>
            </p:sp>
          </mc:Choice>
          <mc:Fallback xmlns="">
            <p:sp>
              <p:nvSpPr>
                <p:cNvPr id="13" name="Rectangle 13">
                  <a:extLst>
                    <a:ext uri="{FF2B5EF4-FFF2-40B4-BE49-F238E27FC236}">
                      <a16:creationId xmlns:a16="http://schemas.microsoft.com/office/drawing/2014/main" id="{A3AD240D-0661-4723-87E1-3C4E31C5F260}"/>
                    </a:ext>
                  </a:extLst>
                </p:cNvPr>
                <p:cNvSpPr>
                  <a:spLocks noRot="1" noChangeAspect="1" noMove="1" noResize="1" noEditPoints="1" noAdjustHandles="1" noChangeArrowheads="1" noChangeShapeType="1" noTextEdit="1"/>
                </p:cNvSpPr>
                <p:nvPr/>
              </p:nvSpPr>
              <p:spPr>
                <a:xfrm>
                  <a:off x="8359208" y="3992148"/>
                  <a:ext cx="799706" cy="400110"/>
                </a:xfrm>
                <a:prstGeom prst="rect">
                  <a:avLst/>
                </a:prstGeom>
                <a:blipFill>
                  <a:blip r:embed="rId7"/>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4">
                  <a:extLst>
                    <a:ext uri="{FF2B5EF4-FFF2-40B4-BE49-F238E27FC236}">
                      <a16:creationId xmlns:a16="http://schemas.microsoft.com/office/drawing/2014/main" id="{30E31AE7-58CA-40B9-9AA3-C98BF6A9A307}"/>
                    </a:ext>
                  </a:extLst>
                </p:cNvPr>
                <p:cNvSpPr/>
                <p:nvPr/>
              </p:nvSpPr>
              <p:spPr>
                <a:xfrm>
                  <a:off x="6580934" y="6041216"/>
                  <a:ext cx="10667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𝐻</m:t>
                        </m:r>
                        <m:r>
                          <a:rPr lang="en-US" sz="2000" i="1" smtClean="0">
                            <a:latin typeface="Cambria Math" panose="02040503050406030204" pitchFamily="18" charset="0"/>
                          </a:rPr>
                          <m:t>(</m:t>
                        </m:r>
                        <m:r>
                          <m:rPr>
                            <m:sty m:val="p"/>
                          </m:rPr>
                          <a:rPr lang="en-US" sz="2000" b="0" i="0" smtClean="0">
                            <a:latin typeface="Cambria Math" panose="02040503050406030204" pitchFamily="18" charset="0"/>
                          </a:rPr>
                          <m:t>X</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Y</m:t>
                        </m:r>
                        <m:r>
                          <a:rPr lang="en-US" sz="2000" i="1">
                            <a:latin typeface="Cambria Math" panose="02040503050406030204" pitchFamily="18" charset="0"/>
                          </a:rPr>
                          <m:t>)</m:t>
                        </m:r>
                      </m:oMath>
                    </m:oMathPara>
                  </a14:m>
                  <a:endParaRPr lang="en-US" sz="2000" dirty="0"/>
                </a:p>
              </p:txBody>
            </p:sp>
          </mc:Choice>
          <mc:Fallback xmlns="">
            <p:sp>
              <p:nvSpPr>
                <p:cNvPr id="14" name="Rectangle 14">
                  <a:extLst>
                    <a:ext uri="{FF2B5EF4-FFF2-40B4-BE49-F238E27FC236}">
                      <a16:creationId xmlns:a16="http://schemas.microsoft.com/office/drawing/2014/main" id="{30E31AE7-58CA-40B9-9AA3-C98BF6A9A307}"/>
                    </a:ext>
                  </a:extLst>
                </p:cNvPr>
                <p:cNvSpPr>
                  <a:spLocks noRot="1" noChangeAspect="1" noMove="1" noResize="1" noEditPoints="1" noAdjustHandles="1" noChangeArrowheads="1" noChangeShapeType="1" noTextEdit="1"/>
                </p:cNvSpPr>
                <p:nvPr/>
              </p:nvSpPr>
              <p:spPr>
                <a:xfrm>
                  <a:off x="6580934" y="6041216"/>
                  <a:ext cx="1066767" cy="400110"/>
                </a:xfrm>
                <a:prstGeom prst="rect">
                  <a:avLst/>
                </a:prstGeom>
                <a:blipFill>
                  <a:blip r:embed="rId8"/>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5">
                  <a:extLst>
                    <a:ext uri="{FF2B5EF4-FFF2-40B4-BE49-F238E27FC236}">
                      <a16:creationId xmlns:a16="http://schemas.microsoft.com/office/drawing/2014/main" id="{3BA22053-C1D5-4FF9-9396-625E4C1597BB}"/>
                    </a:ext>
                  </a:extLst>
                </p:cNvPr>
                <p:cNvSpPr/>
                <p:nvPr/>
              </p:nvSpPr>
              <p:spPr>
                <a:xfrm>
                  <a:off x="5454810" y="4865372"/>
                  <a:ext cx="102733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𝐻</m:t>
                        </m:r>
                        <m:r>
                          <a:rPr lang="en-US" sz="2000" i="1" smtClean="0">
                            <a:latin typeface="Cambria Math" panose="02040503050406030204" pitchFamily="18" charset="0"/>
                          </a:rPr>
                          <m:t>(</m:t>
                        </m:r>
                        <m:r>
                          <m:rPr>
                            <m:sty m:val="p"/>
                          </m:rPr>
                          <a:rPr lang="en-US" sz="2000">
                            <a:latin typeface="Cambria Math" panose="02040503050406030204" pitchFamily="18" charset="0"/>
                          </a:rPr>
                          <m:t>X</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Y</m:t>
                        </m:r>
                        <m:r>
                          <a:rPr lang="en-US" sz="2000" i="1">
                            <a:latin typeface="Cambria Math" panose="02040503050406030204" pitchFamily="18" charset="0"/>
                          </a:rPr>
                          <m:t>)</m:t>
                        </m:r>
                      </m:oMath>
                    </m:oMathPara>
                  </a14:m>
                  <a:endParaRPr lang="en-US" sz="2000" dirty="0"/>
                </a:p>
              </p:txBody>
            </p:sp>
          </mc:Choice>
          <mc:Fallback xmlns="">
            <p:sp>
              <p:nvSpPr>
                <p:cNvPr id="15" name="Rectangle 15">
                  <a:extLst>
                    <a:ext uri="{FF2B5EF4-FFF2-40B4-BE49-F238E27FC236}">
                      <a16:creationId xmlns:a16="http://schemas.microsoft.com/office/drawing/2014/main" id="{3BA22053-C1D5-4FF9-9396-625E4C1597BB}"/>
                    </a:ext>
                  </a:extLst>
                </p:cNvPr>
                <p:cNvSpPr>
                  <a:spLocks noRot="1" noChangeAspect="1" noMove="1" noResize="1" noEditPoints="1" noAdjustHandles="1" noChangeArrowheads="1" noChangeShapeType="1" noTextEdit="1"/>
                </p:cNvSpPr>
                <p:nvPr/>
              </p:nvSpPr>
              <p:spPr>
                <a:xfrm>
                  <a:off x="5454810" y="4865372"/>
                  <a:ext cx="1027333" cy="400110"/>
                </a:xfrm>
                <a:prstGeom prst="rect">
                  <a:avLst/>
                </a:prstGeom>
                <a:blipFill>
                  <a:blip r:embed="rId9"/>
                  <a:stretch>
                    <a:fillRect b="-84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Rectangle 16">
                  <a:extLst>
                    <a:ext uri="{FF2B5EF4-FFF2-40B4-BE49-F238E27FC236}">
                      <a16:creationId xmlns:a16="http://schemas.microsoft.com/office/drawing/2014/main" id="{081FC39D-AB44-439C-97CD-1B4AE380F4C8}"/>
                    </a:ext>
                  </a:extLst>
                </p:cNvPr>
                <p:cNvSpPr/>
                <p:nvPr/>
              </p:nvSpPr>
              <p:spPr>
                <a:xfrm>
                  <a:off x="7639664" y="4891709"/>
                  <a:ext cx="102733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𝐻</m:t>
                        </m:r>
                        <m:r>
                          <a:rPr lang="en-US" sz="2000" i="1" smtClean="0">
                            <a:latin typeface="Cambria Math" panose="02040503050406030204" pitchFamily="18" charset="0"/>
                          </a:rPr>
                          <m:t>(</m:t>
                        </m:r>
                        <m:r>
                          <m:rPr>
                            <m:sty m:val="p"/>
                          </m:rPr>
                          <a:rPr lang="en-US" sz="2000" b="0" i="0" smtClean="0">
                            <a:latin typeface="Cambria Math" panose="02040503050406030204" pitchFamily="18" charset="0"/>
                          </a:rPr>
                          <m:t>Y</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X</m:t>
                        </m:r>
                        <m:r>
                          <a:rPr lang="en-US" sz="2000" i="1">
                            <a:latin typeface="Cambria Math" panose="02040503050406030204" pitchFamily="18" charset="0"/>
                          </a:rPr>
                          <m:t>)</m:t>
                        </m:r>
                      </m:oMath>
                    </m:oMathPara>
                  </a14:m>
                  <a:endParaRPr lang="en-US" sz="2000" dirty="0"/>
                </a:p>
              </p:txBody>
            </p:sp>
          </mc:Choice>
          <mc:Fallback xmlns="">
            <p:sp>
              <p:nvSpPr>
                <p:cNvPr id="16" name="Rectangle 16">
                  <a:extLst>
                    <a:ext uri="{FF2B5EF4-FFF2-40B4-BE49-F238E27FC236}">
                      <a16:creationId xmlns:a16="http://schemas.microsoft.com/office/drawing/2014/main" id="{081FC39D-AB44-439C-97CD-1B4AE380F4C8}"/>
                    </a:ext>
                  </a:extLst>
                </p:cNvPr>
                <p:cNvSpPr>
                  <a:spLocks noRot="1" noChangeAspect="1" noMove="1" noResize="1" noEditPoints="1" noAdjustHandles="1" noChangeArrowheads="1" noChangeShapeType="1" noTextEdit="1"/>
                </p:cNvSpPr>
                <p:nvPr/>
              </p:nvSpPr>
              <p:spPr>
                <a:xfrm>
                  <a:off x="7639664" y="4891709"/>
                  <a:ext cx="1027333" cy="400110"/>
                </a:xfrm>
                <a:prstGeom prst="rect">
                  <a:avLst/>
                </a:prstGeom>
                <a:blipFill>
                  <a:blip r:embed="rId10"/>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17">
                  <a:extLst>
                    <a:ext uri="{FF2B5EF4-FFF2-40B4-BE49-F238E27FC236}">
                      <a16:creationId xmlns:a16="http://schemas.microsoft.com/office/drawing/2014/main" id="{947C2076-ABC8-46A4-B738-9FF78FC79A04}"/>
                    </a:ext>
                  </a:extLst>
                </p:cNvPr>
                <p:cNvSpPr/>
                <p:nvPr/>
              </p:nvSpPr>
              <p:spPr>
                <a:xfrm>
                  <a:off x="6580934" y="4911326"/>
                  <a:ext cx="96815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m:t>
                        </m:r>
                        <m:r>
                          <a:rPr lang="en-US" sz="2000" i="1" smtClean="0">
                            <a:latin typeface="Cambria Math" panose="02040503050406030204" pitchFamily="18" charset="0"/>
                          </a:rPr>
                          <m:t>(</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Y</m:t>
                        </m:r>
                        <m:r>
                          <a:rPr lang="en-US" sz="2000" i="1">
                            <a:latin typeface="Cambria Math" panose="02040503050406030204" pitchFamily="18" charset="0"/>
                          </a:rPr>
                          <m:t>)</m:t>
                        </m:r>
                      </m:oMath>
                    </m:oMathPara>
                  </a14:m>
                  <a:endParaRPr lang="en-US" sz="2000" dirty="0"/>
                </a:p>
              </p:txBody>
            </p:sp>
          </mc:Choice>
          <mc:Fallback xmlns="">
            <p:sp>
              <p:nvSpPr>
                <p:cNvPr id="17" name="Rectangle 17">
                  <a:extLst>
                    <a:ext uri="{FF2B5EF4-FFF2-40B4-BE49-F238E27FC236}">
                      <a16:creationId xmlns:a16="http://schemas.microsoft.com/office/drawing/2014/main" id="{947C2076-ABC8-46A4-B738-9FF78FC79A04}"/>
                    </a:ext>
                  </a:extLst>
                </p:cNvPr>
                <p:cNvSpPr>
                  <a:spLocks noRot="1" noChangeAspect="1" noMove="1" noResize="1" noEditPoints="1" noAdjustHandles="1" noChangeArrowheads="1" noChangeShapeType="1" noTextEdit="1"/>
                </p:cNvSpPr>
                <p:nvPr/>
              </p:nvSpPr>
              <p:spPr>
                <a:xfrm>
                  <a:off x="6580934" y="4911326"/>
                  <a:ext cx="968150" cy="400110"/>
                </a:xfrm>
                <a:prstGeom prst="rect">
                  <a:avLst/>
                </a:prstGeom>
                <a:blipFill>
                  <a:blip r:embed="rId11"/>
                  <a:stretch>
                    <a:fillRect b="-694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22822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信息论</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1EA3A3A-F15D-4170-A2F7-1C99EE53748F}"/>
                  </a:ext>
                </a:extLst>
              </p:cNvPr>
              <p:cNvSpPr>
                <a:spLocks noGrp="1"/>
              </p:cNvSpPr>
              <p:nvPr>
                <p:ph idx="1"/>
              </p:nvPr>
            </p:nvSpPr>
            <p:spPr>
              <a:xfrm>
                <a:off x="824458" y="1105200"/>
                <a:ext cx="10163331" cy="5220000"/>
              </a:xfrm>
            </p:spPr>
            <p:txBody>
              <a:bodyPr>
                <a:normAutofit fontScale="92500" lnSpcReduction="10000"/>
              </a:bodyPr>
              <a:lstStyle/>
              <a:p>
                <a:pPr eaLnBrk="1" hangingPunct="1">
                  <a:lnSpc>
                    <a:spcPct val="150000"/>
                  </a:lnSpc>
                </a:pPr>
                <a:r>
                  <a:rPr lang="zh-CN" altLang="en-US" dirty="0"/>
                  <a:t>相对熵</a:t>
                </a:r>
                <a:endParaRPr lang="en-US" altLang="zh-CN" dirty="0"/>
              </a:p>
              <a:p>
                <a:pPr lvl="1">
                  <a:lnSpc>
                    <a:spcPct val="150000"/>
                  </a:lnSpc>
                </a:pPr>
                <a:r>
                  <a:rPr lang="zh-CN" altLang="en-US" dirty="0"/>
                  <a:t>又称</a:t>
                </a:r>
                <a:r>
                  <a:rPr lang="zh-CN" altLang="en-US" dirty="0">
                    <a:solidFill>
                      <a:srgbClr val="FF0000"/>
                    </a:solidFill>
                  </a:rPr>
                  <a:t>互熵、</a:t>
                </a:r>
                <a:r>
                  <a:rPr lang="en-US" altLang="zh-CN" dirty="0">
                    <a:solidFill>
                      <a:srgbClr val="FF0000"/>
                    </a:solidFill>
                  </a:rPr>
                  <a:t>KL</a:t>
                </a:r>
                <a:r>
                  <a:rPr lang="zh-CN" altLang="en-US" dirty="0">
                    <a:solidFill>
                      <a:srgbClr val="FF0000"/>
                    </a:solidFill>
                  </a:rPr>
                  <a:t>散度、信息增益</a:t>
                </a:r>
                <a:r>
                  <a:rPr lang="zh-CN" altLang="en-US" dirty="0"/>
                  <a:t>，</a:t>
                </a:r>
                <a:r>
                  <a:rPr lang="zh-CN" altLang="en-US" dirty="0">
                    <a:solidFill>
                      <a:srgbClr val="FF0000"/>
                    </a:solidFill>
                  </a:rPr>
                  <a:t>描述两个概率分布</a:t>
                </a:r>
                <a:r>
                  <a:rPr lang="en-US" altLang="zh-CN" dirty="0">
                    <a:solidFill>
                      <a:srgbClr val="FF0000"/>
                    </a:solidFill>
                  </a:rPr>
                  <a:t>P</a:t>
                </a:r>
                <a:r>
                  <a:rPr lang="zh-CN" altLang="en-US" dirty="0">
                    <a:solidFill>
                      <a:srgbClr val="FF0000"/>
                    </a:solidFill>
                  </a:rPr>
                  <a:t>和</a:t>
                </a:r>
                <a:r>
                  <a:rPr lang="en-US" altLang="zh-CN" dirty="0">
                    <a:solidFill>
                      <a:srgbClr val="FF0000"/>
                    </a:solidFill>
                  </a:rPr>
                  <a:t>Q</a:t>
                </a:r>
                <a:r>
                  <a:rPr lang="zh-CN" altLang="en-US" dirty="0">
                    <a:solidFill>
                      <a:srgbClr val="FF0000"/>
                    </a:solidFill>
                  </a:rPr>
                  <a:t>差异</a:t>
                </a:r>
                <a:r>
                  <a:rPr lang="zh-CN" altLang="en-US" dirty="0"/>
                  <a:t>的一种方法，记做</a:t>
                </a:r>
                <a:r>
                  <a:rPr lang="en-US" altLang="zh-CN" dirty="0"/>
                  <a:t>D(P||Q)</a:t>
                </a:r>
                <a:r>
                  <a:rPr lang="zh-CN" altLang="en-US" dirty="0"/>
                  <a:t>或者</a:t>
                </a:r>
                <a:r>
                  <a:rPr lang="en-US" altLang="zh-CN" dirty="0"/>
                  <a:t>D</a:t>
                </a:r>
                <a:r>
                  <a:rPr lang="en-US" altLang="zh-CN" baseline="-25000" dirty="0"/>
                  <a:t>KL</a:t>
                </a:r>
                <a:r>
                  <a:rPr lang="en-US" altLang="zh-CN" dirty="0"/>
                  <a:t>(P||Q)</a:t>
                </a:r>
                <a:r>
                  <a:rPr lang="zh-CN" altLang="en-US" dirty="0"/>
                  <a:t>。</a:t>
                </a:r>
                <a:endParaRPr lang="en-US" altLang="zh-CN" dirty="0"/>
              </a:p>
              <a:p>
                <a:pPr lvl="1">
                  <a:lnSpc>
                    <a:spcPct val="150000"/>
                  </a:lnSpc>
                </a:pPr>
                <a:r>
                  <a:rPr lang="zh-CN" altLang="en-US" dirty="0"/>
                  <a:t>在信息论中，</a:t>
                </a:r>
                <a:r>
                  <a:rPr lang="en-US" altLang="zh-CN" dirty="0"/>
                  <a:t>D</a:t>
                </a:r>
                <a:r>
                  <a:rPr lang="en-US" altLang="zh-CN" baseline="-25000" dirty="0"/>
                  <a:t>KL </a:t>
                </a:r>
                <a:r>
                  <a:rPr lang="en-US" altLang="zh-CN" dirty="0"/>
                  <a:t>(P||Q)</a:t>
                </a:r>
                <a:r>
                  <a:rPr lang="zh-CN" altLang="en-US" dirty="0"/>
                  <a:t>表示</a:t>
                </a:r>
                <a:r>
                  <a:rPr lang="zh-CN" altLang="en-US" dirty="0">
                    <a:solidFill>
                      <a:srgbClr val="FF0000"/>
                    </a:solidFill>
                  </a:rPr>
                  <a:t>用概率分布</a:t>
                </a:r>
                <a:r>
                  <a:rPr lang="en-US" altLang="zh-CN" dirty="0">
                    <a:solidFill>
                      <a:srgbClr val="FF0000"/>
                    </a:solidFill>
                  </a:rPr>
                  <a:t>Q</a:t>
                </a:r>
                <a:r>
                  <a:rPr lang="zh-CN" altLang="en-US" dirty="0">
                    <a:solidFill>
                      <a:srgbClr val="FF0000"/>
                    </a:solidFill>
                  </a:rPr>
                  <a:t>来拟合真实分布</a:t>
                </a:r>
                <a:r>
                  <a:rPr lang="en-US" altLang="zh-CN" dirty="0">
                    <a:solidFill>
                      <a:srgbClr val="FF0000"/>
                    </a:solidFill>
                  </a:rPr>
                  <a:t>P</a:t>
                </a:r>
                <a:r>
                  <a:rPr lang="zh-CN" altLang="en-US" dirty="0">
                    <a:solidFill>
                      <a:srgbClr val="FF0000"/>
                    </a:solidFill>
                  </a:rPr>
                  <a:t>时</a:t>
                </a:r>
                <a:r>
                  <a:rPr lang="zh-CN" altLang="en-US" dirty="0"/>
                  <a:t>，产生的</a:t>
                </a:r>
                <a:r>
                  <a:rPr lang="zh-CN" altLang="en-US" dirty="0">
                    <a:solidFill>
                      <a:srgbClr val="FF0000"/>
                    </a:solidFill>
                  </a:rPr>
                  <a:t>信息表达的损耗</a:t>
                </a:r>
                <a:r>
                  <a:rPr lang="zh-CN" altLang="en-US" dirty="0"/>
                  <a:t>，其中</a:t>
                </a:r>
                <a:r>
                  <a:rPr lang="en-US" altLang="zh-CN" dirty="0"/>
                  <a:t>P</a:t>
                </a:r>
                <a:r>
                  <a:rPr lang="zh-CN" altLang="en-US" dirty="0"/>
                  <a:t>表示信源的真实分布，</a:t>
                </a:r>
                <a:r>
                  <a:rPr lang="en-US" altLang="zh-CN" dirty="0"/>
                  <a:t>Q</a:t>
                </a:r>
                <a:r>
                  <a:rPr lang="zh-CN" altLang="en-US" dirty="0"/>
                  <a:t>表示</a:t>
                </a:r>
                <a:r>
                  <a:rPr lang="en-US" altLang="zh-CN" dirty="0"/>
                  <a:t>P</a:t>
                </a:r>
                <a:r>
                  <a:rPr lang="zh-CN" altLang="en-US" dirty="0"/>
                  <a:t>的近似分布。</a:t>
                </a:r>
                <a:endParaRPr lang="en-US" altLang="zh-CN" dirty="0"/>
              </a:p>
              <a:p>
                <a:pPr lvl="1" eaLnBrk="1" hangingPunct="1">
                  <a:lnSpc>
                    <a:spcPct val="150000"/>
                  </a:lnSpc>
                </a:pPr>
                <a:endParaRPr lang="en-US" altLang="zh-CN" dirty="0"/>
              </a:p>
              <a:p>
                <a:pPr indent="0" algn="ctr">
                  <a:lnSpc>
                    <a:spcPct val="115000"/>
                  </a:lnSpc>
                  <a:buNone/>
                </a:pPr>
                <a14:m>
                  <m:oMath xmlns:m="http://schemas.openxmlformats.org/officeDocument/2006/math">
                    <m:r>
                      <a:rPr lang="en-US" altLang="zh-CN" sz="2400" i="1" kern="1200" smtClean="0">
                        <a:solidFill>
                          <a:srgbClr val="000000"/>
                        </a:solidFill>
                        <a:effectLst/>
                        <a:latin typeface="Cambria Math" panose="02040503050406030204" pitchFamily="18" charset="0"/>
                        <a:ea typeface="微软雅黑" panose="020B0503020204020204" pitchFamily="34" charset="-122"/>
                        <a:cs typeface="+mn-cs"/>
                      </a:rPr>
                      <m:t>𝐷</m:t>
                    </m:r>
                    <m:r>
                      <a:rPr lang="en-US" altLang="zh-CN" sz="2400" i="1" kern="1200" smtClean="0">
                        <a:solidFill>
                          <a:srgbClr val="000000"/>
                        </a:solidFill>
                        <a:effectLst/>
                        <a:latin typeface="Cambria Math" panose="02040503050406030204" pitchFamily="18" charset="0"/>
                        <a:ea typeface="微软雅黑" panose="020B0503020204020204" pitchFamily="34" charset="-122"/>
                        <a:cs typeface="+mn-cs"/>
                      </a:rPr>
                      <m:t>(</m:t>
                    </m:r>
                    <m:r>
                      <a:rPr lang="en-US" altLang="zh-CN" sz="2400" i="1" kern="1200" smtClean="0">
                        <a:solidFill>
                          <a:srgbClr val="000000"/>
                        </a:solidFill>
                        <a:effectLst/>
                        <a:latin typeface="Cambria Math" panose="02040503050406030204" pitchFamily="18" charset="0"/>
                        <a:ea typeface="微软雅黑" panose="020B0503020204020204" pitchFamily="34" charset="-122"/>
                        <a:cs typeface="+mn-cs"/>
                      </a:rPr>
                      <m:t>𝑃</m:t>
                    </m:r>
                    <m:r>
                      <a:rPr lang="en-US" altLang="zh-CN" sz="2400" i="1" kern="1200" smtClean="0">
                        <a:solidFill>
                          <a:srgbClr val="000000"/>
                        </a:solidFill>
                        <a:effectLst/>
                        <a:latin typeface="Cambria Math" panose="02040503050406030204" pitchFamily="18" charset="0"/>
                        <a:ea typeface="微软雅黑" panose="020B0503020204020204" pitchFamily="34" charset="-122"/>
                        <a:cs typeface="+mn-cs"/>
                      </a:rPr>
                      <m:t>||</m:t>
                    </m:r>
                    <m:r>
                      <m:rPr>
                        <m:sty m:val="p"/>
                      </m:rPr>
                      <a:rPr lang="en-US" altLang="zh-CN" sz="2400" kern="1200">
                        <a:solidFill>
                          <a:srgbClr val="000000"/>
                        </a:solidFill>
                        <a:effectLst/>
                        <a:latin typeface="Cambria Math" panose="02040503050406030204" pitchFamily="18" charset="0"/>
                        <a:ea typeface="微软雅黑" panose="020B0503020204020204" pitchFamily="34" charset="-122"/>
                        <a:cs typeface="+mn-cs"/>
                      </a:rPr>
                      <m:t>Q</m:t>
                    </m:r>
                    <m:r>
                      <a:rPr lang="en-US" altLang="zh-CN" sz="2400" i="1" kern="1200">
                        <a:solidFill>
                          <a:srgbClr val="000000"/>
                        </a:solidFill>
                        <a:effectLst/>
                        <a:latin typeface="Cambria Math" panose="02040503050406030204" pitchFamily="18" charset="0"/>
                        <a:ea typeface="微软雅黑" panose="020B0503020204020204" pitchFamily="34" charset="-122"/>
                        <a:cs typeface="+mn-cs"/>
                      </a:rPr>
                      <m:t>)=</m:t>
                    </m:r>
                    <m:nary>
                      <m:naryPr>
                        <m:chr m:val="∑"/>
                        <m:supHide m:val="on"/>
                        <m:ctrlPr>
                          <a:rPr lang="zh-CN" altLang="zh-CN" sz="2400" i="1" kern="1200">
                            <a:solidFill>
                              <a:srgbClr val="000000"/>
                            </a:solidFill>
                            <a:effectLst/>
                            <a:latin typeface="Cambria Math" panose="02040503050406030204" pitchFamily="18" charset="0"/>
                            <a:ea typeface="Cambria Math" panose="02040503050406030204" pitchFamily="18" charset="0"/>
                            <a:cs typeface="+mn-cs"/>
                          </a:rPr>
                        </m:ctrlPr>
                      </m:naryPr>
                      <m:sub>
                        <m:r>
                          <a:rPr lang="en-US" altLang="zh-CN" sz="2400" i="1" kern="1200">
                            <a:solidFill>
                              <a:srgbClr val="000000"/>
                            </a:solidFill>
                            <a:effectLst/>
                            <a:latin typeface="Cambria Math" panose="02040503050406030204" pitchFamily="18" charset="0"/>
                            <a:ea typeface="微软雅黑" panose="020B0503020204020204" pitchFamily="34" charset="-122"/>
                            <a:cs typeface="+mn-cs"/>
                          </a:rPr>
                          <m:t>𝑥</m:t>
                        </m:r>
                      </m:sub>
                      <m:sup/>
                      <m:e>
                        <m:r>
                          <a:rPr lang="en-US" altLang="zh-CN" sz="2400" i="1" kern="1200">
                            <a:solidFill>
                              <a:srgbClr val="000000"/>
                            </a:solidFill>
                            <a:effectLst/>
                            <a:latin typeface="Cambria Math" panose="02040503050406030204" pitchFamily="18" charset="0"/>
                            <a:ea typeface="微软雅黑" panose="020B0503020204020204" pitchFamily="34" charset="-122"/>
                            <a:cs typeface="+mn-cs"/>
                          </a:rPr>
                          <m:t>𝑝</m:t>
                        </m:r>
                        <m:d>
                          <m:dPr>
                            <m:ctrlPr>
                              <a:rPr lang="zh-CN" altLang="zh-CN" sz="2400" i="1" kern="1200">
                                <a:solidFill>
                                  <a:srgbClr val="000000"/>
                                </a:solidFill>
                                <a:effectLst/>
                                <a:latin typeface="Cambria Math" panose="02040503050406030204" pitchFamily="18" charset="0"/>
                                <a:ea typeface="Cambria Math" panose="02040503050406030204" pitchFamily="18" charset="0"/>
                                <a:cs typeface="+mn-cs"/>
                              </a:rPr>
                            </m:ctrlPr>
                          </m:dPr>
                          <m:e>
                            <m:r>
                              <a:rPr lang="en-US" altLang="zh-CN" sz="2400" i="1" kern="1200">
                                <a:solidFill>
                                  <a:srgbClr val="000000"/>
                                </a:solidFill>
                                <a:effectLst/>
                                <a:latin typeface="Cambria Math" panose="02040503050406030204" pitchFamily="18" charset="0"/>
                                <a:ea typeface="微软雅黑" panose="020B0503020204020204" pitchFamily="34" charset="-122"/>
                                <a:cs typeface="+mn-cs"/>
                              </a:rPr>
                              <m:t>𝑥</m:t>
                            </m:r>
                          </m:e>
                        </m:d>
                        <m:func>
                          <m:funcPr>
                            <m:ctrlPr>
                              <a:rPr lang="zh-CN" altLang="zh-CN" sz="2400" i="1" kern="1200">
                                <a:solidFill>
                                  <a:srgbClr val="000000"/>
                                </a:solidFill>
                                <a:effectLst/>
                                <a:latin typeface="Cambria Math" panose="02040503050406030204" pitchFamily="18" charset="0"/>
                                <a:ea typeface="Cambria Math" panose="02040503050406030204" pitchFamily="18" charset="0"/>
                                <a:cs typeface="+mn-cs"/>
                              </a:rPr>
                            </m:ctrlPr>
                          </m:funcPr>
                          <m:fName>
                            <m:r>
                              <m:rPr>
                                <m:sty m:val="p"/>
                              </m:rPr>
                              <a:rPr lang="en-US" altLang="zh-CN" sz="2400" kern="1200">
                                <a:solidFill>
                                  <a:srgbClr val="000000"/>
                                </a:solidFill>
                                <a:effectLst/>
                                <a:latin typeface="Cambria Math" panose="02040503050406030204" pitchFamily="18" charset="0"/>
                                <a:ea typeface="微软雅黑" panose="020B0503020204020204" pitchFamily="34" charset="-122"/>
                                <a:cs typeface="+mn-cs"/>
                              </a:rPr>
                              <m:t>log</m:t>
                            </m:r>
                          </m:fName>
                          <m:e>
                            <m:f>
                              <m:fPr>
                                <m:ctrlPr>
                                  <a:rPr lang="zh-CN" altLang="zh-CN" sz="2400" i="1" kern="1200">
                                    <a:solidFill>
                                      <a:srgbClr val="000000"/>
                                    </a:solidFill>
                                    <a:effectLst/>
                                    <a:latin typeface="Cambria Math" panose="02040503050406030204" pitchFamily="18" charset="0"/>
                                    <a:ea typeface="Cambria Math" panose="02040503050406030204" pitchFamily="18" charset="0"/>
                                    <a:cs typeface="+mn-cs"/>
                                  </a:rPr>
                                </m:ctrlPr>
                              </m:fPr>
                              <m:num>
                                <m:r>
                                  <a:rPr lang="en-US" altLang="zh-CN" sz="2400" i="1" kern="1200">
                                    <a:solidFill>
                                      <a:srgbClr val="000000"/>
                                    </a:solidFill>
                                    <a:effectLst/>
                                    <a:latin typeface="Cambria Math" panose="02040503050406030204" pitchFamily="18" charset="0"/>
                                    <a:ea typeface="微软雅黑" panose="020B0503020204020204" pitchFamily="34" charset="-122"/>
                                    <a:cs typeface="+mn-cs"/>
                                  </a:rPr>
                                  <m:t>𝑝</m:t>
                                </m:r>
                                <m:d>
                                  <m:dPr>
                                    <m:ctrlPr>
                                      <a:rPr lang="zh-CN" altLang="zh-CN" sz="2400" i="1" kern="1200">
                                        <a:solidFill>
                                          <a:srgbClr val="000000"/>
                                        </a:solidFill>
                                        <a:effectLst/>
                                        <a:latin typeface="Cambria Math" panose="02040503050406030204" pitchFamily="18" charset="0"/>
                                        <a:ea typeface="Cambria Math" panose="02040503050406030204" pitchFamily="18" charset="0"/>
                                        <a:cs typeface="+mn-cs"/>
                                      </a:rPr>
                                    </m:ctrlPr>
                                  </m:dPr>
                                  <m:e>
                                    <m:r>
                                      <a:rPr lang="en-US" altLang="zh-CN" sz="2400" i="1" kern="1200">
                                        <a:solidFill>
                                          <a:srgbClr val="000000"/>
                                        </a:solidFill>
                                        <a:effectLst/>
                                        <a:latin typeface="Cambria Math" panose="02040503050406030204" pitchFamily="18" charset="0"/>
                                        <a:ea typeface="微软雅黑" panose="020B0503020204020204" pitchFamily="34" charset="-122"/>
                                        <a:cs typeface="+mn-cs"/>
                                      </a:rPr>
                                      <m:t>𝑥</m:t>
                                    </m:r>
                                  </m:e>
                                </m:d>
                              </m:num>
                              <m:den>
                                <m:r>
                                  <a:rPr lang="en-US" altLang="zh-CN" sz="2400" i="1" kern="1200">
                                    <a:solidFill>
                                      <a:srgbClr val="000000"/>
                                    </a:solidFill>
                                    <a:effectLst/>
                                    <a:latin typeface="Cambria Math" panose="02040503050406030204" pitchFamily="18" charset="0"/>
                                    <a:ea typeface="微软雅黑" panose="020B0503020204020204" pitchFamily="34" charset="-122"/>
                                    <a:cs typeface="+mn-cs"/>
                                  </a:rPr>
                                  <m:t>𝑞</m:t>
                                </m:r>
                                <m:d>
                                  <m:dPr>
                                    <m:ctrlPr>
                                      <a:rPr lang="zh-CN" altLang="zh-CN" sz="2400" i="1" kern="1200">
                                        <a:solidFill>
                                          <a:srgbClr val="000000"/>
                                        </a:solidFill>
                                        <a:effectLst/>
                                        <a:latin typeface="Cambria Math" panose="02040503050406030204" pitchFamily="18" charset="0"/>
                                        <a:ea typeface="Cambria Math" panose="02040503050406030204" pitchFamily="18" charset="0"/>
                                        <a:cs typeface="+mn-cs"/>
                                      </a:rPr>
                                    </m:ctrlPr>
                                  </m:dPr>
                                  <m:e>
                                    <m:r>
                                      <a:rPr lang="en-US" altLang="zh-CN" sz="2400" i="1" kern="1200">
                                        <a:solidFill>
                                          <a:srgbClr val="000000"/>
                                        </a:solidFill>
                                        <a:effectLst/>
                                        <a:latin typeface="Cambria Math" panose="02040503050406030204" pitchFamily="18" charset="0"/>
                                        <a:ea typeface="微软雅黑" panose="020B0503020204020204" pitchFamily="34" charset="-122"/>
                                        <a:cs typeface="+mn-cs"/>
                                      </a:rPr>
                                      <m:t>𝑥</m:t>
                                    </m:r>
                                  </m:e>
                                </m:d>
                              </m:den>
                            </m:f>
                          </m:e>
                        </m:func>
                      </m:e>
                    </m:nary>
                  </m:oMath>
                </a14:m>
                <a:r>
                  <a:rPr lang="en-US" altLang="zh-CN" sz="2400" kern="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ctr">
                  <a:lnSpc>
                    <a:spcPct val="115000"/>
                  </a:lnSpc>
                  <a:buNone/>
                </a:pPr>
                <a14:m>
                  <m:oMathPara xmlns:m="http://schemas.openxmlformats.org/officeDocument/2006/math">
                    <m:oMathParaPr>
                      <m:jc m:val="centerGroup"/>
                    </m:oMathParaPr>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𝑥</m:t>
                          </m:r>
                        </m:sub>
                        <m:sup/>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𝑙𝑜𝑔𝑝</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supHide m:val="on"/>
                          <m:ctrlP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ctrlPr>
                        </m:naryPr>
                        <m:sub>
                          <m:r>
                            <m:rPr>
                              <m:brk m:alnAt="9"/>
                            </m:rP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𝑥</m:t>
                          </m:r>
                        </m:sub>
                        <m:sup/>
                        <m:e>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𝑙𝑜𝑔𝑞</m:t>
                          </m:r>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ctr">
                  <a:buNone/>
                </a:pP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𝐻</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kern="100" dirty="0">
                    <a:effectLst/>
                    <a:latin typeface="Times New Roman" panose="02020603050405020304" pitchFamily="18" charset="0"/>
                    <a:ea typeface="宋体" panose="02010600030101010101" pitchFamily="2" charset="-122"/>
                  </a:rPr>
                  <a:t>+</a:t>
                </a:r>
                <a14:m>
                  <m:oMath xmlns:m="http://schemas.openxmlformats.org/officeDocument/2006/math">
                    <m:d>
                      <m:dPr>
                        <m:ctrlPr>
                          <a:rPr lang="zh-CN" altLang="zh-CN"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subSup"/>
                            <m:supHide m:val="on"/>
                            <m:ctrlPr>
                              <a:rPr lang="zh-CN" altLang="zh-CN"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𝑥</m:t>
                            </m:r>
                          </m:sub>
                          <m:sup/>
                          <m:e>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𝑝</m:t>
                            </m:r>
                            <m:d>
                              <m:dPr>
                                <m:ctrlPr>
                                  <a:rPr lang="zh-CN" altLang="zh-CN"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𝑥</m:t>
                                </m:r>
                              </m:e>
                            </m:d>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𝑙𝑜𝑔𝑞</m:t>
                            </m:r>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kern="10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e>
                        </m:nary>
                      </m:e>
                    </m:d>
                  </m:oMath>
                </a14:m>
                <a:endParaRPr lang="en-US" altLang="zh-CN" dirty="0"/>
              </a:p>
              <a:p>
                <a:pPr marL="0" indent="0" eaLnBrk="1" hangingPunct="1">
                  <a:lnSpc>
                    <a:spcPct val="150000"/>
                  </a:lnSpc>
                  <a:buNone/>
                </a:pPr>
                <a:endParaRPr lang="en-US" altLang="zh-CN" dirty="0"/>
              </a:p>
              <a:p>
                <a:pPr eaLnBrk="1" hangingPunct="1">
                  <a:lnSpc>
                    <a:spcPct val="150000"/>
                  </a:lnSpc>
                </a:pPr>
                <a:endParaRPr lang="en-US" altLang="zh-CN" dirty="0"/>
              </a:p>
            </p:txBody>
          </p:sp>
        </mc:Choice>
        <mc:Fallback xmlns="">
          <p:sp>
            <p:nvSpPr>
              <p:cNvPr id="6" name="Content Placeholder 2">
                <a:extLst>
                  <a:ext uri="{FF2B5EF4-FFF2-40B4-BE49-F238E27FC236}">
                    <a16:creationId xmlns:a16="http://schemas.microsoft.com/office/drawing/2014/main" id="{E1EA3A3A-F15D-4170-A2F7-1C99EE53748F}"/>
                  </a:ext>
                </a:extLst>
              </p:cNvPr>
              <p:cNvSpPr>
                <a:spLocks noGrp="1" noRot="1" noChangeAspect="1" noMove="1" noResize="1" noEditPoints="1" noAdjustHandles="1" noChangeArrowheads="1" noChangeShapeType="1" noTextEdit="1"/>
              </p:cNvSpPr>
              <p:nvPr>
                <p:ph idx="1"/>
              </p:nvPr>
            </p:nvSpPr>
            <p:spPr>
              <a:xfrm>
                <a:off x="824458" y="1105200"/>
                <a:ext cx="10163331" cy="5220000"/>
              </a:xfrm>
              <a:blipFill>
                <a:blip r:embed="rId3"/>
                <a:stretch>
                  <a:fillRect l="-9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8">
                <a:extLst>
                  <a:ext uri="{FF2B5EF4-FFF2-40B4-BE49-F238E27FC236}">
                    <a16:creationId xmlns:a16="http://schemas.microsoft.com/office/drawing/2014/main" id="{43238807-43A3-427B-851C-317821AEFAA0}"/>
                  </a:ext>
                </a:extLst>
              </p:cNvPr>
              <p:cNvSpPr txBox="1"/>
              <p:nvPr/>
            </p:nvSpPr>
            <p:spPr>
              <a:xfrm>
                <a:off x="3540565" y="3615007"/>
                <a:ext cx="4793965" cy="9026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ea typeface="微软雅黑" panose="020B0503020204020204" pitchFamily="34" charset="-122"/>
                        </a:rPr>
                        <m:t>𝐷</m:t>
                      </m:r>
                      <m:r>
                        <a:rPr lang="en-US" altLang="zh-CN" sz="2400" i="1">
                          <a:solidFill>
                            <a:srgbClr val="000000"/>
                          </a:solidFill>
                          <a:latin typeface="Cambria Math" panose="02040503050406030204" pitchFamily="18" charset="0"/>
                          <a:ea typeface="微软雅黑" panose="020B0503020204020204" pitchFamily="34" charset="-122"/>
                        </a:rPr>
                        <m:t>(</m:t>
                      </m:r>
                      <m:r>
                        <a:rPr lang="en-US" altLang="zh-CN" sz="2400" i="1">
                          <a:solidFill>
                            <a:srgbClr val="000000"/>
                          </a:solidFill>
                          <a:latin typeface="Cambria Math" panose="02040503050406030204" pitchFamily="18" charset="0"/>
                          <a:ea typeface="微软雅黑" panose="020B0503020204020204" pitchFamily="34" charset="-122"/>
                        </a:rPr>
                        <m:t>𝑃</m:t>
                      </m:r>
                      <m:r>
                        <a:rPr lang="en-US" altLang="zh-CN" sz="2400" i="1">
                          <a:solidFill>
                            <a:srgbClr val="000000"/>
                          </a:solidFill>
                          <a:latin typeface="Cambria Math" panose="02040503050406030204" pitchFamily="18" charset="0"/>
                          <a:ea typeface="微软雅黑" panose="020B0503020204020204" pitchFamily="34" charset="-122"/>
                        </a:rPr>
                        <m:t>||</m:t>
                      </m:r>
                      <m:r>
                        <a:rPr lang="en-US" altLang="zh-CN" sz="2400" i="1">
                          <a:solidFill>
                            <a:srgbClr val="000000"/>
                          </a:solidFill>
                          <a:latin typeface="Cambria Math" panose="02040503050406030204" pitchFamily="18" charset="0"/>
                          <a:ea typeface="微软雅黑" panose="020B0503020204020204" pitchFamily="34" charset="-122"/>
                        </a:rPr>
                        <m:t>𝑄</m:t>
                      </m:r>
                      <m:r>
                        <a:rPr lang="en-US" altLang="zh-CN" sz="2400" i="1">
                          <a:solidFill>
                            <a:srgbClr val="000000"/>
                          </a:solidFill>
                          <a:latin typeface="Cambria Math" panose="02040503050406030204" pitchFamily="18" charset="0"/>
                          <a:ea typeface="微软雅黑" panose="020B0503020204020204" pitchFamily="34" charset="-122"/>
                        </a:rPr>
                        <m:t>)=</m:t>
                      </m:r>
                      <m:nary>
                        <m:naryPr>
                          <m:chr m:val="∑"/>
                          <m:supHide m:val="on"/>
                          <m:ctrlPr>
                            <a:rPr lang="zh-CN" altLang="zh-CN" sz="2400" i="1">
                              <a:solidFill>
                                <a:srgbClr val="000000"/>
                              </a:solidFill>
                              <a:latin typeface="Cambria Math" panose="02040503050406030204" pitchFamily="18" charset="0"/>
                              <a:ea typeface="Cambria Math" panose="02040503050406030204" pitchFamily="18" charset="0"/>
                            </a:rPr>
                          </m:ctrlPr>
                        </m:naryPr>
                        <m:sub>
                          <m:r>
                            <a:rPr lang="en-US" altLang="zh-CN" sz="2400" i="1">
                              <a:solidFill>
                                <a:srgbClr val="000000"/>
                              </a:solidFill>
                              <a:latin typeface="Cambria Math" panose="02040503050406030204" pitchFamily="18" charset="0"/>
                              <a:ea typeface="微软雅黑" panose="020B0503020204020204" pitchFamily="34" charset="-122"/>
                            </a:rPr>
                            <m:t>𝑥</m:t>
                          </m:r>
                        </m:sub>
                        <m:sup/>
                        <m:e>
                          <m:r>
                            <a:rPr lang="en-US" altLang="zh-CN" sz="2400" i="1">
                              <a:solidFill>
                                <a:srgbClr val="000000"/>
                              </a:solidFill>
                              <a:latin typeface="Cambria Math" panose="02040503050406030204" pitchFamily="18" charset="0"/>
                              <a:ea typeface="微软雅黑" panose="020B0503020204020204" pitchFamily="34" charset="-122"/>
                            </a:rPr>
                            <m:t>𝑝</m:t>
                          </m:r>
                          <m:d>
                            <m:dPr>
                              <m:ctrlPr>
                                <a:rPr lang="zh-CN"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func>
                            <m:funcPr>
                              <m:ctrlPr>
                                <a:rPr lang="zh-CN" altLang="zh-CN" sz="2400" i="1">
                                  <a:solidFill>
                                    <a:srgbClr val="000000"/>
                                  </a:solidFill>
                                  <a:latin typeface="Cambria Math" panose="02040503050406030204" pitchFamily="18" charset="0"/>
                                  <a:ea typeface="Cambria Math" panose="02040503050406030204" pitchFamily="18" charset="0"/>
                                </a:rPr>
                              </m:ctrlPr>
                            </m:funcPr>
                            <m:fName>
                              <m:r>
                                <m:rPr>
                                  <m:sty m:val="p"/>
                                </m:rPr>
                                <a:rPr lang="en-US" altLang="zh-CN" sz="2400">
                                  <a:solidFill>
                                    <a:srgbClr val="000000"/>
                                  </a:solidFill>
                                  <a:latin typeface="Cambria Math" panose="02040503050406030204" pitchFamily="18" charset="0"/>
                                  <a:ea typeface="微软雅黑" panose="020B0503020204020204" pitchFamily="34" charset="-122"/>
                                </a:rPr>
                                <m:t>log</m:t>
                              </m:r>
                            </m:fName>
                            <m:e>
                              <m:f>
                                <m:fPr>
                                  <m:ctrlPr>
                                    <a:rPr lang="zh-CN" altLang="zh-CN" sz="2400" i="1">
                                      <a:solidFill>
                                        <a:srgbClr val="000000"/>
                                      </a:solidFill>
                                      <a:latin typeface="Cambria Math" panose="02040503050406030204" pitchFamily="18" charset="0"/>
                                      <a:ea typeface="Cambria Math" panose="02040503050406030204" pitchFamily="18" charset="0"/>
                                    </a:rPr>
                                  </m:ctrlPr>
                                </m:fPr>
                                <m:num>
                                  <m:r>
                                    <a:rPr lang="en-US" altLang="zh-CN" sz="2400" i="1">
                                      <a:solidFill>
                                        <a:srgbClr val="000000"/>
                                      </a:solidFill>
                                      <a:latin typeface="Cambria Math" panose="02040503050406030204" pitchFamily="18" charset="0"/>
                                      <a:ea typeface="微软雅黑" panose="020B0503020204020204" pitchFamily="34" charset="-122"/>
                                    </a:rPr>
                                    <m:t>𝑝</m:t>
                                  </m:r>
                                  <m:d>
                                    <m:dPr>
                                      <m:ctrlPr>
                                        <a:rPr lang="zh-CN"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num>
                                <m:den>
                                  <m:r>
                                    <a:rPr lang="en-US" altLang="zh-CN" sz="2400" i="1">
                                      <a:solidFill>
                                        <a:srgbClr val="000000"/>
                                      </a:solidFill>
                                      <a:latin typeface="Cambria Math" panose="02040503050406030204" pitchFamily="18" charset="0"/>
                                      <a:ea typeface="微软雅黑" panose="020B0503020204020204" pitchFamily="34" charset="-122"/>
                                    </a:rPr>
                                    <m:t>𝑞</m:t>
                                  </m:r>
                                  <m:d>
                                    <m:dPr>
                                      <m:ctrlPr>
                                        <a:rPr lang="zh-CN"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微软雅黑" panose="020B0503020204020204" pitchFamily="34" charset="-122"/>
                                        </a:rPr>
                                        <m:t>𝑥</m:t>
                                      </m:r>
                                    </m:e>
                                  </m:d>
                                </m:den>
                              </m:f>
                            </m:e>
                          </m:func>
                        </m:e>
                      </m:nary>
                    </m:oMath>
                  </m:oMathPara>
                </a14:m>
                <a:endParaRPr lang="en-US" sz="2400" dirty="0" err="1"/>
              </a:p>
            </p:txBody>
          </p:sp>
        </mc:Choice>
        <mc:Fallback xmlns="">
          <p:sp>
            <p:nvSpPr>
              <p:cNvPr id="7" name="TextBox 8">
                <a:extLst>
                  <a:ext uri="{FF2B5EF4-FFF2-40B4-BE49-F238E27FC236}">
                    <a16:creationId xmlns:a16="http://schemas.microsoft.com/office/drawing/2014/main" id="{43238807-43A3-427B-851C-317821AEFAA0}"/>
                  </a:ext>
                </a:extLst>
              </p:cNvPr>
              <p:cNvSpPr txBox="1">
                <a:spLocks noRot="1" noChangeAspect="1" noMove="1" noResize="1" noEditPoints="1" noAdjustHandles="1" noChangeArrowheads="1" noChangeShapeType="1" noTextEdit="1"/>
              </p:cNvSpPr>
              <p:nvPr/>
            </p:nvSpPr>
            <p:spPr>
              <a:xfrm>
                <a:off x="3540565" y="3615007"/>
                <a:ext cx="4793965" cy="902683"/>
              </a:xfrm>
              <a:prstGeom prst="rect">
                <a:avLst/>
              </a:prstGeom>
              <a:blipFill>
                <a:blip r:embed="rId4"/>
                <a:stretch>
                  <a:fillRect/>
                </a:stretch>
              </a:blipFill>
            </p:spPr>
            <p:txBody>
              <a:bodyPr/>
              <a:lstStyle/>
              <a:p>
                <a:r>
                  <a:rPr lang="zh-CN" altLang="en-US">
                    <a:noFill/>
                  </a:rPr>
                  <a:t> </a:t>
                </a:r>
              </a:p>
            </p:txBody>
          </p:sp>
        </mc:Fallback>
      </mc:AlternateContent>
      <p:sp>
        <p:nvSpPr>
          <p:cNvPr id="9" name="Rectangle 1">
            <a:extLst>
              <a:ext uri="{FF2B5EF4-FFF2-40B4-BE49-F238E27FC236}">
                <a16:creationId xmlns:a16="http://schemas.microsoft.com/office/drawing/2014/main" id="{FA36BE42-7F6F-4E37-B4E5-373B6AA41B7F}"/>
              </a:ext>
            </a:extLst>
          </p:cNvPr>
          <p:cNvSpPr/>
          <p:nvPr/>
        </p:nvSpPr>
        <p:spPr>
          <a:xfrm>
            <a:off x="2094813" y="3914810"/>
            <a:ext cx="1723549" cy="461665"/>
          </a:xfrm>
          <a:prstGeom prst="rect">
            <a:avLst/>
          </a:prstGeom>
        </p:spPr>
        <p:txBody>
          <a:bodyPr wrap="none">
            <a:spAutoFit/>
          </a:bodyPr>
          <a:lstStyle/>
          <a:p>
            <a:r>
              <a:rPr lang="zh-CN" altLang="en-US" sz="2400" dirty="0">
                <a:latin typeface="+mn-ea"/>
              </a:rPr>
              <a:t>离散形式：</a:t>
            </a:r>
            <a:endParaRPr lang="en-US" sz="2400" dirty="0">
              <a:latin typeface="+mn-ea"/>
            </a:endParaRPr>
          </a:p>
        </p:txBody>
      </p:sp>
      <p:sp>
        <p:nvSpPr>
          <p:cNvPr id="3" name="文本框 2">
            <a:extLst>
              <a:ext uri="{FF2B5EF4-FFF2-40B4-BE49-F238E27FC236}">
                <a16:creationId xmlns:a16="http://schemas.microsoft.com/office/drawing/2014/main" id="{D8D197C3-A7B2-4631-DE5F-C309AB66AD46}"/>
              </a:ext>
            </a:extLst>
          </p:cNvPr>
          <p:cNvSpPr txBox="1"/>
          <p:nvPr/>
        </p:nvSpPr>
        <p:spPr>
          <a:xfrm>
            <a:off x="8064708" y="5711252"/>
            <a:ext cx="2023673" cy="369332"/>
          </a:xfrm>
          <a:prstGeom prst="rect">
            <a:avLst/>
          </a:prstGeom>
          <a:noFill/>
        </p:spPr>
        <p:txBody>
          <a:bodyPr wrap="square" rtlCol="0">
            <a:spAutoFit/>
          </a:bodyPr>
          <a:lstStyle/>
          <a:p>
            <a:r>
              <a:rPr lang="zh-CN" altLang="en-US" dirty="0">
                <a:solidFill>
                  <a:srgbClr val="0070C0"/>
                </a:solidFill>
              </a:rPr>
              <a:t>交叉熵</a:t>
            </a:r>
          </a:p>
        </p:txBody>
      </p:sp>
    </p:spTree>
    <p:extLst>
      <p:ext uri="{BB962C8B-B14F-4D97-AF65-F5344CB8AC3E}">
        <p14:creationId xmlns:p14="http://schemas.microsoft.com/office/powerpoint/2010/main" val="3727323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4400" b="1" dirty="0">
                <a:solidFill>
                  <a:srgbClr val="FDCB34"/>
                </a:solidFill>
                <a:latin typeface="微软雅黑" panose="020B0503020204020204" pitchFamily="34" charset="-122"/>
                <a:ea typeface="微软雅黑" panose="020B0503020204020204" pitchFamily="34" charset="-122"/>
              </a:rPr>
              <a:t>机器学习基础</a:t>
            </a:r>
            <a:endParaRPr kumimoji="0" lang="zh-CN" altLang="en-US" sz="44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471048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机器学习基本概念</a:t>
            </a:r>
          </a:p>
        </p:txBody>
      </p:sp>
      <p:sp>
        <p:nvSpPr>
          <p:cNvPr id="18435" name="内容占位符 2"/>
          <p:cNvSpPr>
            <a:spLocks noGrp="1"/>
          </p:cNvSpPr>
          <p:nvPr>
            <p:ph sz="quarter" idx="1"/>
          </p:nvPr>
        </p:nvSpPr>
        <p:spPr>
          <a:xfrm>
            <a:off x="917574" y="1427920"/>
            <a:ext cx="10346774" cy="5158409"/>
          </a:xfrm>
        </p:spPr>
        <p:txBody>
          <a:bodyPr>
            <a:normAutofit fontScale="92500" lnSpcReduction="20000"/>
          </a:bodyPr>
          <a:lstStyle/>
          <a:p>
            <a:r>
              <a:rPr lang="zh-CN" altLang="en-US" sz="3200" dirty="0">
                <a:solidFill>
                  <a:srgbClr val="0070C0"/>
                </a:solidFill>
              </a:rPr>
              <a:t>机器学习定义</a:t>
            </a:r>
            <a:endParaRPr lang="en-US" altLang="zh-CN" b="1" dirty="0">
              <a:solidFill>
                <a:srgbClr val="0070C0"/>
              </a:solidFill>
            </a:endParaRPr>
          </a:p>
          <a:p>
            <a:pPr lvl="1">
              <a:lnSpc>
                <a:spcPct val="115000"/>
              </a:lnSpc>
            </a:pPr>
            <a:r>
              <a:rPr lang="zh-CN" altLang="en-US" sz="2800" dirty="0"/>
              <a:t>让计算机具有</a:t>
            </a:r>
            <a:r>
              <a:rPr lang="zh-CN" altLang="en-US" sz="2800" dirty="0">
                <a:solidFill>
                  <a:srgbClr val="FF0000"/>
                </a:solidFill>
              </a:rPr>
              <a:t>像人一样的学习和思考能力的技术</a:t>
            </a:r>
            <a:r>
              <a:rPr lang="zh-CN" altLang="en-US" sz="2800" dirty="0"/>
              <a:t>的总称。具体来说是</a:t>
            </a:r>
            <a:r>
              <a:rPr lang="zh-CN" altLang="en-US" sz="2800" dirty="0">
                <a:solidFill>
                  <a:srgbClr val="FF0000"/>
                </a:solidFill>
              </a:rPr>
              <a:t>从已知数据中获得规律</a:t>
            </a:r>
            <a:r>
              <a:rPr lang="zh-CN" altLang="en-US" sz="2800" dirty="0"/>
              <a:t>，并</a:t>
            </a:r>
            <a:r>
              <a:rPr lang="zh-CN" altLang="en-US" sz="2800" dirty="0">
                <a:solidFill>
                  <a:srgbClr val="FF0000"/>
                </a:solidFill>
              </a:rPr>
              <a:t>利用规律对未知数据进行预测</a:t>
            </a:r>
            <a:r>
              <a:rPr lang="zh-CN" altLang="en-US" sz="2800" dirty="0"/>
              <a:t>的技术。</a:t>
            </a:r>
            <a:endParaRPr lang="en-US" altLang="zh-CN" sz="2800" dirty="0"/>
          </a:p>
          <a:p>
            <a:pPr algn="just">
              <a:lnSpc>
                <a:spcPct val="115000"/>
              </a:lnSpc>
            </a:pPr>
            <a:r>
              <a:rPr lang="zh-CN" altLang="en-US" sz="3200" dirty="0">
                <a:solidFill>
                  <a:srgbClr val="0070C0"/>
                </a:solidFill>
              </a:rPr>
              <a:t>机器学习分类</a:t>
            </a:r>
            <a:endParaRPr lang="en-US" altLang="zh-CN" sz="3200" dirty="0">
              <a:solidFill>
                <a:srgbClr val="0070C0"/>
              </a:solidFill>
            </a:endParaRPr>
          </a:p>
          <a:p>
            <a:pPr lvl="1" algn="just">
              <a:lnSpc>
                <a:spcPct val="115000"/>
              </a:lnSpc>
            </a:pPr>
            <a:r>
              <a:rPr lang="zh-CN" altLang="en-US" sz="2800" dirty="0">
                <a:solidFill>
                  <a:srgbClr val="0070C0"/>
                </a:solidFill>
              </a:rPr>
              <a:t>有监督学习（</a:t>
            </a:r>
            <a:r>
              <a:rPr lang="zh-CN" altLang="en-US" sz="2800" dirty="0">
                <a:solidFill>
                  <a:srgbClr val="FF0000"/>
                </a:solidFill>
              </a:rPr>
              <a:t>跟学师评</a:t>
            </a:r>
            <a:r>
              <a:rPr lang="zh-CN" altLang="en-US" sz="2800" dirty="0">
                <a:solidFill>
                  <a:srgbClr val="0070C0"/>
                </a:solidFill>
              </a:rPr>
              <a:t>）</a:t>
            </a:r>
            <a:r>
              <a:rPr lang="zh-CN" altLang="en-US" sz="2800" dirty="0"/>
              <a:t>：有老师（环境）的情况下，学生（计算机）从老师（环境）那里获得对错指示、最终答案的学习方法。</a:t>
            </a:r>
            <a:endParaRPr lang="en-US" altLang="zh-CN" sz="2800" dirty="0">
              <a:solidFill>
                <a:srgbClr val="FF0000"/>
              </a:solidFill>
            </a:endParaRPr>
          </a:p>
          <a:p>
            <a:pPr lvl="1" algn="just">
              <a:lnSpc>
                <a:spcPct val="115000"/>
              </a:lnSpc>
            </a:pPr>
            <a:r>
              <a:rPr lang="zh-CN" altLang="en-US" sz="2800" dirty="0">
                <a:solidFill>
                  <a:srgbClr val="0070C0"/>
                </a:solidFill>
              </a:rPr>
              <a:t>无监督学习（</a:t>
            </a:r>
            <a:r>
              <a:rPr lang="zh-CN" altLang="en-US" sz="2800" dirty="0">
                <a:solidFill>
                  <a:srgbClr val="FF0000"/>
                </a:solidFill>
              </a:rPr>
              <a:t>自学标评</a:t>
            </a:r>
            <a:r>
              <a:rPr lang="zh-CN" altLang="en-US" sz="2800" dirty="0">
                <a:solidFill>
                  <a:srgbClr val="0070C0"/>
                </a:solidFill>
              </a:rPr>
              <a:t>）</a:t>
            </a:r>
            <a:r>
              <a:rPr lang="zh-CN" altLang="en-US" sz="2800" dirty="0"/>
              <a:t>：没有老师（环境）的情况下，学生（计算机）自学的过程，一般使用一些既定标准进行评价，或无评价。</a:t>
            </a:r>
            <a:endParaRPr lang="en-US" altLang="zh-CN" sz="2800" dirty="0">
              <a:solidFill>
                <a:srgbClr val="FF0000"/>
              </a:solidFill>
            </a:endParaRPr>
          </a:p>
          <a:p>
            <a:pPr lvl="1" algn="just">
              <a:lnSpc>
                <a:spcPct val="115000"/>
              </a:lnSpc>
            </a:pPr>
            <a:r>
              <a:rPr lang="zh-CN" altLang="en-US" sz="2800" dirty="0">
                <a:solidFill>
                  <a:srgbClr val="0070C0"/>
                </a:solidFill>
              </a:rPr>
              <a:t>弱监督学习</a:t>
            </a:r>
            <a:r>
              <a:rPr lang="zh-CN" altLang="en-US" sz="2800" dirty="0"/>
              <a:t>：</a:t>
            </a: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仅有少量环境提示（教师反馈）或者少量数据（试题）标签（答案）的情况下，机器（学生）不断进行学习的方法</a:t>
            </a:r>
            <a:endParaRPr lang="en-US" altLang="zh-CN" sz="3200" dirty="0">
              <a:solidFill>
                <a:srgbClr val="0070C0"/>
              </a:solidFill>
            </a:endParaRPr>
          </a:p>
          <a:p>
            <a:pPr lvl="1">
              <a:lnSpc>
                <a:spcPct val="115000"/>
              </a:lnSpc>
              <a:buFont typeface="Wingdings" panose="05000000000000000000" pitchFamily="2" charset="2"/>
              <a:buChar char="Ø"/>
            </a:pPr>
            <a:endParaRPr lang="en-US" altLang="zh-CN" dirty="0">
              <a:solidFill>
                <a:srgbClr val="0070C0"/>
              </a:solidFill>
            </a:endParaRPr>
          </a:p>
          <a:p>
            <a:pPr lvl="1">
              <a:lnSpc>
                <a:spcPct val="115000"/>
              </a:lnSpc>
              <a:buFont typeface="Wingdings" panose="05000000000000000000" pitchFamily="2" charset="2"/>
              <a:buChar char="Ø"/>
            </a:pPr>
            <a:endParaRPr lang="zh-CN" altLang="en-US" dirty="0"/>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8483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机器学习基本概念</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4" name="矩形 3"/>
              <p:cNvSpPr/>
              <p:nvPr/>
            </p:nvSpPr>
            <p:spPr>
              <a:xfrm>
                <a:off x="798305" y="1213715"/>
                <a:ext cx="10555495" cy="4725204"/>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zh-CN" sz="3200" dirty="0">
                    <a:solidFill>
                      <a:srgbClr val="0070C0"/>
                    </a:solidFill>
                    <a:latin typeface="+mn-ea"/>
                  </a:rPr>
                  <a:t> </a:t>
                </a:r>
                <a:r>
                  <a:rPr lang="zh-CN" altLang="en-US" sz="3200" dirty="0">
                    <a:solidFill>
                      <a:srgbClr val="0070C0"/>
                    </a:solidFill>
                    <a:latin typeface="+mn-ea"/>
                  </a:rPr>
                  <a:t>数据集</a:t>
                </a:r>
                <a:endParaRPr lang="en-US" altLang="zh-CN" sz="3200" b="0" i="1" dirty="0">
                  <a:latin typeface="+mn-ea"/>
                </a:endParaRPr>
              </a:p>
              <a:p>
                <a:pPr marL="914400" lvl="1" indent="-457200">
                  <a:lnSpc>
                    <a:spcPct val="150000"/>
                  </a:lnSpc>
                  <a:buFont typeface="Arial" panose="020B0604020202020204" pitchFamily="34" charset="0"/>
                  <a:buChar char="•"/>
                </a:pPr>
                <a:r>
                  <a:rPr lang="zh-CN" altLang="zh-CN" sz="2800" dirty="0">
                    <a:solidFill>
                      <a:srgbClr val="FF0000"/>
                    </a:solidFill>
                    <a:latin typeface="+mn-ea"/>
                  </a:rPr>
                  <a:t>观测样本的集合</a:t>
                </a:r>
                <a:r>
                  <a:rPr lang="zh-CN" altLang="en-US" sz="2800" dirty="0">
                    <a:latin typeface="+mn-ea"/>
                  </a:rPr>
                  <a:t>，</a:t>
                </a:r>
                <a:r>
                  <a:rPr lang="zh-CN" altLang="en-US" sz="2800" dirty="0"/>
                  <a:t>具体地，</a:t>
                </a:r>
                <a:r>
                  <a:rPr lang="en-US" altLang="zh-CN" sz="2800" b="0" dirty="0"/>
                  <a:t> </a:t>
                </a:r>
                <a14:m>
                  <m:oMath xmlns:m="http://schemas.openxmlformats.org/officeDocument/2006/math">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𝑛</m:t>
                            </m:r>
                          </m:sub>
                        </m:sSub>
                      </m:e>
                    </m:d>
                    <m:r>
                      <a:rPr lang="zh-CN" altLang="en-US" sz="2800" i="1">
                        <a:latin typeface="Cambria Math" panose="02040503050406030204" pitchFamily="18" charset="0"/>
                      </a:rPr>
                      <m:t>表示</m:t>
                    </m:r>
                  </m:oMath>
                </a14:m>
                <a:r>
                  <a:rPr lang="zh-CN" altLang="en-US" sz="2800" dirty="0">
                    <a:latin typeface="+mn-ea"/>
                  </a:rPr>
                  <a:t>一个包含</a:t>
                </a:r>
                <a14:m>
                  <m:oMath xmlns:m="http://schemas.openxmlformats.org/officeDocument/2006/math">
                    <m:r>
                      <m:rPr>
                        <m:sty m:val="p"/>
                      </m:rPr>
                      <a:rPr lang="en-US" altLang="zh-CN" sz="2800" i="1" dirty="0">
                        <a:latin typeface="Cambria Math" panose="02040503050406030204" pitchFamily="18" charset="0"/>
                      </a:rPr>
                      <m:t>n</m:t>
                    </m:r>
                  </m:oMath>
                </a14:m>
                <a:r>
                  <a:rPr lang="zh-CN" altLang="en-US" sz="2800" dirty="0">
                    <a:latin typeface="+mn-ea"/>
                  </a:rPr>
                  <a:t>个样本的数据集。其中</a:t>
                </a:r>
                <a:r>
                  <a:rPr lang="en-US" altLang="zh-CN" sz="2800" dirty="0">
                    <a:latin typeface="+mn-ea"/>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a:solidFill>
                              <a:srgbClr val="FF0000"/>
                            </a:solidFill>
                            <a:latin typeface="Cambria Math" panose="02040503050406030204" pitchFamily="18" charset="0"/>
                          </a:rPr>
                          <m:t>𝑥</m:t>
                        </m:r>
                      </m:e>
                      <m:sub>
                        <m:r>
                          <a:rPr lang="en-US" altLang="zh-CN" sz="2800">
                            <a:solidFill>
                              <a:srgbClr val="FF0000"/>
                            </a:solidFill>
                            <a:latin typeface="Cambria Math" panose="02040503050406030204" pitchFamily="18" charset="0"/>
                          </a:rPr>
                          <m:t>𝑖</m:t>
                        </m:r>
                      </m:sub>
                    </m:sSub>
                  </m:oMath>
                </a14:m>
                <a:r>
                  <a:rPr lang="zh-CN" altLang="en-US" sz="2800" dirty="0">
                    <a:solidFill>
                      <a:srgbClr val="FF0000"/>
                    </a:solidFill>
                    <a:latin typeface="+mn-ea"/>
                  </a:rPr>
                  <a:t>是一个向量</a:t>
                </a:r>
                <a:r>
                  <a:rPr lang="zh-CN" altLang="en-US" sz="2800" dirty="0">
                    <a:latin typeface="+mn-ea"/>
                  </a:rPr>
                  <a:t>，表示数据集的第</a:t>
                </a:r>
                <a14:m>
                  <m:oMath xmlns:m="http://schemas.openxmlformats.org/officeDocument/2006/math">
                    <m:r>
                      <a:rPr lang="en-US" altLang="zh-CN" sz="2800" b="0" i="1" smtClean="0">
                        <a:latin typeface="Cambria Math" panose="02040503050406030204" pitchFamily="18" charset="0"/>
                      </a:rPr>
                      <m:t>𝑖</m:t>
                    </m:r>
                  </m:oMath>
                </a14:m>
                <a:r>
                  <a:rPr lang="zh-CN" altLang="en-US" sz="2800" dirty="0">
                    <a:latin typeface="+mn-ea"/>
                  </a:rPr>
                  <a:t>个样本，其</a:t>
                </a:r>
                <a:r>
                  <a:rPr lang="zh-CN" altLang="en-US" sz="2800" dirty="0">
                    <a:solidFill>
                      <a:srgbClr val="FF0000"/>
                    </a:solidFill>
                    <a:latin typeface="+mn-ea"/>
                  </a:rPr>
                  <a:t>维度</a:t>
                </a:r>
                <a14:m>
                  <m:oMath xmlns:m="http://schemas.openxmlformats.org/officeDocument/2006/math">
                    <m:r>
                      <a:rPr lang="en-US" altLang="zh-CN" sz="2800" b="0" i="1" smtClean="0">
                        <a:solidFill>
                          <a:srgbClr val="FF0000"/>
                        </a:solidFill>
                        <a:latin typeface="Cambria Math" panose="02040503050406030204" pitchFamily="18" charset="0"/>
                      </a:rPr>
                      <m:t>𝑑</m:t>
                    </m:r>
                  </m:oMath>
                </a14:m>
                <a:r>
                  <a:rPr lang="zh-CN" altLang="en-US" sz="2800" dirty="0">
                    <a:solidFill>
                      <a:srgbClr val="FF0000"/>
                    </a:solidFill>
                    <a:latin typeface="+mn-ea"/>
                  </a:rPr>
                  <a:t>称为样本空间的维度</a:t>
                </a:r>
                <a:r>
                  <a:rPr lang="zh-CN" altLang="en-US" sz="2800" dirty="0">
                    <a:latin typeface="+mn-ea"/>
                  </a:rPr>
                  <a:t>。</a:t>
                </a:r>
                <a:endParaRPr lang="en-US" altLang="zh-CN" sz="2800" dirty="0">
                  <a:latin typeface="+mn-ea"/>
                </a:endParaRPr>
              </a:p>
              <a:p>
                <a:pPr marL="914400" lvl="1" indent="-457200">
                  <a:lnSpc>
                    <a:spcPct val="150000"/>
                  </a:lnSpc>
                  <a:buFont typeface="Arial" panose="020B0604020202020204" pitchFamily="34" charset="0"/>
                  <a:buChar char="•"/>
                </a:pPr>
                <a:r>
                  <a:rPr lang="zh-CN" altLang="en-US" sz="2800" dirty="0">
                    <a:solidFill>
                      <a:srgbClr val="FF0000"/>
                    </a:solidFill>
                    <a:latin typeface="+mn-ea"/>
                  </a:rPr>
                  <a:t>向量</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𝑖</m:t>
                        </m:r>
                      </m:sub>
                    </m:sSub>
                  </m:oMath>
                </a14:m>
                <a:r>
                  <a:rPr lang="zh-CN" altLang="en-US" sz="2800" dirty="0">
                    <a:solidFill>
                      <a:srgbClr val="FF0000"/>
                    </a:solidFill>
                    <a:latin typeface="+mn-ea"/>
                  </a:rPr>
                  <a:t>的元素称为样本的特征</a:t>
                </a:r>
                <a:r>
                  <a:rPr lang="zh-CN" altLang="en-US" sz="2800" dirty="0">
                    <a:latin typeface="+mn-ea"/>
                  </a:rPr>
                  <a:t>，其取值可以是</a:t>
                </a:r>
                <a:r>
                  <a:rPr lang="zh-CN" altLang="en-US" sz="2800" dirty="0">
                    <a:solidFill>
                      <a:srgbClr val="FF0000"/>
                    </a:solidFill>
                    <a:latin typeface="+mn-ea"/>
                  </a:rPr>
                  <a:t>连续的</a:t>
                </a:r>
                <a:r>
                  <a:rPr lang="zh-CN" altLang="en-US" sz="2800" dirty="0">
                    <a:latin typeface="+mn-ea"/>
                  </a:rPr>
                  <a:t>，也可以是</a:t>
                </a:r>
                <a:r>
                  <a:rPr lang="zh-CN" altLang="en-US" sz="2800" dirty="0">
                    <a:solidFill>
                      <a:srgbClr val="FF0000"/>
                    </a:solidFill>
                    <a:latin typeface="+mn-ea"/>
                  </a:rPr>
                  <a:t>离散的</a:t>
                </a:r>
                <a:r>
                  <a:rPr lang="zh-CN" altLang="en-US" sz="2800" dirty="0">
                    <a:latin typeface="+mn-ea"/>
                  </a:rPr>
                  <a:t>。而从数据集中学出模型的过程，便称为“</a:t>
                </a:r>
                <a:r>
                  <a:rPr lang="zh-CN" altLang="en-US" sz="2800" dirty="0">
                    <a:solidFill>
                      <a:srgbClr val="FF0000"/>
                    </a:solidFill>
                    <a:latin typeface="+mn-ea"/>
                  </a:rPr>
                  <a:t>学习</a:t>
                </a:r>
                <a:r>
                  <a:rPr lang="zh-CN" altLang="en-US" sz="2800" dirty="0">
                    <a:latin typeface="+mn-ea"/>
                  </a:rPr>
                  <a:t>”或“</a:t>
                </a:r>
                <a:r>
                  <a:rPr lang="zh-CN" altLang="en-US" sz="2800" dirty="0">
                    <a:solidFill>
                      <a:srgbClr val="FF0000"/>
                    </a:solidFill>
                    <a:latin typeface="+mn-ea"/>
                  </a:rPr>
                  <a:t>训练</a:t>
                </a:r>
                <a:r>
                  <a:rPr lang="zh-CN" altLang="en-US" sz="2800" dirty="0">
                    <a:latin typeface="+mn-ea"/>
                  </a:rPr>
                  <a:t>”。</a:t>
                </a:r>
                <a:endParaRPr lang="en-US" altLang="zh-CN" sz="2800" dirty="0">
                  <a:latin typeface="+mn-ea"/>
                </a:endParaRPr>
              </a:p>
            </p:txBody>
          </p:sp>
        </mc:Choice>
        <mc:Fallback xmlns="">
          <p:sp>
            <p:nvSpPr>
              <p:cNvPr id="4" name="矩形 3"/>
              <p:cNvSpPr>
                <a:spLocks noRot="1" noChangeAspect="1" noMove="1" noResize="1" noEditPoints="1" noAdjustHandles="1" noChangeArrowheads="1" noChangeShapeType="1" noTextEdit="1"/>
              </p:cNvSpPr>
              <p:nvPr/>
            </p:nvSpPr>
            <p:spPr>
              <a:xfrm>
                <a:off x="798305" y="1213715"/>
                <a:ext cx="10555495" cy="4725204"/>
              </a:xfrm>
              <a:prstGeom prst="rect">
                <a:avLst/>
              </a:prstGeom>
              <a:blipFill>
                <a:blip r:embed="rId3"/>
                <a:stretch>
                  <a:fillRect l="-1328" r="-2483" b="-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8138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机器学习基本概念</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矩形 3"/>
          <p:cNvSpPr/>
          <p:nvPr/>
        </p:nvSpPr>
        <p:spPr>
          <a:xfrm>
            <a:off x="798305" y="1207549"/>
            <a:ext cx="10555495" cy="3351751"/>
          </a:xfrm>
          <a:prstGeom prst="rect">
            <a:avLst/>
          </a:prstGeom>
        </p:spPr>
        <p:txBody>
          <a:bodyPr wrap="square">
            <a:spAutoFit/>
          </a:bodyPr>
          <a:lstStyle/>
          <a:p>
            <a:pPr marL="457200" indent="-457200">
              <a:lnSpc>
                <a:spcPct val="125000"/>
              </a:lnSpc>
              <a:buFont typeface="Arial" panose="020B0604020202020204" pitchFamily="34" charset="0"/>
              <a:buChar char="•"/>
            </a:pPr>
            <a:r>
              <a:rPr lang="zh-CN" altLang="en-US" sz="3200" dirty="0">
                <a:solidFill>
                  <a:srgbClr val="0070C0"/>
                </a:solidFill>
                <a:latin typeface="+mn-ea"/>
              </a:rPr>
              <a:t>数据集分类</a:t>
            </a:r>
            <a:endParaRPr lang="en-US" altLang="zh-CN" sz="3200" dirty="0">
              <a:solidFill>
                <a:srgbClr val="0070C0"/>
              </a:solidFill>
              <a:latin typeface="+mn-ea"/>
            </a:endParaRPr>
          </a:p>
          <a:p>
            <a:pPr marL="914400" lvl="1" indent="-457200">
              <a:lnSpc>
                <a:spcPct val="125000"/>
              </a:lnSpc>
              <a:buFont typeface="Arial" panose="020B0604020202020204" pitchFamily="34" charset="0"/>
              <a:buChar char="•"/>
            </a:pPr>
            <a:r>
              <a:rPr lang="zh-CN" altLang="en-US" sz="2800" dirty="0">
                <a:latin typeface="+mn-ea"/>
              </a:rPr>
              <a:t>训练集：</a:t>
            </a:r>
            <a:r>
              <a:rPr lang="zh-CN" altLang="en-US" sz="2800" dirty="0">
                <a:solidFill>
                  <a:srgbClr val="FF0000"/>
                </a:solidFill>
                <a:latin typeface="+mn-ea"/>
              </a:rPr>
              <a:t>用于模型拟合的数据样本。</a:t>
            </a:r>
            <a:endParaRPr lang="en-US" altLang="zh-CN" sz="2800" dirty="0">
              <a:solidFill>
                <a:srgbClr val="FF0000"/>
              </a:solidFill>
              <a:latin typeface="+mn-ea"/>
            </a:endParaRPr>
          </a:p>
          <a:p>
            <a:pPr marL="914400" lvl="1" indent="-457200">
              <a:lnSpc>
                <a:spcPct val="125000"/>
              </a:lnSpc>
              <a:buFont typeface="Arial" panose="020B0604020202020204" pitchFamily="34" charset="0"/>
              <a:buChar char="•"/>
            </a:pPr>
            <a:r>
              <a:rPr lang="zh-CN" altLang="en-US" sz="2800" dirty="0">
                <a:latin typeface="+mn-ea"/>
              </a:rPr>
              <a:t>验证集：是模型训练过程中单独留出的样本集，它可以用于</a:t>
            </a:r>
            <a:r>
              <a:rPr lang="zh-CN" altLang="en-US" sz="2800" dirty="0">
                <a:solidFill>
                  <a:srgbClr val="FF0000"/>
                </a:solidFill>
                <a:latin typeface="+mn-ea"/>
              </a:rPr>
              <a:t>调整模型的超参数和用于对模型的能力进行初步评估</a:t>
            </a:r>
            <a:r>
              <a:rPr lang="zh-CN" altLang="en-US" sz="2800" dirty="0">
                <a:latin typeface="+mn-ea"/>
              </a:rPr>
              <a:t>。</a:t>
            </a:r>
            <a:endParaRPr lang="en-US" altLang="zh-CN" sz="2800" dirty="0">
              <a:latin typeface="+mn-ea"/>
            </a:endParaRPr>
          </a:p>
          <a:p>
            <a:pPr marL="914400" lvl="1" indent="-457200">
              <a:lnSpc>
                <a:spcPct val="125000"/>
              </a:lnSpc>
              <a:buFont typeface="Arial" panose="020B0604020202020204" pitchFamily="34" charset="0"/>
              <a:buChar char="•"/>
            </a:pPr>
            <a:r>
              <a:rPr lang="zh-CN" altLang="en-US" sz="2800" dirty="0">
                <a:latin typeface="+mn-ea"/>
              </a:rPr>
              <a:t>测试集： </a:t>
            </a:r>
            <a:r>
              <a:rPr lang="zh-CN" altLang="en-US" sz="2800" dirty="0">
                <a:solidFill>
                  <a:srgbClr val="FF0000"/>
                </a:solidFill>
                <a:latin typeface="+mn-ea"/>
              </a:rPr>
              <a:t>用来评估模最终模型的泛化能力</a:t>
            </a:r>
            <a:r>
              <a:rPr lang="zh-CN" altLang="en-US" sz="2800" dirty="0">
                <a:latin typeface="+mn-ea"/>
              </a:rPr>
              <a:t>。但不能作为调参、选择特征等算法相关的选择的依据。</a:t>
            </a:r>
            <a:endParaRPr lang="zh-CN" altLang="en-US" sz="2600" dirty="0">
              <a:latin typeface="+mn-ea"/>
            </a:endParaRPr>
          </a:p>
        </p:txBody>
      </p:sp>
      <p:pic>
        <p:nvPicPr>
          <p:cNvPr id="3" name="图片 2">
            <a:extLst>
              <a:ext uri="{FF2B5EF4-FFF2-40B4-BE49-F238E27FC236}">
                <a16:creationId xmlns:a16="http://schemas.microsoft.com/office/drawing/2014/main" id="{A0C211D4-22A2-4D21-BE25-92DAD466653D}"/>
              </a:ext>
            </a:extLst>
          </p:cNvPr>
          <p:cNvPicPr>
            <a:picLocks noChangeAspect="1"/>
          </p:cNvPicPr>
          <p:nvPr/>
        </p:nvPicPr>
        <p:blipFill>
          <a:blip r:embed="rId3"/>
          <a:stretch>
            <a:fillRect/>
          </a:stretch>
        </p:blipFill>
        <p:spPr>
          <a:xfrm>
            <a:off x="3096504" y="4559300"/>
            <a:ext cx="5640705" cy="2162175"/>
          </a:xfrm>
          <a:prstGeom prst="rect">
            <a:avLst/>
          </a:prstGeom>
        </p:spPr>
      </p:pic>
    </p:spTree>
    <p:extLst>
      <p:ext uri="{BB962C8B-B14F-4D97-AF65-F5344CB8AC3E}">
        <p14:creationId xmlns:p14="http://schemas.microsoft.com/office/powerpoint/2010/main" val="292695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3BAA4EE-F91C-4625-BF3C-FF72BA33E6C9}"/>
              </a:ext>
            </a:extLst>
          </p:cNvPr>
          <p:cNvSpPr>
            <a:spLocks noGrp="1"/>
          </p:cNvSpPr>
          <p:nvPr>
            <p:ph idx="1"/>
          </p:nvPr>
        </p:nvSpPr>
        <p:spPr/>
        <p:txBody>
          <a:bodyPr>
            <a:normAutofit/>
          </a:bodyPr>
          <a:lstStyle/>
          <a:p>
            <a:r>
              <a:rPr lang="zh-CN" altLang="en-US" sz="3200" dirty="0"/>
              <a:t>多元线性模型的一般形式：（</a:t>
            </a:r>
            <a:r>
              <a:rPr lang="zh-CN" altLang="en-US" sz="3200" dirty="0">
                <a:solidFill>
                  <a:srgbClr val="FF0000"/>
                </a:solidFill>
              </a:rPr>
              <a:t>矩阵运算</a:t>
            </a:r>
            <a:r>
              <a:rPr lang="zh-CN" altLang="en-US" sz="3200" dirty="0"/>
              <a:t>）</a:t>
            </a:r>
            <a:endParaRPr lang="en-US" altLang="zh-CN" sz="3200" dirty="0"/>
          </a:p>
          <a:p>
            <a:endParaRPr lang="en-US" altLang="zh-CN" sz="3200" dirty="0"/>
          </a:p>
          <a:p>
            <a:endParaRPr lang="en-US" altLang="zh-CN" sz="3200" dirty="0"/>
          </a:p>
          <a:p>
            <a:endParaRPr lang="en-US" altLang="zh-CN" sz="3200" dirty="0"/>
          </a:p>
          <a:p>
            <a:pPr marL="0" indent="0">
              <a:buNone/>
            </a:pPr>
            <a:endParaRPr lang="en-US" altLang="zh-CN" sz="3200" dirty="0"/>
          </a:p>
          <a:p>
            <a:endParaRPr lang="en-US" altLang="zh-CN" sz="3200" dirty="0"/>
          </a:p>
          <a:p>
            <a:r>
              <a:rPr lang="zh-CN" altLang="en-US" sz="3200" dirty="0"/>
              <a:t>以</a:t>
            </a:r>
            <a:r>
              <a:rPr lang="zh-CN" altLang="en-US" sz="3200" dirty="0">
                <a:solidFill>
                  <a:srgbClr val="FF0000"/>
                </a:solidFill>
              </a:rPr>
              <a:t>均方误差</a:t>
            </a:r>
            <a:r>
              <a:rPr lang="zh-CN" altLang="en-US" sz="3200" dirty="0"/>
              <a:t>作为目标函数求解（</a:t>
            </a:r>
            <a:r>
              <a:rPr lang="zh-CN" altLang="en-US" sz="3200" dirty="0">
                <a:solidFill>
                  <a:srgbClr val="FF0000"/>
                </a:solidFill>
              </a:rPr>
              <a:t>最小二乘法</a:t>
            </a:r>
            <a:r>
              <a:rPr lang="zh-CN" altLang="en-US" sz="3200" dirty="0"/>
              <a:t>）：</a:t>
            </a:r>
            <a:endParaRPr lang="en-US" altLang="zh-CN" sz="3200" dirty="0"/>
          </a:p>
          <a:p>
            <a:endParaRPr lang="en-US" altLang="zh-CN" sz="3200" dirty="0"/>
          </a:p>
          <a:p>
            <a:endParaRPr lang="en-US" altLang="zh-CN" sz="3200" dirty="0"/>
          </a:p>
          <a:p>
            <a:endParaRPr lang="en-US" altLang="zh-CN" sz="3200" dirty="0"/>
          </a:p>
          <a:p>
            <a:endParaRPr lang="zh-CN" altLang="en-US" sz="3200" dirty="0"/>
          </a:p>
        </p:txBody>
      </p:sp>
      <p:sp>
        <p:nvSpPr>
          <p:cNvPr id="3" name="灯片编号占位符 2">
            <a:extLst>
              <a:ext uri="{FF2B5EF4-FFF2-40B4-BE49-F238E27FC236}">
                <a16:creationId xmlns:a16="http://schemas.microsoft.com/office/drawing/2014/main" id="{51D4CC47-DEEA-4284-9A45-B07E159CAAE7}"/>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DD12E733-2F57-42F1-9E4D-CF95A46CC3AD}"/>
              </a:ext>
            </a:extLst>
          </p:cNvPr>
          <p:cNvSpPr>
            <a:spLocks noGrp="1"/>
          </p:cNvSpPr>
          <p:nvPr>
            <p:ph type="title"/>
          </p:nvPr>
        </p:nvSpPr>
        <p:spPr/>
        <p:txBody>
          <a:bodyPr/>
          <a:lstStyle/>
          <a:p>
            <a:r>
              <a:rPr lang="zh-CN" altLang="en-US" dirty="0"/>
              <a:t>以多元线性回归为例</a:t>
            </a:r>
          </a:p>
        </p:txBody>
      </p:sp>
      <p:graphicFrame>
        <p:nvGraphicFramePr>
          <p:cNvPr id="6" name="对象 5">
            <a:extLst>
              <a:ext uri="{FF2B5EF4-FFF2-40B4-BE49-F238E27FC236}">
                <a16:creationId xmlns:a16="http://schemas.microsoft.com/office/drawing/2014/main" id="{70C6B5CA-C9D4-4AFD-A242-D3F12A2C4A55}"/>
              </a:ext>
            </a:extLst>
          </p:cNvPr>
          <p:cNvGraphicFramePr>
            <a:graphicFrameLocks noChangeAspect="1"/>
          </p:cNvGraphicFramePr>
          <p:nvPr>
            <p:extLst>
              <p:ext uri="{D42A27DB-BD31-4B8C-83A1-F6EECF244321}">
                <p14:modId xmlns:p14="http://schemas.microsoft.com/office/powerpoint/2010/main" val="1414673181"/>
              </p:ext>
            </p:extLst>
          </p:nvPr>
        </p:nvGraphicFramePr>
        <p:xfrm>
          <a:off x="887413" y="3470275"/>
          <a:ext cx="8629650" cy="1219200"/>
        </p:xfrm>
        <a:graphic>
          <a:graphicData uri="http://schemas.openxmlformats.org/presentationml/2006/ole">
            <mc:AlternateContent xmlns:mc="http://schemas.openxmlformats.org/markup-compatibility/2006">
              <mc:Choice xmlns:v="urn:schemas-microsoft-com:vml" Requires="v">
                <p:oleObj name="Equation" r:id="rId2" imgW="3263760" imgH="444240" progId="Equation.DSMT4">
                  <p:embed/>
                </p:oleObj>
              </mc:Choice>
              <mc:Fallback>
                <p:oleObj name="Equation" r:id="rId2" imgW="3263760" imgH="444240" progId="Equation.DSMT4">
                  <p:embed/>
                  <p:pic>
                    <p:nvPicPr>
                      <p:cNvPr id="0" name="Object 1"/>
                      <p:cNvPicPr>
                        <a:picLocks noChangeAspect="1" noChangeArrowheads="1"/>
                      </p:cNvPicPr>
                      <p:nvPr/>
                    </p:nvPicPr>
                    <p:blipFill>
                      <a:blip r:embed="rId3"/>
                      <a:srcRect/>
                      <a:stretch>
                        <a:fillRect/>
                      </a:stretch>
                    </p:blipFill>
                    <p:spPr bwMode="auto">
                      <a:xfrm>
                        <a:off x="887413" y="3470275"/>
                        <a:ext cx="8629650" cy="1219200"/>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BB1068FD-57A5-4227-914B-8B78AC6928E6}"/>
              </a:ext>
            </a:extLst>
          </p:cNvPr>
          <p:cNvGraphicFramePr>
            <a:graphicFrameLocks noChangeAspect="1"/>
          </p:cNvGraphicFramePr>
          <p:nvPr>
            <p:extLst>
              <p:ext uri="{D42A27DB-BD31-4B8C-83A1-F6EECF244321}">
                <p14:modId xmlns:p14="http://schemas.microsoft.com/office/powerpoint/2010/main" val="1519803875"/>
              </p:ext>
            </p:extLst>
          </p:nvPr>
        </p:nvGraphicFramePr>
        <p:xfrm>
          <a:off x="912813" y="5273675"/>
          <a:ext cx="9691687" cy="1184275"/>
        </p:xfrm>
        <a:graphic>
          <a:graphicData uri="http://schemas.openxmlformats.org/presentationml/2006/ole">
            <mc:AlternateContent xmlns:mc="http://schemas.openxmlformats.org/markup-compatibility/2006">
              <mc:Choice xmlns:v="urn:schemas-microsoft-com:vml" Requires="v">
                <p:oleObj name="Equation" r:id="rId4" imgW="3873240" imgH="431640" progId="Equation.DSMT4">
                  <p:embed/>
                </p:oleObj>
              </mc:Choice>
              <mc:Fallback>
                <p:oleObj name="Equation" r:id="rId4" imgW="3873240" imgH="431640" progId="Equation.DSMT4">
                  <p:embed/>
                  <p:pic>
                    <p:nvPicPr>
                      <p:cNvPr id="0" name="Object 3"/>
                      <p:cNvPicPr>
                        <a:picLocks noChangeAspect="1" noChangeArrowheads="1"/>
                      </p:cNvPicPr>
                      <p:nvPr/>
                    </p:nvPicPr>
                    <p:blipFill>
                      <a:blip r:embed="rId5"/>
                      <a:srcRect/>
                      <a:stretch>
                        <a:fillRect/>
                      </a:stretch>
                    </p:blipFill>
                    <p:spPr bwMode="auto">
                      <a:xfrm>
                        <a:off x="912813" y="5273675"/>
                        <a:ext cx="9691687" cy="1184275"/>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76D8FC61-BFA5-473F-8DE7-F2C6FEED63AF}"/>
              </a:ext>
            </a:extLst>
          </p:cNvPr>
          <p:cNvGraphicFramePr>
            <a:graphicFrameLocks noChangeAspect="1"/>
          </p:cNvGraphicFramePr>
          <p:nvPr>
            <p:extLst>
              <p:ext uri="{D42A27DB-BD31-4B8C-83A1-F6EECF244321}">
                <p14:modId xmlns:p14="http://schemas.microsoft.com/office/powerpoint/2010/main" val="2762105701"/>
              </p:ext>
            </p:extLst>
          </p:nvPr>
        </p:nvGraphicFramePr>
        <p:xfrm>
          <a:off x="6786456" y="1760187"/>
          <a:ext cx="1154112" cy="1798638"/>
        </p:xfrm>
        <a:graphic>
          <a:graphicData uri="http://schemas.openxmlformats.org/presentationml/2006/ole">
            <mc:AlternateContent xmlns:mc="http://schemas.openxmlformats.org/markup-compatibility/2006">
              <mc:Choice xmlns:v="urn:schemas-microsoft-com:vml" Requires="v">
                <p:oleObj name="Equation" r:id="rId6" imgW="660240" imgH="939600" progId="Equation.DSMT4">
                  <p:embed/>
                </p:oleObj>
              </mc:Choice>
              <mc:Fallback>
                <p:oleObj name="Equation" r:id="rId6" imgW="660240" imgH="939600" progId="Equation.DSMT4">
                  <p:embed/>
                  <p:pic>
                    <p:nvPicPr>
                      <p:cNvPr id="0" name="Object 9"/>
                      <p:cNvPicPr>
                        <a:picLocks noChangeAspect="1" noChangeArrowheads="1"/>
                      </p:cNvPicPr>
                      <p:nvPr/>
                    </p:nvPicPr>
                    <p:blipFill>
                      <a:blip r:embed="rId7"/>
                      <a:srcRect/>
                      <a:stretch>
                        <a:fillRect/>
                      </a:stretch>
                    </p:blipFill>
                    <p:spPr bwMode="auto">
                      <a:xfrm>
                        <a:off x="6786456" y="1760187"/>
                        <a:ext cx="1154112" cy="1798638"/>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FBB5DEFD-6251-4E03-BED2-369460CE9990}"/>
              </a:ext>
            </a:extLst>
          </p:cNvPr>
          <p:cNvGraphicFramePr>
            <a:graphicFrameLocks noChangeAspect="1"/>
          </p:cNvGraphicFramePr>
          <p:nvPr>
            <p:extLst>
              <p:ext uri="{D42A27DB-BD31-4B8C-83A1-F6EECF244321}">
                <p14:modId xmlns:p14="http://schemas.microsoft.com/office/powerpoint/2010/main" val="326816508"/>
              </p:ext>
            </p:extLst>
          </p:nvPr>
        </p:nvGraphicFramePr>
        <p:xfrm>
          <a:off x="4095750" y="2352675"/>
          <a:ext cx="2081213" cy="488950"/>
        </p:xfrm>
        <a:graphic>
          <a:graphicData uri="http://schemas.openxmlformats.org/presentationml/2006/ole">
            <mc:AlternateContent xmlns:mc="http://schemas.openxmlformats.org/markup-compatibility/2006">
              <mc:Choice xmlns:v="urn:schemas-microsoft-com:vml" Requires="v">
                <p:oleObj name="Equation" r:id="rId8" imgW="787320" imgH="177480" progId="Equation.DSMT4">
                  <p:embed/>
                </p:oleObj>
              </mc:Choice>
              <mc:Fallback>
                <p:oleObj name="Equation" r:id="rId8" imgW="787320" imgH="177480" progId="Equation.DSMT4">
                  <p:embed/>
                  <p:pic>
                    <p:nvPicPr>
                      <p:cNvPr id="6" name="对象 5">
                        <a:extLst>
                          <a:ext uri="{FF2B5EF4-FFF2-40B4-BE49-F238E27FC236}">
                            <a16:creationId xmlns:a16="http://schemas.microsoft.com/office/drawing/2014/main" id="{70C6B5CA-C9D4-4AFD-A242-D3F12A2C4A55}"/>
                          </a:ext>
                        </a:extLst>
                      </p:cNvPr>
                      <p:cNvPicPr>
                        <a:picLocks noChangeAspect="1" noChangeArrowheads="1"/>
                      </p:cNvPicPr>
                      <p:nvPr/>
                    </p:nvPicPr>
                    <p:blipFill>
                      <a:blip r:embed="rId9"/>
                      <a:srcRect/>
                      <a:stretch>
                        <a:fillRect/>
                      </a:stretch>
                    </p:blipFill>
                    <p:spPr bwMode="auto">
                      <a:xfrm>
                        <a:off x="4095750" y="2352675"/>
                        <a:ext cx="2081213" cy="488950"/>
                      </a:xfrm>
                      <a:prstGeom prst="rect">
                        <a:avLst/>
                      </a:prstGeom>
                      <a:noFill/>
                    </p:spPr>
                  </p:pic>
                </p:oleObj>
              </mc:Fallback>
            </mc:AlternateContent>
          </a:graphicData>
        </a:graphic>
      </p:graphicFrame>
    </p:spTree>
    <p:extLst>
      <p:ext uri="{BB962C8B-B14F-4D97-AF65-F5344CB8AC3E}">
        <p14:creationId xmlns:p14="http://schemas.microsoft.com/office/powerpoint/2010/main" val="428922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机器学习概念</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矩形 3"/>
          <p:cNvSpPr/>
          <p:nvPr/>
        </p:nvSpPr>
        <p:spPr>
          <a:xfrm>
            <a:off x="798305" y="1246824"/>
            <a:ext cx="10555495" cy="3986541"/>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3200" dirty="0">
                <a:solidFill>
                  <a:srgbClr val="0070C0"/>
                </a:solidFill>
                <a:latin typeface="+mn-ea"/>
              </a:rPr>
              <a:t>误差</a:t>
            </a:r>
            <a:endParaRPr lang="en-US" altLang="zh-CN" sz="3200" dirty="0">
              <a:latin typeface="+mn-ea"/>
            </a:endParaRPr>
          </a:p>
          <a:p>
            <a:pPr marL="914400" lvl="1" indent="-457200">
              <a:lnSpc>
                <a:spcPct val="150000"/>
              </a:lnSpc>
              <a:buFont typeface="Arial" panose="020B0604020202020204" pitchFamily="34" charset="0"/>
              <a:buChar char="•"/>
            </a:pPr>
            <a:r>
              <a:rPr lang="zh-CN" altLang="en-US" sz="2800" dirty="0">
                <a:latin typeface="+mn-ea"/>
              </a:rPr>
              <a:t>算法</a:t>
            </a:r>
            <a:r>
              <a:rPr lang="zh-CN" altLang="zh-CN" sz="2800" dirty="0">
                <a:latin typeface="+mn-ea"/>
              </a:rPr>
              <a:t>实际预测输出与样本真实输出之间的差异</a:t>
            </a:r>
            <a:r>
              <a:rPr lang="zh-CN" altLang="en-US" sz="2800" dirty="0">
                <a:latin typeface="+mn-ea"/>
              </a:rPr>
              <a:t>。</a:t>
            </a:r>
            <a:endParaRPr lang="en-US" altLang="zh-CN" sz="2800" dirty="0">
              <a:latin typeface="+mn-ea"/>
            </a:endParaRPr>
          </a:p>
          <a:p>
            <a:pPr marL="914400" lvl="1" indent="-457200">
              <a:lnSpc>
                <a:spcPct val="150000"/>
              </a:lnSpc>
              <a:buFont typeface="Arial" panose="020B0604020202020204" pitchFamily="34" charset="0"/>
              <a:buChar char="•"/>
            </a:pPr>
            <a:r>
              <a:rPr lang="zh-CN" altLang="zh-CN" sz="2800" dirty="0">
                <a:latin typeface="+mn-ea"/>
              </a:rPr>
              <a:t>模型在训练集上的误差称为“</a:t>
            </a:r>
            <a:r>
              <a:rPr lang="zh-CN" altLang="zh-CN" sz="2800" dirty="0">
                <a:solidFill>
                  <a:srgbClr val="FF0000"/>
                </a:solidFill>
                <a:latin typeface="+mn-ea"/>
              </a:rPr>
              <a:t>训练误差</a:t>
            </a:r>
            <a:r>
              <a:rPr lang="zh-CN" altLang="zh-CN" sz="2800" dirty="0">
                <a:latin typeface="+mn-ea"/>
              </a:rPr>
              <a:t>”</a:t>
            </a:r>
            <a:r>
              <a:rPr lang="zh-CN" altLang="en-US" sz="2800" dirty="0">
                <a:latin typeface="+mn-ea"/>
              </a:rPr>
              <a:t>。</a:t>
            </a:r>
            <a:endParaRPr lang="en-US" altLang="zh-CN" sz="2800" dirty="0">
              <a:latin typeface="+mn-ea"/>
            </a:endParaRPr>
          </a:p>
          <a:p>
            <a:pPr marL="914400" lvl="1" indent="-457200">
              <a:lnSpc>
                <a:spcPct val="150000"/>
              </a:lnSpc>
              <a:buFont typeface="Arial" panose="020B0604020202020204" pitchFamily="34" charset="0"/>
              <a:buChar char="•"/>
            </a:pPr>
            <a:r>
              <a:rPr lang="zh-CN" altLang="zh-CN" sz="2800" dirty="0">
                <a:latin typeface="+mn-ea"/>
              </a:rPr>
              <a:t>在新样本上的误差称为“</a:t>
            </a:r>
            <a:r>
              <a:rPr lang="zh-CN" altLang="zh-CN" sz="2800" dirty="0">
                <a:solidFill>
                  <a:srgbClr val="FF0000"/>
                </a:solidFill>
                <a:latin typeface="+mn-ea"/>
              </a:rPr>
              <a:t>泛化误差</a:t>
            </a:r>
            <a:r>
              <a:rPr lang="zh-CN" altLang="zh-CN" sz="2800" dirty="0">
                <a:latin typeface="+mn-ea"/>
              </a:rPr>
              <a:t>”。</a:t>
            </a:r>
            <a:endParaRPr lang="en-US" altLang="zh-CN" sz="2800" dirty="0">
              <a:latin typeface="+mn-ea"/>
            </a:endParaRPr>
          </a:p>
          <a:p>
            <a:pPr marL="914400" lvl="1" indent="-457200">
              <a:lnSpc>
                <a:spcPct val="150000"/>
              </a:lnSpc>
              <a:buFont typeface="Arial" panose="020B0604020202020204" pitchFamily="34" charset="0"/>
              <a:buChar char="•"/>
            </a:pPr>
            <a:r>
              <a:rPr lang="zh-CN" altLang="zh-CN" sz="2800" dirty="0">
                <a:latin typeface="+mn-ea"/>
              </a:rPr>
              <a:t>由于我们事先并不知道新样本会是什么，所以我们只能</a:t>
            </a:r>
            <a:r>
              <a:rPr lang="zh-CN" altLang="zh-CN" sz="2800" dirty="0">
                <a:solidFill>
                  <a:srgbClr val="FF0000"/>
                </a:solidFill>
                <a:latin typeface="+mn-ea"/>
              </a:rPr>
              <a:t>尽量最小化训练误差</a:t>
            </a:r>
            <a:r>
              <a:rPr lang="zh-CN" altLang="zh-CN" sz="2800" dirty="0">
                <a:latin typeface="+mn-ea"/>
              </a:rPr>
              <a:t>。</a:t>
            </a:r>
            <a:endParaRPr lang="en-US" altLang="zh-CN" sz="2800" dirty="0">
              <a:latin typeface="+mn-ea"/>
            </a:endParaRPr>
          </a:p>
        </p:txBody>
      </p:sp>
    </p:spTree>
    <p:extLst>
      <p:ext uri="{BB962C8B-B14F-4D97-AF65-F5344CB8AC3E}">
        <p14:creationId xmlns:p14="http://schemas.microsoft.com/office/powerpoint/2010/main" val="691783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机器学习概念</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矩形 3"/>
          <p:cNvSpPr/>
          <p:nvPr/>
        </p:nvSpPr>
        <p:spPr>
          <a:xfrm>
            <a:off x="798305" y="1167377"/>
            <a:ext cx="10555495" cy="5583131"/>
          </a:xfrm>
          <a:prstGeom prst="rect">
            <a:avLst/>
          </a:prstGeom>
        </p:spPr>
        <p:txBody>
          <a:bodyPr wrap="square">
            <a:spAutoFit/>
          </a:bodyPr>
          <a:lstStyle/>
          <a:p>
            <a:pPr marL="457200" indent="-457200">
              <a:lnSpc>
                <a:spcPct val="125000"/>
              </a:lnSpc>
              <a:buFont typeface="Arial" panose="020B0604020202020204" pitchFamily="34" charset="0"/>
              <a:buChar char="•"/>
            </a:pPr>
            <a:r>
              <a:rPr lang="zh-CN" altLang="en-US" sz="3200" dirty="0">
                <a:solidFill>
                  <a:srgbClr val="0070C0"/>
                </a:solidFill>
                <a:latin typeface="+mn-ea"/>
              </a:rPr>
              <a:t>过拟合</a:t>
            </a:r>
            <a:r>
              <a:rPr lang="zh-CN" altLang="en-US" sz="3200" dirty="0">
                <a:latin typeface="+mn-ea"/>
              </a:rPr>
              <a:t>：</a:t>
            </a:r>
            <a:endParaRPr lang="en-US" altLang="zh-CN" sz="3200" dirty="0">
              <a:latin typeface="+mn-ea"/>
            </a:endParaRPr>
          </a:p>
          <a:p>
            <a:pPr marL="914400" lvl="1" indent="-457200">
              <a:lnSpc>
                <a:spcPct val="125000"/>
              </a:lnSpc>
              <a:buFont typeface="Arial" panose="020B0604020202020204" pitchFamily="34" charset="0"/>
              <a:buChar char="•"/>
            </a:pPr>
            <a:r>
              <a:rPr lang="zh-CN" altLang="en-US" sz="2800" dirty="0">
                <a:solidFill>
                  <a:srgbClr val="FF0000"/>
                </a:solidFill>
                <a:latin typeface="+mn-ea"/>
              </a:rPr>
              <a:t>是指模型能很好地拟合</a:t>
            </a:r>
            <a:r>
              <a:rPr lang="zh-CN" altLang="zh-CN" sz="2800" dirty="0">
                <a:solidFill>
                  <a:srgbClr val="FF0000"/>
                </a:solidFill>
                <a:latin typeface="+mn-ea"/>
              </a:rPr>
              <a:t>训练样本</a:t>
            </a:r>
            <a:r>
              <a:rPr lang="zh-CN" altLang="en-US" sz="2800" dirty="0">
                <a:solidFill>
                  <a:srgbClr val="FF0000"/>
                </a:solidFill>
                <a:latin typeface="+mn-ea"/>
              </a:rPr>
              <a:t>，而无法很好地拟合测试样本的现象</a:t>
            </a:r>
            <a:r>
              <a:rPr lang="zh-CN" altLang="zh-CN" sz="2800" dirty="0">
                <a:solidFill>
                  <a:srgbClr val="0070C0"/>
                </a:solidFill>
                <a:latin typeface="+mn-ea"/>
              </a:rPr>
              <a:t>，</a:t>
            </a:r>
            <a:r>
              <a:rPr lang="zh-CN" altLang="en-US" sz="2800" dirty="0">
                <a:solidFill>
                  <a:srgbClr val="0070C0"/>
                </a:solidFill>
                <a:latin typeface="+mn-ea"/>
              </a:rPr>
              <a:t>从而</a:t>
            </a:r>
            <a:r>
              <a:rPr lang="zh-CN" altLang="zh-CN" sz="2800" dirty="0">
                <a:solidFill>
                  <a:srgbClr val="0070C0"/>
                </a:solidFill>
                <a:latin typeface="+mn-ea"/>
              </a:rPr>
              <a:t>导致泛化性能下降</a:t>
            </a:r>
            <a:r>
              <a:rPr lang="zh-CN" altLang="en-US" sz="2800" dirty="0">
                <a:solidFill>
                  <a:srgbClr val="0070C0"/>
                </a:solidFill>
                <a:latin typeface="+mn-ea"/>
              </a:rPr>
              <a:t>。</a:t>
            </a:r>
            <a:endParaRPr lang="en-US" altLang="zh-CN" sz="2800" dirty="0">
              <a:solidFill>
                <a:srgbClr val="0070C0"/>
              </a:solidFill>
              <a:latin typeface="+mn-ea"/>
            </a:endParaRPr>
          </a:p>
          <a:p>
            <a:pPr marL="914400" lvl="1" indent="-457200">
              <a:lnSpc>
                <a:spcPct val="125000"/>
              </a:lnSpc>
              <a:buFont typeface="Arial" panose="020B0604020202020204" pitchFamily="34" charset="0"/>
              <a:buChar char="•"/>
            </a:pPr>
            <a:r>
              <a:rPr lang="zh-CN" altLang="zh-CN" sz="2800" dirty="0">
                <a:latin typeface="+mn-ea"/>
              </a:rPr>
              <a:t>为</a:t>
            </a:r>
            <a:r>
              <a:rPr lang="zh-CN" altLang="en-US" sz="2800" dirty="0">
                <a:latin typeface="+mn-ea"/>
              </a:rPr>
              <a:t>防止</a:t>
            </a:r>
            <a:r>
              <a:rPr lang="zh-CN" altLang="zh-CN" sz="2800" dirty="0">
                <a:latin typeface="+mn-ea"/>
              </a:rPr>
              <a:t>“过拟合”，可以选择</a:t>
            </a:r>
            <a:r>
              <a:rPr lang="zh-CN" altLang="zh-CN" sz="2800" dirty="0">
                <a:solidFill>
                  <a:srgbClr val="FF0000"/>
                </a:solidFill>
                <a:latin typeface="+mn-ea"/>
              </a:rPr>
              <a:t>减少参数、降低模型复杂度、正则化</a:t>
            </a:r>
            <a:r>
              <a:rPr lang="zh-CN" altLang="zh-CN" sz="2800" dirty="0">
                <a:latin typeface="+mn-ea"/>
              </a:rPr>
              <a:t>等。</a:t>
            </a:r>
            <a:endParaRPr lang="en-US" altLang="zh-CN" sz="2800" dirty="0">
              <a:latin typeface="+mn-ea"/>
            </a:endParaRPr>
          </a:p>
          <a:p>
            <a:pPr marL="457200" indent="-457200">
              <a:lnSpc>
                <a:spcPct val="125000"/>
              </a:lnSpc>
              <a:buFont typeface="Arial" panose="020B0604020202020204" pitchFamily="34" charset="0"/>
              <a:buChar char="•"/>
            </a:pPr>
            <a:r>
              <a:rPr lang="zh-CN" altLang="en-US" sz="3200" dirty="0">
                <a:solidFill>
                  <a:srgbClr val="0070C0"/>
                </a:solidFill>
                <a:latin typeface="+mn-ea"/>
              </a:rPr>
              <a:t>欠拟合</a:t>
            </a:r>
            <a:endParaRPr lang="en-US" altLang="zh-CN" sz="3200" dirty="0">
              <a:solidFill>
                <a:srgbClr val="0070C0"/>
              </a:solidFill>
              <a:latin typeface="+mn-ea"/>
            </a:endParaRPr>
          </a:p>
          <a:p>
            <a:pPr marL="914400" lvl="1" indent="-457200">
              <a:lnSpc>
                <a:spcPct val="125000"/>
              </a:lnSpc>
              <a:buFont typeface="Arial" panose="020B0604020202020204" pitchFamily="34" charset="0"/>
              <a:buChar char="•"/>
            </a:pPr>
            <a:r>
              <a:rPr lang="zh-CN" altLang="en-US" sz="2800" dirty="0">
                <a:latin typeface="+mn-ea"/>
              </a:rPr>
              <a:t>是</a:t>
            </a:r>
            <a:r>
              <a:rPr lang="zh-CN" altLang="zh-CN" sz="2800" dirty="0">
                <a:latin typeface="+mn-ea"/>
              </a:rPr>
              <a:t>指</a:t>
            </a:r>
            <a:r>
              <a:rPr lang="zh-CN" altLang="en-US" sz="2800" dirty="0">
                <a:latin typeface="+mn-ea"/>
              </a:rPr>
              <a:t>模型</a:t>
            </a:r>
            <a:r>
              <a:rPr lang="zh-CN" altLang="en-US" sz="2800" dirty="0">
                <a:solidFill>
                  <a:srgbClr val="FF0000"/>
                </a:solidFill>
                <a:latin typeface="+mn-ea"/>
              </a:rPr>
              <a:t>还没有很好地训练出数据的一般规律，模型拟合程度不高的现象</a:t>
            </a:r>
            <a:r>
              <a:rPr lang="zh-CN" altLang="en-US" sz="2800" dirty="0">
                <a:latin typeface="+mn-ea"/>
              </a:rPr>
              <a:t>。</a:t>
            </a:r>
            <a:endParaRPr lang="en-US" altLang="zh-CN" sz="2800" dirty="0">
              <a:latin typeface="+mn-ea"/>
            </a:endParaRPr>
          </a:p>
          <a:p>
            <a:pPr marL="914400" lvl="1" indent="-457200">
              <a:lnSpc>
                <a:spcPct val="125000"/>
              </a:lnSpc>
              <a:buFont typeface="Arial" panose="020B0604020202020204" pitchFamily="34" charset="0"/>
              <a:buChar char="•"/>
            </a:pPr>
            <a:r>
              <a:rPr lang="zh-CN" altLang="zh-CN" sz="2800" dirty="0">
                <a:latin typeface="+mn-ea"/>
              </a:rPr>
              <a:t>为</a:t>
            </a:r>
            <a:r>
              <a:rPr lang="zh-CN" altLang="en-US" sz="2800" dirty="0">
                <a:latin typeface="+mn-ea"/>
              </a:rPr>
              <a:t>防止</a:t>
            </a:r>
            <a:r>
              <a:rPr lang="zh-CN" altLang="zh-CN" sz="2800" dirty="0">
                <a:latin typeface="+mn-ea"/>
              </a:rPr>
              <a:t>“欠拟合”，可以</a:t>
            </a:r>
            <a:r>
              <a:rPr lang="zh-CN" altLang="zh-CN" sz="2800" dirty="0">
                <a:solidFill>
                  <a:srgbClr val="FF0000"/>
                </a:solidFill>
                <a:latin typeface="+mn-ea"/>
              </a:rPr>
              <a:t>选择调整参数、增加迭代深度、换用更加复杂的模型</a:t>
            </a:r>
            <a:r>
              <a:rPr lang="zh-CN" altLang="zh-CN" sz="2800" dirty="0">
                <a:latin typeface="+mn-ea"/>
              </a:rPr>
              <a:t>等</a:t>
            </a:r>
            <a:r>
              <a:rPr lang="zh-CN" altLang="en-US" sz="2800" dirty="0">
                <a:latin typeface="+mn-ea"/>
              </a:rPr>
              <a:t>。</a:t>
            </a:r>
            <a:endParaRPr lang="zh-CN" altLang="zh-CN" sz="2800" dirty="0">
              <a:latin typeface="+mn-ea"/>
            </a:endParaRPr>
          </a:p>
        </p:txBody>
      </p:sp>
    </p:spTree>
    <p:extLst>
      <p:ext uri="{BB962C8B-B14F-4D97-AF65-F5344CB8AC3E}">
        <p14:creationId xmlns:p14="http://schemas.microsoft.com/office/powerpoint/2010/main" val="2008495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机器学习概念</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10" name="矩形 9">
            <a:extLst>
              <a:ext uri="{FF2B5EF4-FFF2-40B4-BE49-F238E27FC236}">
                <a16:creationId xmlns:a16="http://schemas.microsoft.com/office/drawing/2014/main" id="{BB4736E2-F3FE-466E-8488-109CCCDD8A06}"/>
              </a:ext>
            </a:extLst>
          </p:cNvPr>
          <p:cNvSpPr/>
          <p:nvPr/>
        </p:nvSpPr>
        <p:spPr>
          <a:xfrm>
            <a:off x="617831" y="4389193"/>
            <a:ext cx="10896390" cy="892552"/>
          </a:xfrm>
          <a:prstGeom prst="rect">
            <a:avLst/>
          </a:prstGeom>
        </p:spPr>
        <p:txBody>
          <a:bodyPr wrap="square">
            <a:spAutoFit/>
          </a:bodyPr>
          <a:lstStyle/>
          <a:p>
            <a:endParaRPr lang="en-US" altLang="zh-CN" sz="2600" dirty="0">
              <a:solidFill>
                <a:srgbClr val="0070C0"/>
              </a:solidFill>
              <a:latin typeface="+mn-ea"/>
            </a:endParaRPr>
          </a:p>
          <a:p>
            <a:pPr algn="ctr"/>
            <a:r>
              <a:rPr lang="zh-CN" altLang="en-US" sz="2600" dirty="0">
                <a:latin typeface="+mn-ea"/>
              </a:rPr>
              <a:t>通篇中分别对应了</a:t>
            </a:r>
            <a:r>
              <a:rPr lang="zh-CN" altLang="en-US" sz="2600" dirty="0">
                <a:solidFill>
                  <a:srgbClr val="FF0000"/>
                </a:solidFill>
                <a:latin typeface="+mn-ea"/>
              </a:rPr>
              <a:t>欠拟合</a:t>
            </a:r>
            <a:r>
              <a:rPr lang="zh-CN" altLang="en-US" sz="2600" dirty="0">
                <a:latin typeface="+mn-ea"/>
              </a:rPr>
              <a:t>、合适拟合（</a:t>
            </a:r>
            <a:r>
              <a:rPr lang="en-US" altLang="zh-CN" sz="2600" dirty="0">
                <a:latin typeface="+mn-ea"/>
              </a:rPr>
              <a:t>Robust</a:t>
            </a:r>
            <a:r>
              <a:rPr lang="zh-CN" altLang="en-US" sz="2600" dirty="0">
                <a:latin typeface="+mn-ea"/>
              </a:rPr>
              <a:t>）、</a:t>
            </a:r>
            <a:r>
              <a:rPr lang="zh-CN" altLang="en-US" sz="2600" dirty="0">
                <a:solidFill>
                  <a:srgbClr val="FF0000"/>
                </a:solidFill>
                <a:latin typeface="+mn-ea"/>
              </a:rPr>
              <a:t>过拟合</a:t>
            </a:r>
            <a:r>
              <a:rPr lang="zh-CN" altLang="en-US" sz="2600" dirty="0">
                <a:latin typeface="+mn-ea"/>
              </a:rPr>
              <a:t>的三种模型。</a:t>
            </a:r>
            <a:endParaRPr lang="zh-CN" altLang="en-US" sz="2600" dirty="0"/>
          </a:p>
        </p:txBody>
      </p:sp>
      <p:pic>
        <p:nvPicPr>
          <p:cNvPr id="3" name="图片 2">
            <a:extLst>
              <a:ext uri="{FF2B5EF4-FFF2-40B4-BE49-F238E27FC236}">
                <a16:creationId xmlns:a16="http://schemas.microsoft.com/office/drawing/2014/main" id="{C6350AAA-7DFC-9949-C556-D4C9F6B43E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738858" y="1603949"/>
            <a:ext cx="8289562" cy="3162242"/>
          </a:xfrm>
          <a:prstGeom prst="rect">
            <a:avLst/>
          </a:prstGeom>
          <a:noFill/>
          <a:ln>
            <a:noFill/>
          </a:ln>
        </p:spPr>
      </p:pic>
    </p:spTree>
    <p:extLst>
      <p:ext uri="{BB962C8B-B14F-4D97-AF65-F5344CB8AC3E}">
        <p14:creationId xmlns:p14="http://schemas.microsoft.com/office/powerpoint/2010/main" val="1387963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机器学习分类</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矩形 3"/>
          <p:cNvSpPr/>
          <p:nvPr/>
        </p:nvSpPr>
        <p:spPr>
          <a:xfrm>
            <a:off x="798305" y="1348626"/>
            <a:ext cx="10555495" cy="2616101"/>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3200" dirty="0">
                <a:solidFill>
                  <a:srgbClr val="0070C0"/>
                </a:solidFill>
                <a:latin typeface="+mn-ea"/>
              </a:rPr>
              <a:t>机器学习分类</a:t>
            </a:r>
            <a:endParaRPr lang="en-US" altLang="zh-CN" sz="3200" b="0" i="1" dirty="0">
              <a:latin typeface="+mn-ea"/>
            </a:endParaRPr>
          </a:p>
          <a:p>
            <a:pPr marL="914400" lvl="1" indent="-457200">
              <a:lnSpc>
                <a:spcPct val="150000"/>
              </a:lnSpc>
              <a:buFont typeface="Arial" panose="020B0604020202020204" pitchFamily="34" charset="0"/>
              <a:buChar char="•"/>
            </a:pPr>
            <a:r>
              <a:rPr lang="zh-CN" altLang="zh-CN" sz="2800" dirty="0">
                <a:solidFill>
                  <a:srgbClr val="0070C0"/>
                </a:solidFill>
                <a:latin typeface="+mn-ea"/>
              </a:rPr>
              <a:t>无监督学习</a:t>
            </a:r>
            <a:r>
              <a:rPr lang="zh-CN" altLang="en-US" sz="2800" dirty="0">
                <a:latin typeface="+mn-ea"/>
              </a:rPr>
              <a:t>：代表任务</a:t>
            </a:r>
            <a:r>
              <a:rPr lang="zh-CN" altLang="zh-CN" sz="2800" dirty="0">
                <a:solidFill>
                  <a:srgbClr val="FF0000"/>
                </a:solidFill>
                <a:latin typeface="+mn-ea"/>
              </a:rPr>
              <a:t>“聚类”和“降维”</a:t>
            </a:r>
            <a:endParaRPr lang="zh-CN" altLang="zh-CN" sz="2800" dirty="0">
              <a:latin typeface="+mn-ea"/>
            </a:endParaRPr>
          </a:p>
          <a:p>
            <a:pPr marL="914400" lvl="1" indent="-457200">
              <a:lnSpc>
                <a:spcPct val="150000"/>
              </a:lnSpc>
              <a:buFont typeface="Arial" panose="020B0604020202020204" pitchFamily="34" charset="0"/>
              <a:buChar char="•"/>
            </a:pPr>
            <a:r>
              <a:rPr lang="zh-CN" altLang="en-US" sz="2800" dirty="0">
                <a:solidFill>
                  <a:srgbClr val="0070C0"/>
                </a:solidFill>
                <a:latin typeface="+mn-ea"/>
              </a:rPr>
              <a:t>有</a:t>
            </a:r>
            <a:r>
              <a:rPr lang="zh-CN" altLang="zh-CN" sz="2800" dirty="0">
                <a:solidFill>
                  <a:srgbClr val="0070C0"/>
                </a:solidFill>
                <a:latin typeface="+mn-ea"/>
              </a:rPr>
              <a:t>监督学习</a:t>
            </a:r>
            <a:r>
              <a:rPr lang="zh-CN" altLang="en-US" sz="2800" dirty="0">
                <a:latin typeface="+mn-ea"/>
              </a:rPr>
              <a:t>：代表任务</a:t>
            </a:r>
            <a:r>
              <a:rPr lang="zh-CN" altLang="zh-CN" sz="2800" dirty="0">
                <a:solidFill>
                  <a:srgbClr val="FF0000"/>
                </a:solidFill>
                <a:latin typeface="+mn-ea"/>
              </a:rPr>
              <a:t>“分类”和“回归”</a:t>
            </a:r>
            <a:endParaRPr lang="en-US" altLang="zh-CN" sz="2800" dirty="0">
              <a:latin typeface="+mn-ea"/>
            </a:endParaRPr>
          </a:p>
          <a:p>
            <a:endParaRPr lang="zh-CN" altLang="en-US" sz="3200" dirty="0">
              <a:latin typeface="+mn-ea"/>
            </a:endParaRPr>
          </a:p>
        </p:txBody>
      </p:sp>
    </p:spTree>
    <p:extLst>
      <p:ext uri="{BB962C8B-B14F-4D97-AF65-F5344CB8AC3E}">
        <p14:creationId xmlns:p14="http://schemas.microsoft.com/office/powerpoint/2010/main" val="1229120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机器学习分类</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矩形 4"/>
          <p:cNvSpPr/>
          <p:nvPr/>
        </p:nvSpPr>
        <p:spPr>
          <a:xfrm>
            <a:off x="798305" y="1247144"/>
            <a:ext cx="10555495" cy="4632871"/>
          </a:xfrm>
          <a:prstGeom prst="rect">
            <a:avLst/>
          </a:prstGeom>
        </p:spPr>
        <p:txBody>
          <a:bodyPr wrap="square">
            <a:spAutoFit/>
          </a:bodyPr>
          <a:lstStyle/>
          <a:p>
            <a:pPr marL="457200" indent="-457200">
              <a:lnSpc>
                <a:spcPct val="150000"/>
              </a:lnSpc>
              <a:spcAft>
                <a:spcPts val="0"/>
              </a:spcAft>
              <a:buFont typeface="Arial" panose="020B0604020202020204" pitchFamily="34" charset="0"/>
              <a:buChar char="•"/>
            </a:pPr>
            <a:r>
              <a:rPr lang="zh-CN" altLang="zh-CN" sz="3200" dirty="0">
                <a:solidFill>
                  <a:srgbClr val="0070C0"/>
                </a:solidFill>
                <a:latin typeface="+mn-ea"/>
              </a:rPr>
              <a:t>无监督学习</a:t>
            </a:r>
            <a:r>
              <a:rPr lang="zh-CN" altLang="en-US" sz="3200" dirty="0">
                <a:latin typeface="+mn-ea"/>
              </a:rPr>
              <a:t>：</a:t>
            </a:r>
            <a:r>
              <a:rPr lang="zh-CN" altLang="zh-CN" sz="3200" dirty="0">
                <a:latin typeface="+mn-ea"/>
              </a:rPr>
              <a:t>数据集没有标记信息</a:t>
            </a:r>
            <a:r>
              <a:rPr lang="zh-CN" altLang="en-US" sz="3200" dirty="0">
                <a:latin typeface="+mn-ea"/>
              </a:rPr>
              <a:t>（自学）</a:t>
            </a:r>
            <a:endParaRPr lang="en-US" altLang="zh-CN" sz="3200" dirty="0">
              <a:latin typeface="+mn-ea"/>
            </a:endParaRPr>
          </a:p>
          <a:p>
            <a:pPr marL="914400" lvl="1" indent="-457200">
              <a:lnSpc>
                <a:spcPct val="150000"/>
              </a:lnSpc>
              <a:buFont typeface="Arial" panose="020B0604020202020204" pitchFamily="34" charset="0"/>
              <a:buChar char="•"/>
            </a:pPr>
            <a:r>
              <a:rPr lang="zh-CN" altLang="en-US" sz="2800" dirty="0">
                <a:solidFill>
                  <a:srgbClr val="0070C0"/>
                </a:solidFill>
                <a:latin typeface="+mn-ea"/>
              </a:rPr>
              <a:t>聚类</a:t>
            </a:r>
            <a:r>
              <a:rPr lang="zh-CN" altLang="en-US" sz="2800" dirty="0">
                <a:latin typeface="+mn-ea"/>
              </a:rPr>
              <a:t>：</a:t>
            </a:r>
            <a:r>
              <a:rPr lang="zh-CN" altLang="zh-CN" sz="2800" dirty="0">
                <a:latin typeface="+mn-ea"/>
              </a:rPr>
              <a:t>我们</a:t>
            </a:r>
            <a:r>
              <a:rPr lang="zh-CN" altLang="en-US" sz="2800" dirty="0">
                <a:latin typeface="+mn-ea"/>
              </a:rPr>
              <a:t>可以</a:t>
            </a:r>
            <a:r>
              <a:rPr lang="zh-CN" altLang="zh-CN" sz="2800" dirty="0">
                <a:latin typeface="+mn-ea"/>
              </a:rPr>
              <a:t>使用无监督学习来</a:t>
            </a:r>
            <a:r>
              <a:rPr lang="zh-CN" altLang="zh-CN" sz="2800" dirty="0">
                <a:solidFill>
                  <a:srgbClr val="FF0000"/>
                </a:solidFill>
                <a:latin typeface="+mn-ea"/>
              </a:rPr>
              <a:t>预测各样本之间的关联度</a:t>
            </a:r>
            <a:r>
              <a:rPr lang="zh-CN" altLang="zh-CN" sz="2800" dirty="0">
                <a:latin typeface="+mn-ea"/>
              </a:rPr>
              <a:t>，把关联度大的样本划为同一类，关联度小的样本划为不同类，这便是“</a:t>
            </a:r>
            <a:r>
              <a:rPr lang="zh-CN" altLang="zh-CN" sz="2800" dirty="0">
                <a:solidFill>
                  <a:srgbClr val="FF0000"/>
                </a:solidFill>
                <a:latin typeface="+mn-ea"/>
              </a:rPr>
              <a:t>聚类</a:t>
            </a:r>
            <a:r>
              <a:rPr lang="zh-CN" altLang="zh-CN" sz="2800" dirty="0">
                <a:latin typeface="+mn-ea"/>
              </a:rPr>
              <a:t>”。</a:t>
            </a:r>
            <a:endParaRPr lang="en-US" altLang="zh-CN" sz="2800" dirty="0">
              <a:latin typeface="+mn-ea"/>
            </a:endParaRPr>
          </a:p>
          <a:p>
            <a:pPr marL="914400" lvl="1" indent="-457200">
              <a:lnSpc>
                <a:spcPct val="150000"/>
              </a:lnSpc>
              <a:buFont typeface="Arial" panose="020B0604020202020204" pitchFamily="34" charset="0"/>
              <a:buChar char="•"/>
            </a:pPr>
            <a:r>
              <a:rPr lang="zh-CN" altLang="en-US" sz="2800" dirty="0">
                <a:solidFill>
                  <a:srgbClr val="0070C0"/>
                </a:solidFill>
                <a:latin typeface="+mn-ea"/>
              </a:rPr>
              <a:t>降维：</a:t>
            </a:r>
            <a:r>
              <a:rPr lang="zh-CN" altLang="zh-CN" sz="2800" dirty="0">
                <a:latin typeface="+mn-ea"/>
              </a:rPr>
              <a:t>我们也可以使用无监督学习处理数据，把</a:t>
            </a:r>
            <a:r>
              <a:rPr lang="zh-CN" altLang="zh-CN" sz="2800" dirty="0">
                <a:solidFill>
                  <a:srgbClr val="FF0000"/>
                </a:solidFill>
                <a:latin typeface="+mn-ea"/>
              </a:rPr>
              <a:t>维度较高、计算复杂的数据，转化为维度低、易处理、且蕴含的信息不丢失或较少丢失的数据</a:t>
            </a:r>
            <a:r>
              <a:rPr lang="zh-CN" altLang="zh-CN" sz="2800" dirty="0">
                <a:latin typeface="+mn-ea"/>
              </a:rPr>
              <a:t>，这便是“</a:t>
            </a:r>
            <a:r>
              <a:rPr lang="zh-CN" altLang="zh-CN" sz="2800" dirty="0">
                <a:solidFill>
                  <a:srgbClr val="FF0000"/>
                </a:solidFill>
                <a:latin typeface="+mn-ea"/>
              </a:rPr>
              <a:t>降维</a:t>
            </a:r>
            <a:r>
              <a:rPr lang="zh-CN" altLang="zh-CN" sz="2800" dirty="0">
                <a:latin typeface="+mn-ea"/>
              </a:rPr>
              <a:t>”。</a:t>
            </a:r>
            <a:endParaRPr lang="en-US" altLang="zh-CN" sz="2800" dirty="0">
              <a:latin typeface="+mn-ea"/>
            </a:endParaRPr>
          </a:p>
        </p:txBody>
      </p:sp>
    </p:spTree>
    <p:extLst>
      <p:ext uri="{BB962C8B-B14F-4D97-AF65-F5344CB8AC3E}">
        <p14:creationId xmlns:p14="http://schemas.microsoft.com/office/powerpoint/2010/main" val="938375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机器学习分类</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矩形 3"/>
          <p:cNvSpPr/>
          <p:nvPr/>
        </p:nvSpPr>
        <p:spPr>
          <a:xfrm>
            <a:off x="798305" y="1426706"/>
            <a:ext cx="10555495" cy="492443"/>
          </a:xfrm>
          <a:prstGeom prst="rect">
            <a:avLst/>
          </a:prstGeom>
        </p:spPr>
        <p:txBody>
          <a:bodyPr wrap="square">
            <a:spAutoFit/>
          </a:bodyPr>
          <a:lstStyle/>
          <a:p>
            <a:r>
              <a:rPr lang="en-US" altLang="zh-CN" sz="2600" dirty="0">
                <a:latin typeface="+mn-ea"/>
              </a:rPr>
              <a:t>	</a:t>
            </a:r>
            <a:endParaRPr lang="zh-CN" altLang="en-US" sz="2600" dirty="0">
              <a:latin typeface="+mn-ea"/>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6F322AF9-80A3-4C88-835F-01C4AA8B7140}"/>
                  </a:ext>
                </a:extLst>
              </p:cNvPr>
              <p:cNvSpPr/>
              <p:nvPr/>
            </p:nvSpPr>
            <p:spPr>
              <a:xfrm>
                <a:off x="773637" y="1149899"/>
                <a:ext cx="10760045" cy="5279202"/>
              </a:xfrm>
              <a:prstGeom prst="rect">
                <a:avLst/>
              </a:prstGeom>
            </p:spPr>
            <p:txBody>
              <a:bodyPr wrap="square">
                <a:spAutoFit/>
              </a:bodyPr>
              <a:lstStyle/>
              <a:p>
                <a:pPr marL="457200" indent="-457200">
                  <a:lnSpc>
                    <a:spcPct val="150000"/>
                  </a:lnSpc>
                  <a:spcAft>
                    <a:spcPts val="0"/>
                  </a:spcAft>
                  <a:buFont typeface="Arial" panose="020B0604020202020204" pitchFamily="34" charset="0"/>
                  <a:buChar char="•"/>
                </a:pPr>
                <a:r>
                  <a:rPr lang="zh-CN" altLang="en-US" sz="3200" dirty="0">
                    <a:solidFill>
                      <a:srgbClr val="0070C0"/>
                    </a:solidFill>
                    <a:latin typeface="+mn-ea"/>
                  </a:rPr>
                  <a:t>监督学习</a:t>
                </a:r>
                <a:r>
                  <a:rPr lang="zh-CN" altLang="en-US" sz="3200" dirty="0">
                    <a:solidFill>
                      <a:schemeClr val="tx1"/>
                    </a:solidFill>
                    <a:latin typeface="+mn-ea"/>
                  </a:rPr>
                  <a:t>：数据集有标记（答案）</a:t>
                </a:r>
                <a:endParaRPr lang="en-US" altLang="zh-CN" sz="3200" dirty="0">
                  <a:solidFill>
                    <a:schemeClr val="tx1"/>
                  </a:solidFill>
                  <a:latin typeface="+mn-ea"/>
                </a:endParaRPr>
              </a:p>
              <a:p>
                <a:pPr marL="914400" lvl="1" indent="-457200">
                  <a:lnSpc>
                    <a:spcPct val="150000"/>
                  </a:lnSpc>
                  <a:buFont typeface="Arial" panose="020B0604020202020204" pitchFamily="34" charset="0"/>
                  <a:buChar char="•"/>
                </a:pPr>
                <a:r>
                  <a:rPr lang="zh-CN" altLang="en-US" sz="2800" dirty="0">
                    <a:solidFill>
                      <a:schemeClr val="tx1"/>
                    </a:solidFill>
                    <a:latin typeface="+mn-ea"/>
                  </a:rPr>
                  <a:t>数据集通常扩展为</a:t>
                </a:r>
                <a14:m>
                  <m:oMath xmlns:m="http://schemas.openxmlformats.org/officeDocument/2006/math">
                    <m:r>
                      <a:rPr lang="en-US" altLang="zh-CN" sz="280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𝑥</m:t>
                        </m:r>
                      </m:e>
                      <m:sub>
                        <m:r>
                          <a:rPr lang="en-US" altLang="zh-CN" sz="2800">
                            <a:solidFill>
                              <a:schemeClr val="tx1"/>
                            </a:solidFill>
                            <a:latin typeface="Cambria Math" panose="02040503050406030204" pitchFamily="18" charset="0"/>
                          </a:rPr>
                          <m:t>𝑖</m:t>
                        </m:r>
                      </m:sub>
                    </m:sSub>
                    <m:r>
                      <a:rPr lang="en-US" altLang="zh-CN" sz="280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𝑦</m:t>
                        </m:r>
                      </m:e>
                      <m:sub>
                        <m:r>
                          <a:rPr lang="en-US" altLang="zh-CN" sz="2800">
                            <a:solidFill>
                              <a:schemeClr val="tx1"/>
                            </a:solidFill>
                            <a:latin typeface="Cambria Math" panose="02040503050406030204" pitchFamily="18" charset="0"/>
                          </a:rPr>
                          <m:t>𝑖</m:t>
                        </m:r>
                      </m:sub>
                    </m:sSub>
                    <m:r>
                      <a:rPr lang="en-US" altLang="zh-CN" sz="2800">
                        <a:solidFill>
                          <a:schemeClr val="tx1"/>
                        </a:solidFill>
                        <a:latin typeface="Cambria Math" panose="02040503050406030204" pitchFamily="18" charset="0"/>
                      </a:rPr>
                      <m:t>)</m:t>
                    </m:r>
                  </m:oMath>
                </a14:m>
                <a:r>
                  <a:rPr lang="zh-CN" altLang="en-US" sz="2800" dirty="0">
                    <a:solidFill>
                      <a:schemeClr val="tx1"/>
                    </a:solidFill>
                    <a:latin typeface="+mn-ea"/>
                  </a:rPr>
                  <a:t>，其中</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𝑦</m:t>
                        </m:r>
                      </m:e>
                      <m:sub>
                        <m:r>
                          <a:rPr lang="en-US" altLang="zh-CN" sz="2800">
                            <a:solidFill>
                              <a:schemeClr val="tx1"/>
                            </a:solidFill>
                            <a:latin typeface="Cambria Math" panose="02040503050406030204" pitchFamily="18" charset="0"/>
                          </a:rPr>
                          <m:t>𝑖</m:t>
                        </m:r>
                      </m:sub>
                    </m:sSub>
                    <m:r>
                      <a:rPr lang="en-US" altLang="zh-CN" sz="2800">
                        <a:solidFill>
                          <a:schemeClr val="tx1"/>
                        </a:solidFill>
                        <a:latin typeface="Cambria Math" panose="02040503050406030204" pitchFamily="18" charset="0"/>
                      </a:rPr>
                      <m:t>∈</m:t>
                    </m:r>
                    <m:r>
                      <m:rPr>
                        <m:sty m:val="p"/>
                      </m:rPr>
                      <a:rPr lang="en-US" altLang="zh-CN" sz="2800">
                        <a:solidFill>
                          <a:schemeClr val="tx1"/>
                        </a:solidFill>
                        <a:latin typeface="Cambria Math" panose="02040503050406030204" pitchFamily="18" charset="0"/>
                      </a:rPr>
                      <m:t>Y</m:t>
                    </m:r>
                  </m:oMath>
                </a14:m>
                <a:r>
                  <a:rPr lang="zh-CN" altLang="en-US" sz="2800" dirty="0">
                    <a:solidFill>
                      <a:schemeClr val="tx1"/>
                    </a:solidFill>
                    <a:latin typeface="+mn-ea"/>
                  </a:rPr>
                  <a:t>是</a:t>
                </a:r>
                <a14:m>
                  <m:oMath xmlns:m="http://schemas.openxmlformats.org/officeDocument/2006/math">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𝑥</m:t>
                        </m:r>
                      </m:e>
                      <m:sub>
                        <m:r>
                          <a:rPr lang="en-US" altLang="zh-CN" sz="2800">
                            <a:solidFill>
                              <a:schemeClr val="tx1"/>
                            </a:solidFill>
                            <a:latin typeface="Cambria Math" panose="02040503050406030204" pitchFamily="18" charset="0"/>
                          </a:rPr>
                          <m:t>𝑖</m:t>
                        </m:r>
                      </m:sub>
                    </m:sSub>
                  </m:oMath>
                </a14:m>
                <a:r>
                  <a:rPr lang="zh-CN" altLang="en-US" sz="2800" dirty="0">
                    <a:solidFill>
                      <a:schemeClr val="tx1"/>
                    </a:solidFill>
                    <a:latin typeface="+mn-ea"/>
                  </a:rPr>
                  <a:t>的标记，</a:t>
                </a:r>
                <a14:m>
                  <m:oMath xmlns:m="http://schemas.openxmlformats.org/officeDocument/2006/math">
                    <m:r>
                      <a:rPr lang="en-US" altLang="zh-CN" sz="2800">
                        <a:solidFill>
                          <a:schemeClr val="tx1"/>
                        </a:solidFill>
                        <a:latin typeface="Cambria Math" panose="02040503050406030204" pitchFamily="18" charset="0"/>
                      </a:rPr>
                      <m:t>𝑌</m:t>
                    </m:r>
                  </m:oMath>
                </a14:m>
                <a:r>
                  <a:rPr lang="zh-CN" altLang="en-US" sz="2800" dirty="0">
                    <a:solidFill>
                      <a:schemeClr val="tx1"/>
                    </a:solidFill>
                    <a:latin typeface="+mn-ea"/>
                  </a:rPr>
                  <a:t>是所有标记的集合，称为</a:t>
                </a:r>
                <a:r>
                  <a:rPr lang="zh-CN" altLang="en-US" sz="2800" dirty="0">
                    <a:solidFill>
                      <a:srgbClr val="FF0000"/>
                    </a:solidFill>
                    <a:latin typeface="+mn-ea"/>
                  </a:rPr>
                  <a:t>“标记空间”或“输出空间”</a:t>
                </a:r>
                <a:r>
                  <a:rPr lang="zh-CN" altLang="en-US" sz="2800" dirty="0">
                    <a:solidFill>
                      <a:schemeClr val="tx1"/>
                    </a:solidFill>
                    <a:latin typeface="+mn-ea"/>
                  </a:rPr>
                  <a:t>。</a:t>
                </a:r>
                <a:endParaRPr lang="en-US" altLang="zh-CN" sz="2800" dirty="0">
                  <a:solidFill>
                    <a:schemeClr val="tx1"/>
                  </a:solidFill>
                  <a:latin typeface="+mn-ea"/>
                </a:endParaRPr>
              </a:p>
              <a:p>
                <a:pPr marL="914400" lvl="1" indent="-457200">
                  <a:lnSpc>
                    <a:spcPct val="150000"/>
                  </a:lnSpc>
                  <a:buFont typeface="Arial" panose="020B0604020202020204" pitchFamily="34" charset="0"/>
                  <a:buChar char="•"/>
                </a:pPr>
                <a:r>
                  <a:rPr lang="zh-CN" altLang="en-US" sz="2800" dirty="0">
                    <a:solidFill>
                      <a:schemeClr val="tx1"/>
                    </a:solidFill>
                    <a:latin typeface="+mn-ea"/>
                  </a:rPr>
                  <a:t>监督学习的任务是</a:t>
                </a:r>
                <a:r>
                  <a:rPr lang="zh-CN" altLang="en-US" sz="2800" dirty="0">
                    <a:solidFill>
                      <a:srgbClr val="FF0000"/>
                    </a:solidFill>
                    <a:latin typeface="+mn-ea"/>
                  </a:rPr>
                  <a:t>训练出一个模型用于预测</a:t>
                </a:r>
                <a14:m>
                  <m:oMath xmlns:m="http://schemas.openxmlformats.org/officeDocument/2006/math">
                    <m:r>
                      <a:rPr lang="en-US" altLang="zh-CN" sz="2800">
                        <a:solidFill>
                          <a:srgbClr val="FF0000"/>
                        </a:solidFill>
                        <a:latin typeface="Cambria Math" panose="02040503050406030204" pitchFamily="18" charset="0"/>
                      </a:rPr>
                      <m:t>𝑦</m:t>
                    </m:r>
                  </m:oMath>
                </a14:m>
                <a:r>
                  <a:rPr lang="zh-CN" altLang="en-US" sz="2800" dirty="0">
                    <a:solidFill>
                      <a:srgbClr val="FF0000"/>
                    </a:solidFill>
                    <a:latin typeface="+mn-ea"/>
                  </a:rPr>
                  <a:t>的取值</a:t>
                </a:r>
                <a:r>
                  <a:rPr lang="zh-CN" altLang="en-US" sz="2800" dirty="0">
                    <a:solidFill>
                      <a:schemeClr val="tx1"/>
                    </a:solidFill>
                    <a:latin typeface="+mn-ea"/>
                  </a:rPr>
                  <a:t>，根据</a:t>
                </a:r>
                <a14:m>
                  <m:oMath xmlns:m="http://schemas.openxmlformats.org/officeDocument/2006/math">
                    <m:r>
                      <a:rPr lang="en-US" altLang="zh-CN" sz="2800">
                        <a:solidFill>
                          <a:schemeClr val="tx1"/>
                        </a:solidFill>
                        <a:latin typeface="Cambria Math" panose="02040503050406030204" pitchFamily="18" charset="0"/>
                      </a:rPr>
                      <m:t>𝐷</m:t>
                    </m:r>
                    <m:r>
                      <a:rPr lang="en-US" altLang="zh-CN" sz="2800">
                        <a:solidFill>
                          <a:schemeClr val="tx1"/>
                        </a:solidFill>
                        <a:latin typeface="Cambria Math" panose="02040503050406030204" pitchFamily="18" charset="0"/>
                      </a:rPr>
                      <m:t>=</m:t>
                    </m:r>
                    <m:d>
                      <m:dPr>
                        <m:begChr m:val="{"/>
                        <m:endChr m:val="}"/>
                        <m:ctrlPr>
                          <a:rPr lang="en-US" altLang="zh-CN" sz="2800" i="1">
                            <a:solidFill>
                              <a:schemeClr val="tx1"/>
                            </a:solidFill>
                            <a:latin typeface="Cambria Math" panose="02040503050406030204" pitchFamily="18" charset="0"/>
                          </a:rPr>
                        </m:ctrlPr>
                      </m:dPr>
                      <m:e>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𝑥</m:t>
                                </m:r>
                              </m:e>
                              <m:sub>
                                <m:r>
                                  <a:rPr lang="en-US" altLang="zh-CN" sz="2800">
                                    <a:solidFill>
                                      <a:schemeClr val="tx1"/>
                                    </a:solidFill>
                                    <a:latin typeface="Cambria Math" panose="02040503050406030204" pitchFamily="18" charset="0"/>
                                  </a:rPr>
                                  <m:t>1</m:t>
                                </m:r>
                              </m:sub>
                            </m:sSub>
                            <m:r>
                              <a:rPr lang="en-US" altLang="zh-CN" sz="280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𝑦</m:t>
                                </m:r>
                              </m:e>
                              <m:sub>
                                <m:r>
                                  <a:rPr lang="en-US" altLang="zh-CN" sz="2800">
                                    <a:solidFill>
                                      <a:schemeClr val="tx1"/>
                                    </a:solidFill>
                                    <a:latin typeface="Cambria Math" panose="02040503050406030204" pitchFamily="18" charset="0"/>
                                  </a:rPr>
                                  <m:t>1</m:t>
                                </m:r>
                              </m:sub>
                            </m:sSub>
                          </m:e>
                        </m:d>
                        <m:r>
                          <a:rPr lang="en-US" altLang="zh-CN" sz="280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𝑥</m:t>
                            </m:r>
                          </m:e>
                          <m:sub>
                            <m:r>
                              <a:rPr lang="en-US" altLang="zh-CN" sz="2800">
                                <a:solidFill>
                                  <a:schemeClr val="tx1"/>
                                </a:solidFill>
                                <a:latin typeface="Cambria Math" panose="02040503050406030204" pitchFamily="18" charset="0"/>
                              </a:rPr>
                              <m:t>2</m:t>
                            </m:r>
                          </m:sub>
                        </m:sSub>
                        <m:r>
                          <a:rPr lang="en-US" altLang="zh-CN" sz="280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𝑦</m:t>
                            </m:r>
                          </m:e>
                          <m:sub>
                            <m:r>
                              <a:rPr lang="en-US" altLang="zh-CN" sz="2800">
                                <a:solidFill>
                                  <a:schemeClr val="tx1"/>
                                </a:solidFill>
                                <a:latin typeface="Cambria Math" panose="02040503050406030204" pitchFamily="18" charset="0"/>
                              </a:rPr>
                              <m:t>2</m:t>
                            </m:r>
                          </m:sub>
                        </m:sSub>
                        <m:r>
                          <a:rPr lang="en-US" altLang="zh-CN" sz="280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𝑥</m:t>
                            </m:r>
                          </m:e>
                          <m:sub>
                            <m:r>
                              <a:rPr lang="en-US" altLang="zh-CN" sz="2800">
                                <a:solidFill>
                                  <a:schemeClr val="tx1"/>
                                </a:solidFill>
                                <a:latin typeface="Cambria Math" panose="02040503050406030204" pitchFamily="18" charset="0"/>
                              </a:rPr>
                              <m:t>𝑛</m:t>
                            </m:r>
                          </m:sub>
                        </m:sSub>
                        <m:r>
                          <a:rPr lang="en-US" altLang="zh-CN" sz="2800">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a:solidFill>
                                  <a:schemeClr val="tx1"/>
                                </a:solidFill>
                                <a:latin typeface="Cambria Math" panose="02040503050406030204" pitchFamily="18" charset="0"/>
                              </a:rPr>
                              <m:t>𝑦</m:t>
                            </m:r>
                          </m:e>
                          <m:sub>
                            <m:r>
                              <a:rPr lang="en-US" altLang="zh-CN" sz="2800">
                                <a:solidFill>
                                  <a:schemeClr val="tx1"/>
                                </a:solidFill>
                                <a:latin typeface="Cambria Math" panose="02040503050406030204" pitchFamily="18" charset="0"/>
                              </a:rPr>
                              <m:t>𝑛</m:t>
                            </m:r>
                          </m:sub>
                        </m:sSub>
                        <m:r>
                          <a:rPr lang="en-US" altLang="zh-CN" sz="2800">
                            <a:solidFill>
                              <a:schemeClr val="tx1"/>
                            </a:solidFill>
                            <a:latin typeface="Cambria Math" panose="02040503050406030204" pitchFamily="18" charset="0"/>
                          </a:rPr>
                          <m:t>)</m:t>
                        </m:r>
                      </m:e>
                    </m:d>
                  </m:oMath>
                </a14:m>
                <a:r>
                  <a:rPr lang="zh-CN" altLang="en-US" sz="2800" dirty="0">
                    <a:solidFill>
                      <a:schemeClr val="tx1"/>
                    </a:solidFill>
                    <a:latin typeface="+mn-ea"/>
                  </a:rPr>
                  <a:t>，</a:t>
                </a:r>
                <a:r>
                  <a:rPr lang="zh-CN" altLang="en-US" sz="2800" dirty="0">
                    <a:solidFill>
                      <a:srgbClr val="FF0000"/>
                    </a:solidFill>
                    <a:latin typeface="+mn-ea"/>
                  </a:rPr>
                  <a:t>训练出函数</a:t>
                </a:r>
                <a14:m>
                  <m:oMath xmlns:m="http://schemas.openxmlformats.org/officeDocument/2006/math">
                    <m:r>
                      <a:rPr lang="en-US" altLang="zh-CN" sz="2800">
                        <a:solidFill>
                          <a:srgbClr val="FF0000"/>
                        </a:solidFill>
                        <a:latin typeface="Cambria Math" panose="02040503050406030204" pitchFamily="18" charset="0"/>
                      </a:rPr>
                      <m:t>𝑓</m:t>
                    </m:r>
                  </m:oMath>
                </a14:m>
                <a:r>
                  <a:rPr lang="zh-CN" altLang="en-US" sz="2800" dirty="0">
                    <a:solidFill>
                      <a:schemeClr val="tx1"/>
                    </a:solidFill>
                    <a:latin typeface="+mn-ea"/>
                  </a:rPr>
                  <a:t>，使得</a:t>
                </a:r>
                <a14:m>
                  <m:oMath xmlns:m="http://schemas.openxmlformats.org/officeDocument/2006/math">
                    <m:r>
                      <a:rPr lang="en-US" altLang="zh-CN" sz="2800">
                        <a:solidFill>
                          <a:schemeClr val="tx1"/>
                        </a:solidFill>
                        <a:latin typeface="Cambria Math" panose="02040503050406030204" pitchFamily="18" charset="0"/>
                      </a:rPr>
                      <m:t>𝑓</m:t>
                    </m:r>
                    <m:r>
                      <a:rPr lang="en-US" altLang="zh-CN" sz="2800">
                        <a:solidFill>
                          <a:schemeClr val="tx1"/>
                        </a:solidFill>
                        <a:latin typeface="Cambria Math" panose="02040503050406030204" pitchFamily="18" charset="0"/>
                      </a:rPr>
                      <m:t>(</m:t>
                    </m:r>
                    <m:r>
                      <a:rPr lang="en-US" altLang="zh-CN" sz="2800">
                        <a:solidFill>
                          <a:schemeClr val="tx1"/>
                        </a:solidFill>
                        <a:latin typeface="Cambria Math" panose="02040503050406030204" pitchFamily="18" charset="0"/>
                      </a:rPr>
                      <m:t>𝑥</m:t>
                    </m:r>
                    <m:r>
                      <a:rPr lang="en-US" altLang="zh-CN" sz="2800">
                        <a:solidFill>
                          <a:schemeClr val="tx1"/>
                        </a:solidFill>
                        <a:latin typeface="Cambria Math" panose="02040503050406030204" pitchFamily="18" charset="0"/>
                      </a:rPr>
                      <m:t>)≅</m:t>
                    </m:r>
                    <m:r>
                      <a:rPr lang="en-US" altLang="zh-CN" sz="2800">
                        <a:solidFill>
                          <a:schemeClr val="tx1"/>
                        </a:solidFill>
                        <a:latin typeface="Cambria Math" panose="02040503050406030204" pitchFamily="18" charset="0"/>
                      </a:rPr>
                      <m:t>𝑦</m:t>
                    </m:r>
                  </m:oMath>
                </a14:m>
                <a:r>
                  <a:rPr lang="zh-CN" altLang="en-US" sz="2800" dirty="0">
                    <a:solidFill>
                      <a:schemeClr val="tx1"/>
                    </a:solidFill>
                    <a:latin typeface="+mn-ea"/>
                  </a:rPr>
                  <a:t> 。</a:t>
                </a:r>
                <a:endParaRPr lang="en-US" altLang="zh-CN" sz="2800" dirty="0">
                  <a:solidFill>
                    <a:schemeClr val="tx1"/>
                  </a:solidFill>
                  <a:latin typeface="+mn-ea"/>
                </a:endParaRPr>
              </a:p>
              <a:p>
                <a:pPr marL="914400" lvl="1" indent="-457200">
                  <a:lnSpc>
                    <a:spcPct val="150000"/>
                  </a:lnSpc>
                  <a:buFont typeface="Arial" panose="020B0604020202020204" pitchFamily="34" charset="0"/>
                  <a:buChar char="•"/>
                </a:pPr>
                <a:r>
                  <a:rPr lang="zh-CN" altLang="en-US" sz="2800" dirty="0">
                    <a:solidFill>
                      <a:schemeClr val="tx1"/>
                    </a:solidFill>
                    <a:latin typeface="+mn-ea"/>
                  </a:rPr>
                  <a:t>若预测的值是离散值，如年龄，此类学习任务称为“</a:t>
                </a:r>
                <a:r>
                  <a:rPr lang="zh-CN" altLang="en-US" sz="2800" dirty="0">
                    <a:solidFill>
                      <a:srgbClr val="FF0000"/>
                    </a:solidFill>
                    <a:latin typeface="+mn-ea"/>
                  </a:rPr>
                  <a:t>分类</a:t>
                </a:r>
                <a:r>
                  <a:rPr lang="zh-CN" altLang="en-US" sz="2800" dirty="0">
                    <a:solidFill>
                      <a:schemeClr val="tx1"/>
                    </a:solidFill>
                    <a:latin typeface="+mn-ea"/>
                  </a:rPr>
                  <a:t>”。</a:t>
                </a:r>
                <a:endParaRPr lang="en-US" altLang="zh-CN" sz="2800" dirty="0">
                  <a:solidFill>
                    <a:schemeClr val="tx1"/>
                  </a:solidFill>
                  <a:latin typeface="+mn-ea"/>
                </a:endParaRPr>
              </a:p>
              <a:p>
                <a:pPr marL="914400" lvl="1" indent="-457200">
                  <a:lnSpc>
                    <a:spcPct val="150000"/>
                  </a:lnSpc>
                  <a:buFont typeface="Arial" panose="020B0604020202020204" pitchFamily="34" charset="0"/>
                  <a:buChar char="•"/>
                </a:pPr>
                <a:r>
                  <a:rPr lang="zh-CN" altLang="en-US" sz="2800" dirty="0">
                    <a:solidFill>
                      <a:schemeClr val="tx1"/>
                    </a:solidFill>
                    <a:latin typeface="+mn-ea"/>
                  </a:rPr>
                  <a:t>若预测的值是连续值，如房价，此类学习任务称为“</a:t>
                </a:r>
                <a:r>
                  <a:rPr lang="zh-CN" altLang="en-US" sz="2800" dirty="0">
                    <a:solidFill>
                      <a:srgbClr val="FF0000"/>
                    </a:solidFill>
                    <a:latin typeface="+mn-ea"/>
                  </a:rPr>
                  <a:t>回归</a:t>
                </a:r>
                <a:r>
                  <a:rPr lang="zh-CN" altLang="en-US" sz="2800" dirty="0">
                    <a:solidFill>
                      <a:schemeClr val="tx1"/>
                    </a:solidFill>
                    <a:latin typeface="+mn-ea"/>
                  </a:rPr>
                  <a:t>”。</a:t>
                </a:r>
              </a:p>
            </p:txBody>
          </p:sp>
        </mc:Choice>
        <mc:Fallback xmlns="">
          <p:sp>
            <p:nvSpPr>
              <p:cNvPr id="15" name="矩形 14">
                <a:extLst>
                  <a:ext uri="{FF2B5EF4-FFF2-40B4-BE49-F238E27FC236}">
                    <a16:creationId xmlns:a16="http://schemas.microsoft.com/office/drawing/2014/main" id="{6F322AF9-80A3-4C88-835F-01C4AA8B7140}"/>
                  </a:ext>
                </a:extLst>
              </p:cNvPr>
              <p:cNvSpPr>
                <a:spLocks noRot="1" noChangeAspect="1" noMove="1" noResize="1" noEditPoints="1" noAdjustHandles="1" noChangeArrowheads="1" noChangeShapeType="1" noTextEdit="1"/>
              </p:cNvSpPr>
              <p:nvPr/>
            </p:nvSpPr>
            <p:spPr>
              <a:xfrm>
                <a:off x="773637" y="1149899"/>
                <a:ext cx="10760045" cy="5279202"/>
              </a:xfrm>
              <a:prstGeom prst="rect">
                <a:avLst/>
              </a:prstGeom>
              <a:blipFill>
                <a:blip r:embed="rId3"/>
                <a:stretch>
                  <a:fillRect l="-1303" r="-283" b="-23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5435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监督学习</a:t>
            </a:r>
            <a:r>
              <a:rPr lang="en-US" altLang="zh-CN" dirty="0"/>
              <a:t>-</a:t>
            </a:r>
            <a:r>
              <a:rPr lang="zh-CN" altLang="en-US" dirty="0"/>
              <a:t>线性回归</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6A2A4E2-2744-4F44-A06D-450A24EB2123}"/>
                  </a:ext>
                </a:extLst>
              </p:cNvPr>
              <p:cNvSpPr/>
              <p:nvPr/>
            </p:nvSpPr>
            <p:spPr>
              <a:xfrm>
                <a:off x="798304" y="1457509"/>
                <a:ext cx="10555495" cy="2525115"/>
              </a:xfrm>
              <a:prstGeom prst="rect">
                <a:avLst/>
              </a:prstGeom>
            </p:spPr>
            <p:txBody>
              <a:bodyPr wrap="square">
                <a:spAutoFit/>
              </a:bodyPr>
              <a:lstStyle/>
              <a:p>
                <a:pPr marL="457200" indent="-457200">
                  <a:buFont typeface="Arial" panose="020B0604020202020204" pitchFamily="34" charset="0"/>
                  <a:buChar char="•"/>
                </a:pPr>
                <a:r>
                  <a:rPr lang="zh-CN" altLang="zh-CN" sz="2600" dirty="0">
                    <a:solidFill>
                      <a:srgbClr val="0070C0"/>
                    </a:solidFill>
                    <a:latin typeface="+mn-ea"/>
                  </a:rPr>
                  <a:t>线性回归</a:t>
                </a:r>
                <a:r>
                  <a:rPr lang="zh-CN" altLang="en-US" sz="2600" dirty="0">
                    <a:latin typeface="+mn-ea"/>
                  </a:rPr>
                  <a:t>：</a:t>
                </a:r>
                <a:r>
                  <a:rPr lang="zh-CN" altLang="zh-CN" sz="2600" dirty="0">
                    <a:latin typeface="+mn-ea"/>
                  </a:rPr>
                  <a:t>在样本属性和标签中找到一个</a:t>
                </a:r>
                <a:r>
                  <a:rPr lang="zh-CN" altLang="zh-CN" sz="2600" dirty="0">
                    <a:solidFill>
                      <a:srgbClr val="FF0000"/>
                    </a:solidFill>
                    <a:latin typeface="+mn-ea"/>
                  </a:rPr>
                  <a:t>线性关系</a:t>
                </a:r>
                <a:r>
                  <a:rPr lang="zh-CN" altLang="zh-CN" sz="2600" dirty="0">
                    <a:latin typeface="+mn-ea"/>
                  </a:rPr>
                  <a:t>的方法。</a:t>
                </a:r>
                <a:r>
                  <a:rPr lang="zh-CN" altLang="en-US" sz="2600" dirty="0">
                    <a:latin typeface="+mn-ea"/>
                  </a:rPr>
                  <a:t>其目的是根据训练数据找到一个线性模型，使得模型产生的预测值与样本标签的差距最小。若用</a:t>
                </a:r>
                <a14:m>
                  <m:oMath xmlns:m="http://schemas.openxmlformats.org/officeDocument/2006/math">
                    <m:sSubSup>
                      <m:sSubSupPr>
                        <m:ctrlPr>
                          <a:rPr lang="en-US" altLang="zh-CN" sz="2600" b="0" i="1" smtClean="0">
                            <a:latin typeface="Cambria Math" panose="02040503050406030204" pitchFamily="18" charset="0"/>
                          </a:rPr>
                        </m:ctrlPr>
                      </m:sSubSupPr>
                      <m:e>
                        <m:r>
                          <a:rPr lang="en-US" altLang="zh-CN" sz="2600" b="0" i="1" smtClean="0">
                            <a:latin typeface="Cambria Math" panose="02040503050406030204" pitchFamily="18" charset="0"/>
                          </a:rPr>
                          <m:t>𝑥</m:t>
                        </m:r>
                      </m:e>
                      <m:sub>
                        <m:r>
                          <a:rPr lang="en-US" altLang="zh-CN" sz="2600" b="0" i="1" smtClean="0">
                            <a:latin typeface="Cambria Math" panose="02040503050406030204" pitchFamily="18" charset="0"/>
                          </a:rPr>
                          <m:t>𝑖</m:t>
                        </m:r>
                      </m:sub>
                      <m:sup>
                        <m:r>
                          <a:rPr lang="en-US" altLang="zh-CN" sz="2600" b="0" i="1" smtClean="0">
                            <a:latin typeface="Cambria Math" panose="02040503050406030204" pitchFamily="18" charset="0"/>
                          </a:rPr>
                          <m:t>𝑘</m:t>
                        </m:r>
                      </m:sup>
                    </m:sSubSup>
                    <m:r>
                      <a:rPr lang="zh-CN" altLang="en-US" sz="2600" i="1">
                        <a:latin typeface="Cambria Math" panose="02040503050406030204" pitchFamily="18" charset="0"/>
                      </a:rPr>
                      <m:t>表示</m:t>
                    </m:r>
                  </m:oMath>
                </a14:m>
                <a:r>
                  <a:rPr lang="zh-CN" altLang="en-US" sz="2600" b="0" dirty="0">
                    <a:latin typeface="+mn-ea"/>
                  </a:rPr>
                  <a:t>第</a:t>
                </a:r>
                <a14:m>
                  <m:oMath xmlns:m="http://schemas.openxmlformats.org/officeDocument/2006/math">
                    <m:r>
                      <a:rPr lang="en-US" altLang="zh-CN" sz="2600" b="0" i="1" dirty="0" smtClean="0">
                        <a:latin typeface="Cambria Math" panose="02040503050406030204" pitchFamily="18" charset="0"/>
                      </a:rPr>
                      <m:t>𝑘</m:t>
                    </m:r>
                  </m:oMath>
                </a14:m>
                <a:r>
                  <a:rPr lang="zh-CN" altLang="en-US" sz="2600" b="0" dirty="0">
                    <a:latin typeface="+mn-ea"/>
                  </a:rPr>
                  <a:t>个样本的第</a:t>
                </a:r>
                <a14:m>
                  <m:oMath xmlns:m="http://schemas.openxmlformats.org/officeDocument/2006/math">
                    <m:r>
                      <a:rPr lang="en-US" altLang="zh-CN" sz="2600" b="0" i="1" smtClean="0">
                        <a:latin typeface="Cambria Math" panose="02040503050406030204" pitchFamily="18" charset="0"/>
                      </a:rPr>
                      <m:t>𝑖</m:t>
                    </m:r>
                  </m:oMath>
                </a14:m>
                <a:r>
                  <a:rPr lang="zh-CN" altLang="en-US" sz="2600" b="0" dirty="0">
                    <a:latin typeface="+mn-ea"/>
                  </a:rPr>
                  <a:t>个属性，则线性模型一般形式为：</a:t>
                </a:r>
                <a:endParaRPr lang="en-US" altLang="zh-CN" sz="2600" b="0" dirty="0">
                  <a:latin typeface="+mn-ea"/>
                </a:endParaRPr>
              </a:p>
              <a:p>
                <a:endParaRPr lang="en-US" altLang="zh-CN" sz="2600" b="0" dirty="0">
                  <a:latin typeface="+mn-ea"/>
                </a:endParaRPr>
              </a:p>
              <a:p>
                <a:endParaRPr lang="zh-CN" altLang="en-US" sz="2600" dirty="0">
                  <a:latin typeface="+mn-ea"/>
                </a:endParaRPr>
              </a:p>
            </p:txBody>
          </p:sp>
        </mc:Choice>
        <mc:Fallback xmlns="">
          <p:sp>
            <p:nvSpPr>
              <p:cNvPr id="3" name="矩形 2">
                <a:extLst>
                  <a:ext uri="{FF2B5EF4-FFF2-40B4-BE49-F238E27FC236}">
                    <a16:creationId xmlns:a16="http://schemas.microsoft.com/office/drawing/2014/main" id="{C6A2A4E2-2744-4F44-A06D-450A24EB2123}"/>
                  </a:ext>
                </a:extLst>
              </p:cNvPr>
              <p:cNvSpPr>
                <a:spLocks noRot="1" noChangeAspect="1" noMove="1" noResize="1" noEditPoints="1" noAdjustHandles="1" noChangeArrowheads="1" noChangeShapeType="1" noTextEdit="1"/>
              </p:cNvSpPr>
              <p:nvPr/>
            </p:nvSpPr>
            <p:spPr>
              <a:xfrm>
                <a:off x="798304" y="1457509"/>
                <a:ext cx="10555495" cy="2525115"/>
              </a:xfrm>
              <a:prstGeom prst="rect">
                <a:avLst/>
              </a:prstGeom>
              <a:blipFill>
                <a:blip r:embed="rId4"/>
                <a:stretch>
                  <a:fillRect l="-924" t="-2174" r="-6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9F06A1E-9991-482D-A5A2-8D4497A41901}"/>
                  </a:ext>
                </a:extLst>
              </p:cNvPr>
              <p:cNvSpPr/>
              <p:nvPr/>
            </p:nvSpPr>
            <p:spPr>
              <a:xfrm>
                <a:off x="884651" y="3897729"/>
                <a:ext cx="10422698" cy="1292662"/>
              </a:xfrm>
              <a:prstGeom prst="rect">
                <a:avLst/>
              </a:prstGeom>
            </p:spPr>
            <p:txBody>
              <a:bodyPr wrap="square">
                <a:spAutoFit/>
              </a:bodyPr>
              <a:lstStyle/>
              <a:p>
                <a:pPr marL="457200" indent="-457200">
                  <a:buFont typeface="Arial" panose="020B0604020202020204" pitchFamily="34" charset="0"/>
                  <a:buChar char="•"/>
                </a:pPr>
                <a:r>
                  <a:rPr lang="zh-CN" altLang="en-US" sz="2600" dirty="0">
                    <a:latin typeface="+mn-ea"/>
                  </a:rPr>
                  <a:t>线性回归学习的对象就是</a:t>
                </a:r>
                <a:r>
                  <a:rPr lang="zh-CN" altLang="en-US" sz="2600" dirty="0">
                    <a:solidFill>
                      <a:srgbClr val="FF0000"/>
                    </a:solidFill>
                    <a:latin typeface="+mn-ea"/>
                  </a:rPr>
                  <a:t>权重向量</a:t>
                </a:r>
                <a:r>
                  <a:rPr lang="en-US" altLang="zh-CN" sz="2600" i="1" dirty="0">
                    <a:solidFill>
                      <a:srgbClr val="FF0000"/>
                    </a:solidFill>
                    <a:latin typeface="+mn-ea"/>
                  </a:rPr>
                  <a:t>W </a:t>
                </a:r>
                <a:r>
                  <a:rPr lang="zh-CN" altLang="en-US" sz="2600" dirty="0">
                    <a:solidFill>
                      <a:srgbClr val="FF0000"/>
                    </a:solidFill>
                    <a:latin typeface="+mn-ea"/>
                  </a:rPr>
                  <a:t>和偏置向量</a:t>
                </a:r>
                <a14:m>
                  <m:oMath xmlns:m="http://schemas.openxmlformats.org/officeDocument/2006/math">
                    <m:r>
                      <a:rPr lang="en-US" altLang="zh-CN" sz="2600" b="0" i="1" dirty="0">
                        <a:solidFill>
                          <a:srgbClr val="FF0000"/>
                        </a:solidFill>
                        <a:latin typeface="Cambria Math" panose="02040503050406030204" pitchFamily="18" charset="0"/>
                      </a:rPr>
                      <m:t>𝐵</m:t>
                    </m:r>
                  </m:oMath>
                </a14:m>
                <a:r>
                  <a:rPr lang="zh-CN" altLang="en-US" sz="2600" dirty="0">
                    <a:latin typeface="+mn-ea"/>
                  </a:rPr>
                  <a:t>。如果用最小均方误差来衡量预测值与样本标签的差距，那么线性回归学习的目标函数可以表示为：</a:t>
                </a:r>
              </a:p>
            </p:txBody>
          </p:sp>
        </mc:Choice>
        <mc:Fallback xmlns="">
          <p:sp>
            <p:nvSpPr>
              <p:cNvPr id="13" name="矩形 12">
                <a:extLst>
                  <a:ext uri="{FF2B5EF4-FFF2-40B4-BE49-F238E27FC236}">
                    <a16:creationId xmlns:a16="http://schemas.microsoft.com/office/drawing/2014/main" id="{79F06A1E-9991-482D-A5A2-8D4497A41901}"/>
                  </a:ext>
                </a:extLst>
              </p:cNvPr>
              <p:cNvSpPr>
                <a:spLocks noRot="1" noChangeAspect="1" noMove="1" noResize="1" noEditPoints="1" noAdjustHandles="1" noChangeArrowheads="1" noChangeShapeType="1" noTextEdit="1"/>
              </p:cNvSpPr>
              <p:nvPr/>
            </p:nvSpPr>
            <p:spPr>
              <a:xfrm>
                <a:off x="884651" y="3897729"/>
                <a:ext cx="10422698" cy="1292662"/>
              </a:xfrm>
              <a:prstGeom prst="rect">
                <a:avLst/>
              </a:prstGeom>
              <a:blipFill>
                <a:blip r:embed="rId5"/>
                <a:stretch>
                  <a:fillRect l="-877" t="-4245" b="-11321"/>
                </a:stretch>
              </a:blipFill>
            </p:spPr>
            <p:txBody>
              <a:bodyPr/>
              <a:lstStyle/>
              <a:p>
                <a:r>
                  <a:rPr lang="zh-CN" altLang="en-US">
                    <a:noFill/>
                  </a:rPr>
                  <a:t> </a:t>
                </a:r>
              </a:p>
            </p:txBody>
          </p:sp>
        </mc:Fallback>
      </mc:AlternateContent>
      <p:graphicFrame>
        <p:nvGraphicFramePr>
          <p:cNvPr id="9" name="对象 8">
            <a:extLst>
              <a:ext uri="{FF2B5EF4-FFF2-40B4-BE49-F238E27FC236}">
                <a16:creationId xmlns:a16="http://schemas.microsoft.com/office/drawing/2014/main" id="{4ECE42E2-A085-422F-B975-561DF87606C6}"/>
              </a:ext>
            </a:extLst>
          </p:cNvPr>
          <p:cNvGraphicFramePr>
            <a:graphicFrameLocks noChangeAspect="1"/>
          </p:cNvGraphicFramePr>
          <p:nvPr>
            <p:extLst>
              <p:ext uri="{D42A27DB-BD31-4B8C-83A1-F6EECF244321}">
                <p14:modId xmlns:p14="http://schemas.microsoft.com/office/powerpoint/2010/main" val="2169569149"/>
              </p:ext>
            </p:extLst>
          </p:nvPr>
        </p:nvGraphicFramePr>
        <p:xfrm>
          <a:off x="1906744" y="2855678"/>
          <a:ext cx="8629650" cy="1219200"/>
        </p:xfrm>
        <a:graphic>
          <a:graphicData uri="http://schemas.openxmlformats.org/presentationml/2006/ole">
            <mc:AlternateContent xmlns:mc="http://schemas.openxmlformats.org/markup-compatibility/2006">
              <mc:Choice xmlns:v="urn:schemas-microsoft-com:vml" Requires="v">
                <p:oleObj name="Equation" r:id="rId6" imgW="3263760" imgH="444240" progId="Equation.DSMT4">
                  <p:embed/>
                </p:oleObj>
              </mc:Choice>
              <mc:Fallback>
                <p:oleObj name="Equation" r:id="rId6" imgW="3263760" imgH="444240" progId="Equation.DSMT4">
                  <p:embed/>
                  <p:pic>
                    <p:nvPicPr>
                      <p:cNvPr id="6" name="对象 5">
                        <a:extLst>
                          <a:ext uri="{FF2B5EF4-FFF2-40B4-BE49-F238E27FC236}">
                            <a16:creationId xmlns:a16="http://schemas.microsoft.com/office/drawing/2014/main" id="{70C6B5CA-C9D4-4AFD-A242-D3F12A2C4A55}"/>
                          </a:ext>
                        </a:extLst>
                      </p:cNvPr>
                      <p:cNvPicPr>
                        <a:picLocks noChangeAspect="1" noChangeArrowheads="1"/>
                      </p:cNvPicPr>
                      <p:nvPr/>
                    </p:nvPicPr>
                    <p:blipFill>
                      <a:blip r:embed="rId7"/>
                      <a:srcRect/>
                      <a:stretch>
                        <a:fillRect/>
                      </a:stretch>
                    </p:blipFill>
                    <p:spPr bwMode="auto">
                      <a:xfrm>
                        <a:off x="1906744" y="2855678"/>
                        <a:ext cx="8629650" cy="1219200"/>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19FFC17F-A2FD-4A18-867D-3C4F61462E3B}"/>
              </a:ext>
            </a:extLst>
          </p:cNvPr>
          <p:cNvGraphicFramePr>
            <a:graphicFrameLocks noChangeAspect="1"/>
          </p:cNvGraphicFramePr>
          <p:nvPr>
            <p:extLst>
              <p:ext uri="{D42A27DB-BD31-4B8C-83A1-F6EECF244321}">
                <p14:modId xmlns:p14="http://schemas.microsoft.com/office/powerpoint/2010/main" val="2715364787"/>
              </p:ext>
            </p:extLst>
          </p:nvPr>
        </p:nvGraphicFramePr>
        <p:xfrm>
          <a:off x="1377508" y="5063813"/>
          <a:ext cx="9691687" cy="1184275"/>
        </p:xfrm>
        <a:graphic>
          <a:graphicData uri="http://schemas.openxmlformats.org/presentationml/2006/ole">
            <mc:AlternateContent xmlns:mc="http://schemas.openxmlformats.org/markup-compatibility/2006">
              <mc:Choice xmlns:v="urn:schemas-microsoft-com:vml" Requires="v">
                <p:oleObj name="Equation" r:id="rId8" imgW="3873240" imgH="431640" progId="Equation.DSMT4">
                  <p:embed/>
                </p:oleObj>
              </mc:Choice>
              <mc:Fallback>
                <p:oleObj name="Equation" r:id="rId8" imgW="3873240" imgH="431640" progId="Equation.DSMT4">
                  <p:embed/>
                  <p:pic>
                    <p:nvPicPr>
                      <p:cNvPr id="8" name="对象 7">
                        <a:extLst>
                          <a:ext uri="{FF2B5EF4-FFF2-40B4-BE49-F238E27FC236}">
                            <a16:creationId xmlns:a16="http://schemas.microsoft.com/office/drawing/2014/main" id="{BB1068FD-57A5-4227-914B-8B78AC6928E6}"/>
                          </a:ext>
                        </a:extLst>
                      </p:cNvPr>
                      <p:cNvPicPr>
                        <a:picLocks noChangeAspect="1" noChangeArrowheads="1"/>
                      </p:cNvPicPr>
                      <p:nvPr/>
                    </p:nvPicPr>
                    <p:blipFill>
                      <a:blip r:embed="rId9"/>
                      <a:srcRect/>
                      <a:stretch>
                        <a:fillRect/>
                      </a:stretch>
                    </p:blipFill>
                    <p:spPr bwMode="auto">
                      <a:xfrm>
                        <a:off x="1377508" y="5063813"/>
                        <a:ext cx="9691687" cy="1184275"/>
                      </a:xfrm>
                      <a:prstGeom prst="rect">
                        <a:avLst/>
                      </a:prstGeom>
                      <a:noFill/>
                    </p:spPr>
                  </p:pic>
                </p:oleObj>
              </mc:Fallback>
            </mc:AlternateContent>
          </a:graphicData>
        </a:graphic>
      </p:graphicFrame>
    </p:spTree>
    <p:extLst>
      <p:ext uri="{BB962C8B-B14F-4D97-AF65-F5344CB8AC3E}">
        <p14:creationId xmlns:p14="http://schemas.microsoft.com/office/powerpoint/2010/main" val="1405871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监督学习</a:t>
            </a:r>
            <a:r>
              <a:rPr lang="en-US" altLang="zh-CN" dirty="0"/>
              <a:t>-</a:t>
            </a:r>
            <a:r>
              <a:rPr lang="zh-CN" altLang="en-US" dirty="0"/>
              <a:t>逻辑回归</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6A2A4E2-2744-4F44-A06D-450A24EB2123}"/>
                  </a:ext>
                </a:extLst>
              </p:cNvPr>
              <p:cNvSpPr/>
              <p:nvPr/>
            </p:nvSpPr>
            <p:spPr>
              <a:xfrm>
                <a:off x="798304" y="1457509"/>
                <a:ext cx="10555495" cy="1822102"/>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600" dirty="0">
                    <a:solidFill>
                      <a:srgbClr val="0070C0"/>
                    </a:solidFill>
                    <a:latin typeface="+mn-ea"/>
                  </a:rPr>
                  <a:t>逻辑</a:t>
                </a:r>
                <a:r>
                  <a:rPr lang="zh-CN" altLang="zh-CN" sz="2600" dirty="0">
                    <a:solidFill>
                      <a:srgbClr val="0070C0"/>
                    </a:solidFill>
                    <a:latin typeface="+mn-ea"/>
                  </a:rPr>
                  <a:t>回归</a:t>
                </a:r>
                <a:r>
                  <a:rPr lang="zh-CN" altLang="en-US" sz="2600" dirty="0">
                    <a:latin typeface="+mn-ea"/>
                  </a:rPr>
                  <a:t>：</a:t>
                </a:r>
                <a14:m>
                  <m:oMath xmlns:m="http://schemas.openxmlformats.org/officeDocument/2006/math">
                    <m:r>
                      <a:rPr lang="en-US" altLang="zh-CN" sz="2600" b="0" i="1" smtClean="0">
                        <a:latin typeface="Cambria Math" panose="02040503050406030204" pitchFamily="18" charset="0"/>
                      </a:rPr>
                      <m:t>𝐿𝑜𝑔𝑖𝑠𝑡𝑖𝑐</m:t>
                    </m:r>
                  </m:oMath>
                </a14:m>
                <a:r>
                  <a:rPr lang="zh-CN" altLang="en-US" sz="2600" dirty="0">
                    <a:latin typeface="+mn-ea"/>
                  </a:rPr>
                  <a:t>回归</a:t>
                </a:r>
                <a:r>
                  <a:rPr lang="zh-CN" altLang="en-US" sz="2600" dirty="0">
                    <a:solidFill>
                      <a:srgbClr val="FF0000"/>
                    </a:solidFill>
                    <a:latin typeface="+mn-ea"/>
                  </a:rPr>
                  <a:t>利用</a:t>
                </a:r>
                <a14:m>
                  <m:oMath xmlns:m="http://schemas.openxmlformats.org/officeDocument/2006/math">
                    <m:r>
                      <a:rPr lang="en-US" altLang="zh-CN" sz="2600" b="0" i="1" smtClean="0">
                        <a:solidFill>
                          <a:srgbClr val="FF0000"/>
                        </a:solidFill>
                        <a:latin typeface="Cambria Math" panose="02040503050406030204" pitchFamily="18" charset="0"/>
                      </a:rPr>
                      <m:t>𝑠𝑖𝑔𝑚𝑜𝑖𝑑</m:t>
                    </m:r>
                  </m:oMath>
                </a14:m>
                <a:r>
                  <a:rPr lang="zh-CN" altLang="en-US" sz="2600" dirty="0">
                    <a:solidFill>
                      <a:srgbClr val="FF0000"/>
                    </a:solidFill>
                    <a:latin typeface="+mn-ea"/>
                  </a:rPr>
                  <a:t>函数</a:t>
                </a:r>
                <a:r>
                  <a:rPr lang="zh-CN" altLang="en-US" sz="2600" dirty="0">
                    <a:latin typeface="+mn-ea"/>
                  </a:rPr>
                  <a:t>，将</a:t>
                </a:r>
                <a:r>
                  <a:rPr lang="zh-CN" altLang="en-US" sz="2600" dirty="0">
                    <a:solidFill>
                      <a:srgbClr val="FF0000"/>
                    </a:solidFill>
                    <a:latin typeface="+mn-ea"/>
                  </a:rPr>
                  <a:t>线性回归产生的预测值压缩到</a:t>
                </a:r>
                <a:r>
                  <a:rPr lang="en-US" altLang="zh-CN" sz="2600" dirty="0">
                    <a:solidFill>
                      <a:srgbClr val="FF0000"/>
                    </a:solidFill>
                    <a:latin typeface="+mn-ea"/>
                  </a:rPr>
                  <a:t>0</a:t>
                </a:r>
                <a:r>
                  <a:rPr lang="zh-CN" altLang="en-US" sz="2600" dirty="0">
                    <a:solidFill>
                      <a:srgbClr val="FF0000"/>
                    </a:solidFill>
                    <a:latin typeface="+mn-ea"/>
                  </a:rPr>
                  <a:t>和</a:t>
                </a:r>
                <a:r>
                  <a:rPr lang="en-US" altLang="zh-CN" sz="2600" dirty="0">
                    <a:solidFill>
                      <a:srgbClr val="FF0000"/>
                    </a:solidFill>
                    <a:latin typeface="+mn-ea"/>
                  </a:rPr>
                  <a:t>1</a:t>
                </a:r>
                <a:r>
                  <a:rPr lang="zh-CN" altLang="en-US" sz="2600" dirty="0">
                    <a:solidFill>
                      <a:srgbClr val="FF0000"/>
                    </a:solidFill>
                    <a:latin typeface="+mn-ea"/>
                  </a:rPr>
                  <a:t>之间</a:t>
                </a:r>
                <a:r>
                  <a:rPr lang="zh-CN" altLang="en-US" sz="2600" dirty="0">
                    <a:latin typeface="+mn-ea"/>
                  </a:rPr>
                  <a:t>。此时将</a:t>
                </a:r>
                <a14:m>
                  <m:oMath xmlns:m="http://schemas.openxmlformats.org/officeDocument/2006/math">
                    <m:r>
                      <a:rPr lang="en-US" altLang="zh-CN" sz="2600" b="0" i="1" smtClean="0">
                        <a:latin typeface="Cambria Math" panose="02040503050406030204" pitchFamily="18" charset="0"/>
                      </a:rPr>
                      <m:t>𝑦</m:t>
                    </m:r>
                  </m:oMath>
                </a14:m>
                <a:r>
                  <a:rPr lang="zh-CN" altLang="en-US" sz="2600" dirty="0">
                    <a:latin typeface="+mn-ea"/>
                  </a:rPr>
                  <a:t>视作样本为正例的可能性，即：</a:t>
                </a:r>
                <a:endParaRPr lang="en-US" altLang="zh-CN" sz="2600" b="0" dirty="0">
                  <a:latin typeface="+mn-ea"/>
                </a:endParaRPr>
              </a:p>
              <a:p>
                <a:pPr>
                  <a:lnSpc>
                    <a:spcPct val="150000"/>
                  </a:lnSpc>
                </a:pPr>
                <a:endParaRPr lang="zh-CN" altLang="en-US" sz="2600" dirty="0">
                  <a:latin typeface="+mn-ea"/>
                </a:endParaRPr>
              </a:p>
            </p:txBody>
          </p:sp>
        </mc:Choice>
        <mc:Fallback xmlns="">
          <p:sp>
            <p:nvSpPr>
              <p:cNvPr id="3" name="矩形 2">
                <a:extLst>
                  <a:ext uri="{FF2B5EF4-FFF2-40B4-BE49-F238E27FC236}">
                    <a16:creationId xmlns:a16="http://schemas.microsoft.com/office/drawing/2014/main" id="{C6A2A4E2-2744-4F44-A06D-450A24EB2123}"/>
                  </a:ext>
                </a:extLst>
              </p:cNvPr>
              <p:cNvSpPr>
                <a:spLocks noRot="1" noChangeAspect="1" noMove="1" noResize="1" noEditPoints="1" noAdjustHandles="1" noChangeArrowheads="1" noChangeShapeType="1" noTextEdit="1"/>
              </p:cNvSpPr>
              <p:nvPr/>
            </p:nvSpPr>
            <p:spPr>
              <a:xfrm>
                <a:off x="798304" y="1457509"/>
                <a:ext cx="10555495" cy="1822102"/>
              </a:xfrm>
              <a:prstGeom prst="rect">
                <a:avLst/>
              </a:prstGeom>
              <a:blipFill>
                <a:blip r:embed="rId4"/>
                <a:stretch>
                  <a:fillRect l="-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6604EBD4-A0A8-4D6D-A6C7-65B5435A6C8B}"/>
                  </a:ext>
                </a:extLst>
              </p:cNvPr>
              <p:cNvSpPr/>
              <p:nvPr/>
            </p:nvSpPr>
            <p:spPr>
              <a:xfrm>
                <a:off x="798302" y="4494945"/>
                <a:ext cx="10650485" cy="492443"/>
              </a:xfrm>
              <a:prstGeom prst="rect">
                <a:avLst/>
              </a:prstGeom>
            </p:spPr>
            <p:txBody>
              <a:bodyPr wrap="square">
                <a:spAutoFit/>
              </a:bodyPr>
              <a:lstStyle/>
              <a:p>
                <a:pPr marL="457200" indent="-457200">
                  <a:buFont typeface="Arial" panose="020B0604020202020204" pitchFamily="34" charset="0"/>
                  <a:buChar char="•"/>
                </a:pPr>
                <a:r>
                  <a:rPr lang="zh-CN" altLang="en-US" sz="2600" dirty="0">
                    <a:latin typeface="+mn-ea"/>
                  </a:rPr>
                  <a:t>注意，逻辑回归本质上属于分类算法。</a:t>
                </a:r>
                <a14:m>
                  <m:oMath xmlns:m="http://schemas.openxmlformats.org/officeDocument/2006/math">
                    <m:r>
                      <a:rPr lang="en-US" altLang="zh-CN" sz="2600">
                        <a:latin typeface="Cambria Math" panose="02040503050406030204" pitchFamily="18" charset="0"/>
                      </a:rPr>
                      <m:t>𝑠𝑖𝑔𝑚𝑜𝑖𝑑</m:t>
                    </m:r>
                  </m:oMath>
                </a14:m>
                <a:r>
                  <a:rPr lang="zh-CN" altLang="en-US" sz="2600" dirty="0">
                    <a:latin typeface="+mn-ea"/>
                  </a:rPr>
                  <a:t>函数的表达形式为：</a:t>
                </a:r>
              </a:p>
            </p:txBody>
          </p:sp>
        </mc:Choice>
        <mc:Fallback xmlns="">
          <p:sp>
            <p:nvSpPr>
              <p:cNvPr id="17" name="矩形 16">
                <a:extLst>
                  <a:ext uri="{FF2B5EF4-FFF2-40B4-BE49-F238E27FC236}">
                    <a16:creationId xmlns:a16="http://schemas.microsoft.com/office/drawing/2014/main" id="{6604EBD4-A0A8-4D6D-A6C7-65B5435A6C8B}"/>
                  </a:ext>
                </a:extLst>
              </p:cNvPr>
              <p:cNvSpPr>
                <a:spLocks noRot="1" noChangeAspect="1" noMove="1" noResize="1" noEditPoints="1" noAdjustHandles="1" noChangeArrowheads="1" noChangeShapeType="1" noTextEdit="1"/>
              </p:cNvSpPr>
              <p:nvPr/>
            </p:nvSpPr>
            <p:spPr>
              <a:xfrm>
                <a:off x="798302" y="4494945"/>
                <a:ext cx="10650485" cy="492443"/>
              </a:xfrm>
              <a:prstGeom prst="rect">
                <a:avLst/>
              </a:prstGeom>
              <a:blipFill>
                <a:blip r:embed="rId7"/>
                <a:stretch>
                  <a:fillRect l="-916" t="-11111" b="-30864"/>
                </a:stretch>
              </a:blipFill>
            </p:spPr>
            <p:txBody>
              <a:bodyPr/>
              <a:lstStyle/>
              <a:p>
                <a:r>
                  <a:rPr lang="zh-CN" altLang="en-US">
                    <a:noFill/>
                  </a:rPr>
                  <a:t> </a:t>
                </a:r>
              </a:p>
            </p:txBody>
          </p:sp>
        </mc:Fallback>
      </mc:AlternateContent>
      <p:sp>
        <p:nvSpPr>
          <p:cNvPr id="18" name="Rectangle 11">
            <a:extLst>
              <a:ext uri="{FF2B5EF4-FFF2-40B4-BE49-F238E27FC236}">
                <a16:creationId xmlns:a16="http://schemas.microsoft.com/office/drawing/2014/main" id="{F00E97BD-C33A-4877-A99C-4C11FB760CEA}"/>
              </a:ext>
            </a:extLst>
          </p:cNvPr>
          <p:cNvSpPr>
            <a:spLocks noChangeArrowheads="1"/>
          </p:cNvSpPr>
          <p:nvPr/>
        </p:nvSpPr>
        <p:spPr bwMode="auto">
          <a:xfrm>
            <a:off x="-9599098" y="5419997"/>
            <a:ext cx="507721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4E46962D-EAFD-4D31-8AF9-843E7BA5E010}"/>
              </a:ext>
            </a:extLst>
          </p:cNvPr>
          <p:cNvGraphicFramePr>
            <a:graphicFrameLocks noChangeAspect="1"/>
          </p:cNvGraphicFramePr>
          <p:nvPr>
            <p:extLst>
              <p:ext uri="{D42A27DB-BD31-4B8C-83A1-F6EECF244321}">
                <p14:modId xmlns:p14="http://schemas.microsoft.com/office/powerpoint/2010/main" val="1368636271"/>
              </p:ext>
            </p:extLst>
          </p:nvPr>
        </p:nvGraphicFramePr>
        <p:xfrm>
          <a:off x="4491711" y="5170347"/>
          <a:ext cx="2567834" cy="1059973"/>
        </p:xfrm>
        <a:graphic>
          <a:graphicData uri="http://schemas.openxmlformats.org/presentationml/2006/ole">
            <mc:AlternateContent xmlns:mc="http://schemas.openxmlformats.org/markup-compatibility/2006">
              <mc:Choice xmlns:v="urn:schemas-microsoft-com:vml" Requires="v">
                <p:oleObj name="Equation" r:id="rId8" imgW="685800" imgH="393700" progId="Equation.DSMT4">
                  <p:embed/>
                </p:oleObj>
              </mc:Choice>
              <mc:Fallback>
                <p:oleObj name="Equation" r:id="rId8" imgW="685800" imgH="393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1711" y="5170347"/>
                        <a:ext cx="2567834" cy="105997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71BC41C-A53E-49E7-A9ED-216C73B3123A}"/>
                  </a:ext>
                </a:extLst>
              </p:cNvPr>
              <p:cNvSpPr txBox="1"/>
              <p:nvPr/>
            </p:nvSpPr>
            <p:spPr>
              <a:xfrm>
                <a:off x="3477718" y="2758190"/>
                <a:ext cx="5078698" cy="1367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𝑘</m:t>
                              </m:r>
                            </m:sup>
                          </m:sSup>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1,   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𝑘</m:t>
                                          </m:r>
                                        </m:sup>
                                      </m:sSup>
                                      <m:r>
                                        <a:rPr lang="en-US" altLang="zh-CN" sz="2400" b="0" i="1" smtClean="0">
                                          <a:latin typeface="Cambria Math" panose="02040503050406030204" pitchFamily="18" charset="0"/>
                                        </a:rPr>
                                        <m:t>𝑊</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sup>
                                  </m:sSup>
                                </m:den>
                              </m:f>
                              <m:r>
                                <a:rPr lang="en-US" altLang="zh-CN" sz="2400" b="0" i="1" smtClean="0">
                                  <a:latin typeface="Cambria Math" panose="02040503050406030204" pitchFamily="18" charset="0"/>
                                  <a:ea typeface="Cambria Math" panose="02040503050406030204" pitchFamily="18" charset="0"/>
                                </a:rPr>
                                <m:t>≥0.5</m:t>
                              </m:r>
                            </m:e>
                            <m:e>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𝑜𝑡h𝑒𝑟𝑤𝑖𝑠𝑒</m:t>
                              </m:r>
                            </m:e>
                          </m:eqArr>
                        </m:e>
                      </m:d>
                    </m:oMath>
                  </m:oMathPara>
                </a14:m>
                <a:endParaRPr lang="zh-CN" altLang="en-US" sz="2400" dirty="0"/>
              </a:p>
            </p:txBody>
          </p:sp>
        </mc:Choice>
        <mc:Fallback xmlns="">
          <p:sp>
            <p:nvSpPr>
              <p:cNvPr id="4" name="文本框 3">
                <a:extLst>
                  <a:ext uri="{FF2B5EF4-FFF2-40B4-BE49-F238E27FC236}">
                    <a16:creationId xmlns:a16="http://schemas.microsoft.com/office/drawing/2014/main" id="{171BC41C-A53E-49E7-A9ED-216C73B3123A}"/>
                  </a:ext>
                </a:extLst>
              </p:cNvPr>
              <p:cNvSpPr txBox="1">
                <a:spLocks noRot="1" noChangeAspect="1" noMove="1" noResize="1" noEditPoints="1" noAdjustHandles="1" noChangeArrowheads="1" noChangeShapeType="1" noTextEdit="1"/>
              </p:cNvSpPr>
              <p:nvPr/>
            </p:nvSpPr>
            <p:spPr>
              <a:xfrm>
                <a:off x="3477718" y="2758190"/>
                <a:ext cx="5078698" cy="136755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7088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有监督学习算法：</a:t>
            </a:r>
            <a:r>
              <a:rPr lang="en-US" altLang="zh-CN" dirty="0"/>
              <a:t>SVM</a:t>
            </a:r>
            <a:endParaRPr lang="zh-CN" altLang="en-US" dirty="0"/>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7F36C8F-6DB9-480A-BA94-BB8C95264B7C}"/>
                  </a:ext>
                </a:extLst>
              </p:cNvPr>
              <p:cNvSpPr/>
              <p:nvPr/>
            </p:nvSpPr>
            <p:spPr>
              <a:xfrm>
                <a:off x="783315" y="1257992"/>
                <a:ext cx="6921629" cy="4547848"/>
              </a:xfrm>
              <a:prstGeom prst="rect">
                <a:avLst/>
              </a:prstGeom>
            </p:spPr>
            <p:txBody>
              <a:bodyPr wrap="square">
                <a:spAutoFit/>
              </a:bodyPr>
              <a:lstStyle/>
              <a:p>
                <a:pPr marL="457200" indent="-457200">
                  <a:lnSpc>
                    <a:spcPct val="125000"/>
                  </a:lnSpc>
                  <a:buFont typeface="Arial" panose="020B0604020202020204" pitchFamily="34" charset="0"/>
                  <a:buChar char="•"/>
                </a:pPr>
                <a:r>
                  <a:rPr lang="zh-CN" altLang="en-US" sz="2600" dirty="0">
                    <a:solidFill>
                      <a:srgbClr val="0070C0"/>
                    </a:solidFill>
                    <a:latin typeface="+mn-ea"/>
                  </a:rPr>
                  <a:t>支持向量机（</a:t>
                </a:r>
                <a14:m>
                  <m:oMath xmlns:m="http://schemas.openxmlformats.org/officeDocument/2006/math">
                    <m:r>
                      <a:rPr lang="en-US" altLang="zh-CN" sz="2600" b="0" i="1" smtClean="0">
                        <a:solidFill>
                          <a:srgbClr val="0070C0"/>
                        </a:solidFill>
                        <a:latin typeface="Cambria Math" panose="02040503050406030204" pitchFamily="18" charset="0"/>
                      </a:rPr>
                      <m:t>𝑆𝑉𝑀</m:t>
                    </m:r>
                  </m:oMath>
                </a14:m>
                <a:r>
                  <a:rPr lang="zh-CN" altLang="en-US" sz="2600" dirty="0">
                    <a:solidFill>
                      <a:srgbClr val="0070C0"/>
                    </a:solidFill>
                    <a:latin typeface="+mn-ea"/>
                  </a:rPr>
                  <a:t>）</a:t>
                </a:r>
                <a:r>
                  <a:rPr lang="zh-CN" altLang="en-US" sz="2600" dirty="0">
                    <a:latin typeface="+mn-ea"/>
                  </a:rPr>
                  <a:t>是监督学习中最具有影响力的方法之一，是基于线性判别函数的一种模型。</a:t>
                </a:r>
              </a:p>
              <a:p>
                <a:pPr marL="457200" indent="-457200">
                  <a:lnSpc>
                    <a:spcPct val="125000"/>
                  </a:lnSpc>
                  <a:buFont typeface="Arial" panose="020B0604020202020204" pitchFamily="34" charset="0"/>
                  <a:buChar char="•"/>
                </a:pPr>
                <a14:m>
                  <m:oMath xmlns:m="http://schemas.openxmlformats.org/officeDocument/2006/math">
                    <m:r>
                      <a:rPr lang="en-US" altLang="zh-CN" sz="2600" i="1">
                        <a:latin typeface="Cambria Math" panose="02040503050406030204" pitchFamily="18" charset="0"/>
                      </a:rPr>
                      <m:t>𝑆𝑉𝑀</m:t>
                    </m:r>
                  </m:oMath>
                </a14:m>
                <a:r>
                  <a:rPr lang="zh-CN" altLang="en-US" sz="2600" dirty="0">
                    <a:latin typeface="+mn-ea"/>
                  </a:rPr>
                  <a:t>的思想非常简单：对于线性可分的数据，能将训练样本划分开的超平面有很多，于是我们寻找“</a:t>
                </a:r>
                <a:r>
                  <a:rPr lang="zh-CN" altLang="en-US" sz="2600" dirty="0">
                    <a:solidFill>
                      <a:srgbClr val="FF0000"/>
                    </a:solidFill>
                    <a:latin typeface="+mn-ea"/>
                  </a:rPr>
                  <a:t>位于两类训练样本正中心的超平面</a:t>
                </a:r>
                <a:r>
                  <a:rPr lang="zh-CN" altLang="en-US" sz="2600" dirty="0">
                    <a:latin typeface="+mn-ea"/>
                  </a:rPr>
                  <a:t>”</a:t>
                </a:r>
                <a:r>
                  <a:rPr lang="en-US" altLang="zh-CN" sz="2600" dirty="0">
                    <a:latin typeface="+mn-ea"/>
                  </a:rPr>
                  <a:t>,</a:t>
                </a:r>
                <a:r>
                  <a:rPr lang="zh-CN" altLang="en-US" sz="2600" dirty="0">
                    <a:latin typeface="+mn-ea"/>
                  </a:rPr>
                  <a:t>即</a:t>
                </a:r>
                <a14:m>
                  <m:oMath xmlns:m="http://schemas.openxmlformats.org/officeDocument/2006/math">
                    <m:r>
                      <a:rPr lang="en-US" altLang="zh-CN" sz="2600" b="0" i="1" smtClean="0">
                        <a:solidFill>
                          <a:srgbClr val="0070C0"/>
                        </a:solidFill>
                        <a:latin typeface="Cambria Math" panose="02040503050406030204" pitchFamily="18" charset="0"/>
                      </a:rPr>
                      <m:t>𝑚𝑎𝑟𝑔𝑖𝑛</m:t>
                    </m:r>
                  </m:oMath>
                </a14:m>
                <a:r>
                  <a:rPr lang="zh-CN" altLang="en-US" sz="2600" dirty="0">
                    <a:solidFill>
                      <a:srgbClr val="0070C0"/>
                    </a:solidFill>
                    <a:latin typeface="+mn-ea"/>
                  </a:rPr>
                  <a:t>最大化</a:t>
                </a:r>
                <a:r>
                  <a:rPr lang="zh-CN" altLang="en-US" sz="2600" dirty="0">
                    <a:latin typeface="+mn-ea"/>
                  </a:rPr>
                  <a:t>。从直观上看，这种划分对训练样本局部扰动的承受性最好。事实上，这种划分的性能也表现较好。</a:t>
                </a:r>
              </a:p>
            </p:txBody>
          </p:sp>
        </mc:Choice>
        <mc:Fallback xmlns="">
          <p:sp>
            <p:nvSpPr>
              <p:cNvPr id="10" name="矩形 9">
                <a:extLst>
                  <a:ext uri="{FF2B5EF4-FFF2-40B4-BE49-F238E27FC236}">
                    <a16:creationId xmlns:a16="http://schemas.microsoft.com/office/drawing/2014/main" id="{67F36C8F-6DB9-480A-BA94-BB8C95264B7C}"/>
                  </a:ext>
                </a:extLst>
              </p:cNvPr>
              <p:cNvSpPr>
                <a:spLocks noRot="1" noChangeAspect="1" noMove="1" noResize="1" noEditPoints="1" noAdjustHandles="1" noChangeArrowheads="1" noChangeShapeType="1" noTextEdit="1"/>
              </p:cNvSpPr>
              <p:nvPr/>
            </p:nvSpPr>
            <p:spPr>
              <a:xfrm>
                <a:off x="783315" y="1257992"/>
                <a:ext cx="6921629" cy="4547848"/>
              </a:xfrm>
              <a:prstGeom prst="rect">
                <a:avLst/>
              </a:prstGeom>
              <a:blipFill>
                <a:blip r:embed="rId3"/>
                <a:stretch>
                  <a:fillRect l="-1320" r="-6162" b="-254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02B48730-B79E-4D8F-A0DD-D49BD2EF6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2662" y="1142316"/>
            <a:ext cx="2585536" cy="1963848"/>
          </a:xfrm>
          <a:prstGeom prst="rect">
            <a:avLst/>
          </a:prstGeom>
        </p:spPr>
      </p:pic>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02C2A28-2EA3-4BE1-B595-62952A83143E}"/>
                  </a:ext>
                </a:extLst>
              </p:cNvPr>
              <p:cNvSpPr/>
              <p:nvPr/>
            </p:nvSpPr>
            <p:spPr>
              <a:xfrm>
                <a:off x="7749468" y="3205092"/>
                <a:ext cx="4724124" cy="492443"/>
              </a:xfrm>
              <a:prstGeom prst="rect">
                <a:avLst/>
              </a:prstGeom>
            </p:spPr>
            <p:txBody>
              <a:bodyPr wrap="square">
                <a:spAutoFit/>
              </a:bodyPr>
              <a:lstStyle/>
              <a:p>
                <a14:m>
                  <m:oMath xmlns:m="http://schemas.openxmlformats.org/officeDocument/2006/math">
                    <m:r>
                      <a:rPr lang="en-US" altLang="zh-CN" sz="2600" smtClean="0">
                        <a:solidFill>
                          <a:srgbClr val="FF0000"/>
                        </a:solidFill>
                        <a:latin typeface="Cambria Math" panose="02040503050406030204" pitchFamily="18" charset="0"/>
                      </a:rPr>
                      <m:t>𝑆𝑉𝑀</m:t>
                    </m:r>
                  </m:oMath>
                </a14:m>
                <a:r>
                  <a:rPr lang="zh-CN" altLang="en-US" sz="2600" dirty="0">
                    <a:solidFill>
                      <a:srgbClr val="FF0000"/>
                    </a:solidFill>
                    <a:latin typeface="+mn-ea"/>
                  </a:rPr>
                  <a:t>会选择直线</a:t>
                </a:r>
                <a:r>
                  <a:rPr lang="en-US" altLang="zh-CN" sz="2600" dirty="0">
                    <a:solidFill>
                      <a:srgbClr val="FF0000"/>
                    </a:solidFill>
                    <a:latin typeface="+mn-ea"/>
                  </a:rPr>
                  <a:t>A</a:t>
                </a:r>
                <a:r>
                  <a:rPr lang="zh-CN" altLang="en-US" sz="2600" dirty="0">
                    <a:solidFill>
                      <a:srgbClr val="FF0000"/>
                    </a:solidFill>
                    <a:latin typeface="+mn-ea"/>
                  </a:rPr>
                  <a:t>作为分界面！</a:t>
                </a:r>
              </a:p>
            </p:txBody>
          </p:sp>
        </mc:Choice>
        <mc:Fallback xmlns="">
          <p:sp>
            <p:nvSpPr>
              <p:cNvPr id="13" name="矩形 12">
                <a:extLst>
                  <a:ext uri="{FF2B5EF4-FFF2-40B4-BE49-F238E27FC236}">
                    <a16:creationId xmlns:a16="http://schemas.microsoft.com/office/drawing/2014/main" id="{202C2A28-2EA3-4BE1-B595-62952A83143E}"/>
                  </a:ext>
                </a:extLst>
              </p:cNvPr>
              <p:cNvSpPr>
                <a:spLocks noRot="1" noChangeAspect="1" noMove="1" noResize="1" noEditPoints="1" noAdjustHandles="1" noChangeArrowheads="1" noChangeShapeType="1" noTextEdit="1"/>
              </p:cNvSpPr>
              <p:nvPr/>
            </p:nvSpPr>
            <p:spPr>
              <a:xfrm>
                <a:off x="7749468" y="3205092"/>
                <a:ext cx="4724124" cy="492443"/>
              </a:xfrm>
              <a:prstGeom prst="rect">
                <a:avLst/>
              </a:prstGeom>
              <a:blipFill>
                <a:blip r:embed="rId5"/>
                <a:stretch>
                  <a:fillRect t="-11111" r="-1935" b="-2963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46E03BA-BC6D-0F74-0D0E-39E5F2EDEF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9659" y="4062333"/>
            <a:ext cx="3477718" cy="2518349"/>
          </a:xfrm>
          <a:prstGeom prst="rect">
            <a:avLst/>
          </a:prstGeom>
        </p:spPr>
      </p:pic>
    </p:spTree>
    <p:extLst>
      <p:ext uri="{BB962C8B-B14F-4D97-AF65-F5344CB8AC3E}">
        <p14:creationId xmlns:p14="http://schemas.microsoft.com/office/powerpoint/2010/main" val="1754250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有监督学习算法：</a:t>
            </a:r>
            <a:r>
              <a:rPr lang="en-US" altLang="zh-CN" dirty="0"/>
              <a:t>SVM</a:t>
            </a:r>
            <a:endParaRPr lang="zh-CN" altLang="en-US" dirty="0"/>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7F36C8F-6DB9-480A-BA94-BB8C95264B7C}"/>
                  </a:ext>
                </a:extLst>
              </p:cNvPr>
              <p:cNvSpPr/>
              <p:nvPr/>
            </p:nvSpPr>
            <p:spPr>
              <a:xfrm>
                <a:off x="798305" y="1467854"/>
                <a:ext cx="10789092" cy="926792"/>
              </a:xfrm>
              <a:prstGeom prst="rect">
                <a:avLst/>
              </a:prstGeom>
            </p:spPr>
            <p:txBody>
              <a:bodyPr wrap="square">
                <a:spAutoFit/>
              </a:bodyPr>
              <a:lstStyle/>
              <a:p>
                <a:pPr marL="457200" indent="-457200">
                  <a:buFont typeface="Arial" panose="020B0604020202020204" pitchFamily="34" charset="0"/>
                  <a:buChar char="•"/>
                </a:pPr>
                <a:r>
                  <a:rPr lang="zh-CN" altLang="en-US" sz="2600" dirty="0">
                    <a:latin typeface="+mn-ea"/>
                  </a:rPr>
                  <a:t>对于二类可分的数据集</a:t>
                </a:r>
                <a14:m>
                  <m:oMath xmlns:m="http://schemas.openxmlformats.org/officeDocument/2006/math">
                    <m:r>
                      <a:rPr lang="en-US" altLang="zh-CN" sz="2600" i="1">
                        <a:latin typeface="Cambria Math" panose="02040503050406030204" pitchFamily="18" charset="0"/>
                      </a:rPr>
                      <m:t>𝐷</m:t>
                    </m:r>
                    <m:r>
                      <a:rPr lang="en-US" altLang="zh-CN" sz="2600" i="1">
                        <a:latin typeface="Cambria Math" panose="02040503050406030204" pitchFamily="18" charset="0"/>
                      </a:rPr>
                      <m:t>=</m:t>
                    </m:r>
                    <m:d>
                      <m:dPr>
                        <m:begChr m:val="{"/>
                        <m:endChr m:val="}"/>
                        <m:ctrlPr>
                          <a:rPr lang="en-US" altLang="zh-CN" sz="2600" i="1">
                            <a:latin typeface="Cambria Math" panose="02040503050406030204" pitchFamily="18" charset="0"/>
                          </a:rPr>
                        </m:ctrlPr>
                      </m:dPr>
                      <m:e>
                        <m:d>
                          <m:dPr>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𝑥</m:t>
                                </m:r>
                              </m:e>
                              <m:sub>
                                <m:r>
                                  <a:rPr lang="en-US" altLang="zh-CN" sz="2600" i="1">
                                    <a:latin typeface="Cambria Math" panose="02040503050406030204" pitchFamily="18" charset="0"/>
                                  </a:rPr>
                                  <m:t>1</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𝑦</m:t>
                                </m:r>
                              </m:e>
                              <m:sub>
                                <m:r>
                                  <a:rPr lang="en-US" altLang="zh-CN" sz="2600" i="1">
                                    <a:latin typeface="Cambria Math" panose="02040503050406030204" pitchFamily="18" charset="0"/>
                                  </a:rPr>
                                  <m:t>1</m:t>
                                </m:r>
                              </m:sub>
                            </m:sSub>
                          </m:e>
                        </m:d>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𝑥</m:t>
                            </m:r>
                          </m:e>
                          <m:sub>
                            <m:r>
                              <a:rPr lang="en-US" altLang="zh-CN" sz="2600" i="1">
                                <a:latin typeface="Cambria Math" panose="02040503050406030204" pitchFamily="18" charset="0"/>
                              </a:rPr>
                              <m:t>2</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𝑦</m:t>
                            </m:r>
                          </m:e>
                          <m:sub>
                            <m:r>
                              <a:rPr lang="en-US" altLang="zh-CN" sz="2600" i="1">
                                <a:latin typeface="Cambria Math" panose="02040503050406030204" pitchFamily="18" charset="0"/>
                              </a:rPr>
                              <m:t>2</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𝑥</m:t>
                            </m:r>
                          </m:e>
                          <m:sub>
                            <m:r>
                              <a:rPr lang="en-US" altLang="zh-CN" sz="2600" i="1">
                                <a:latin typeface="Cambria Math" panose="02040503050406030204" pitchFamily="18" charset="0"/>
                              </a:rPr>
                              <m:t>𝑛</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𝑦</m:t>
                            </m:r>
                          </m:e>
                          <m:sub>
                            <m:r>
                              <a:rPr lang="en-US" altLang="zh-CN" sz="2600" i="1">
                                <a:latin typeface="Cambria Math" panose="02040503050406030204" pitchFamily="18" charset="0"/>
                              </a:rPr>
                              <m:t>𝑛</m:t>
                            </m:r>
                          </m:sub>
                        </m:sSub>
                        <m:r>
                          <a:rPr lang="en-US" altLang="zh-CN" sz="2600" i="1">
                            <a:latin typeface="Cambria Math" panose="02040503050406030204" pitchFamily="18" charset="0"/>
                          </a:rPr>
                          <m:t>)</m:t>
                        </m:r>
                      </m:e>
                    </m:d>
                    <m:r>
                      <a:rPr lang="en-US" altLang="zh-CN" sz="2600" b="0" i="1" smtClean="0">
                        <a:latin typeface="Cambria Math" panose="02040503050406030204" pitchFamily="18" charset="0"/>
                      </a:rPr>
                      <m:t>,</m:t>
                    </m:r>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𝑥</m:t>
                        </m:r>
                      </m:e>
                      <m:sub>
                        <m:r>
                          <a:rPr lang="en-US" altLang="zh-CN" sz="2600" b="0" i="1" smtClean="0">
                            <a:latin typeface="Cambria Math" panose="02040503050406030204" pitchFamily="18" charset="0"/>
                          </a:rPr>
                          <m:t>𝑖</m:t>
                        </m:r>
                      </m:sub>
                    </m:sSub>
                    <m:r>
                      <a:rPr lang="en-US" altLang="zh-CN" sz="2600" i="1" smtClean="0">
                        <a:latin typeface="Cambria Math" panose="02040503050406030204" pitchFamily="18" charset="0"/>
                        <a:ea typeface="Cambria Math" panose="02040503050406030204" pitchFamily="18" charset="0"/>
                      </a:rPr>
                      <m:t>∈</m:t>
                    </m:r>
                    <m:sSup>
                      <m:sSupPr>
                        <m:ctrlPr>
                          <a:rPr lang="en-US" altLang="zh-CN" sz="2600" i="1" smtClean="0">
                            <a:latin typeface="Cambria Math" panose="02040503050406030204" pitchFamily="18" charset="0"/>
                            <a:ea typeface="Cambria Math" panose="02040503050406030204" pitchFamily="18" charset="0"/>
                          </a:rPr>
                        </m:ctrlPr>
                      </m:sSupPr>
                      <m:e>
                        <m:r>
                          <a:rPr lang="en-US" altLang="zh-CN" sz="2600" b="0" i="1" smtClean="0">
                            <a:latin typeface="Cambria Math" panose="02040503050406030204" pitchFamily="18" charset="0"/>
                            <a:ea typeface="Cambria Math" panose="02040503050406030204" pitchFamily="18" charset="0"/>
                          </a:rPr>
                          <m:t>𝑅</m:t>
                        </m:r>
                      </m:e>
                      <m:sup>
                        <m:r>
                          <a:rPr lang="en-US" altLang="zh-CN" sz="2600" b="0" i="1" smtClean="0">
                            <a:latin typeface="Cambria Math" panose="02040503050406030204" pitchFamily="18" charset="0"/>
                            <a:ea typeface="Cambria Math" panose="02040503050406030204" pitchFamily="18" charset="0"/>
                          </a:rPr>
                          <m:t>𝑛</m:t>
                        </m:r>
                      </m:sup>
                    </m:sSup>
                    <m:r>
                      <a:rPr lang="en-US" altLang="zh-CN" sz="2600" b="0" i="1" smtClean="0">
                        <a:latin typeface="Cambria Math" panose="02040503050406030204" pitchFamily="18" charset="0"/>
                        <a:ea typeface="Cambria Math" panose="02040503050406030204" pitchFamily="18" charset="0"/>
                      </a:rPr>
                      <m:t>,</m:t>
                    </m:r>
                    <m:sSub>
                      <m:sSubPr>
                        <m:ctrlPr>
                          <a:rPr lang="en-US" altLang="zh-CN" sz="2600" b="0" i="1" smtClean="0">
                            <a:latin typeface="Cambria Math" panose="02040503050406030204" pitchFamily="18" charset="0"/>
                            <a:ea typeface="Cambria Math" panose="02040503050406030204" pitchFamily="18" charset="0"/>
                          </a:rPr>
                        </m:ctrlPr>
                      </m:sSubPr>
                      <m:e>
                        <m:r>
                          <a:rPr lang="en-US" altLang="zh-CN" sz="2600" b="0" i="1" smtClean="0">
                            <a:latin typeface="Cambria Math" panose="02040503050406030204" pitchFamily="18" charset="0"/>
                            <a:ea typeface="Cambria Math" panose="02040503050406030204" pitchFamily="18" charset="0"/>
                          </a:rPr>
                          <m:t>𝑦</m:t>
                        </m:r>
                      </m:e>
                      <m:sub>
                        <m:r>
                          <a:rPr lang="en-US" altLang="zh-CN" sz="2600" b="0" i="1" smtClean="0">
                            <a:latin typeface="Cambria Math" panose="02040503050406030204" pitchFamily="18" charset="0"/>
                            <a:ea typeface="Cambria Math" panose="02040503050406030204" pitchFamily="18" charset="0"/>
                          </a:rPr>
                          <m:t>𝑖</m:t>
                        </m:r>
                      </m:sub>
                    </m:sSub>
                    <m:r>
                      <a:rPr lang="en-US" altLang="zh-CN" sz="2600" b="0" i="1" smtClean="0">
                        <a:latin typeface="Cambria Math" panose="02040503050406030204" pitchFamily="18" charset="0"/>
                        <a:ea typeface="Cambria Math" panose="02040503050406030204" pitchFamily="18" charset="0"/>
                      </a:rPr>
                      <m:t>∈{+1,−1}</m:t>
                    </m:r>
                  </m:oMath>
                </a14:m>
                <a:r>
                  <a:rPr lang="zh-CN" altLang="en-US" sz="2600" dirty="0">
                    <a:latin typeface="+mn-ea"/>
                  </a:rPr>
                  <a:t>，每个支持向量到超平面的距离</a:t>
                </a:r>
                <a:r>
                  <a:rPr lang="en-US" altLang="zh-CN" sz="2600" dirty="0">
                    <a:latin typeface="+mn-ea"/>
                  </a:rPr>
                  <a:t>d</a:t>
                </a:r>
                <a:r>
                  <a:rPr lang="zh-CN" altLang="en-US" sz="2600" dirty="0">
                    <a:latin typeface="+mn-ea"/>
                  </a:rPr>
                  <a:t>：</a:t>
                </a:r>
                <a:endParaRPr lang="en-US" altLang="zh-CN" sz="2600" dirty="0">
                  <a:latin typeface="+mn-ea"/>
                </a:endParaRPr>
              </a:p>
            </p:txBody>
          </p:sp>
        </mc:Choice>
        <mc:Fallback xmlns="">
          <p:sp>
            <p:nvSpPr>
              <p:cNvPr id="10" name="矩形 9">
                <a:extLst>
                  <a:ext uri="{FF2B5EF4-FFF2-40B4-BE49-F238E27FC236}">
                    <a16:creationId xmlns:a16="http://schemas.microsoft.com/office/drawing/2014/main" id="{67F36C8F-6DB9-480A-BA94-BB8C95264B7C}"/>
                  </a:ext>
                </a:extLst>
              </p:cNvPr>
              <p:cNvSpPr>
                <a:spLocks noRot="1" noChangeAspect="1" noMove="1" noResize="1" noEditPoints="1" noAdjustHandles="1" noChangeArrowheads="1" noChangeShapeType="1" noTextEdit="1"/>
              </p:cNvSpPr>
              <p:nvPr/>
            </p:nvSpPr>
            <p:spPr>
              <a:xfrm>
                <a:off x="798305" y="1467854"/>
                <a:ext cx="10789092" cy="926792"/>
              </a:xfrm>
              <a:prstGeom prst="rect">
                <a:avLst/>
              </a:prstGeom>
              <a:blipFill>
                <a:blip r:embed="rId3"/>
                <a:stretch>
                  <a:fillRect l="-904" t="-5921" b="-11842"/>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A303AE58-2FB5-471B-A768-498FC155D1B8}"/>
              </a:ext>
            </a:extLst>
          </p:cNvPr>
          <p:cNvSpPr/>
          <p:nvPr/>
        </p:nvSpPr>
        <p:spPr>
          <a:xfrm>
            <a:off x="980444" y="3997871"/>
            <a:ext cx="5647700" cy="492443"/>
          </a:xfrm>
          <a:prstGeom prst="rect">
            <a:avLst/>
          </a:prstGeom>
        </p:spPr>
        <p:txBody>
          <a:bodyPr wrap="none">
            <a:spAutoFit/>
          </a:bodyPr>
          <a:lstStyle/>
          <a:p>
            <a:pPr marL="457200" indent="-457200">
              <a:buFont typeface="Arial" panose="020B0604020202020204" pitchFamily="34" charset="0"/>
              <a:buChar char="•"/>
            </a:pPr>
            <a:r>
              <a:rPr lang="zh-CN" altLang="zh-CN" sz="2600" dirty="0">
                <a:latin typeface="+mn-ea"/>
              </a:rPr>
              <a:t>通常为方便优化</a:t>
            </a:r>
            <a:r>
              <a:rPr lang="zh-CN" altLang="en-US" sz="2600" dirty="0">
                <a:latin typeface="+mn-ea"/>
              </a:rPr>
              <a:t>，原问题转化为：</a:t>
            </a:r>
          </a:p>
        </p:txBody>
      </p:sp>
      <p:sp>
        <p:nvSpPr>
          <p:cNvPr id="9" name="Rectangle 7">
            <a:extLst>
              <a:ext uri="{FF2B5EF4-FFF2-40B4-BE49-F238E27FC236}">
                <a16:creationId xmlns:a16="http://schemas.microsoft.com/office/drawing/2014/main" id="{8E676B0C-6B79-492A-A0D9-48DF662261A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A4E0720D-850E-78BA-0411-98C85878E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0447" y="4557009"/>
            <a:ext cx="4414044" cy="884421"/>
          </a:xfrm>
          <a:prstGeom prst="rect">
            <a:avLst/>
          </a:prstGeom>
        </p:spPr>
      </p:pic>
      <p:pic>
        <p:nvPicPr>
          <p:cNvPr id="12" name="图片 11">
            <a:extLst>
              <a:ext uri="{FF2B5EF4-FFF2-40B4-BE49-F238E27FC236}">
                <a16:creationId xmlns:a16="http://schemas.microsoft.com/office/drawing/2014/main" id="{1544A082-C28B-5B08-9834-D1474ED18C8A}"/>
              </a:ext>
            </a:extLst>
          </p:cNvPr>
          <p:cNvPicPr>
            <a:picLocks noChangeAspect="1"/>
          </p:cNvPicPr>
          <p:nvPr/>
        </p:nvPicPr>
        <p:blipFill>
          <a:blip r:embed="rId5"/>
          <a:stretch>
            <a:fillRect/>
          </a:stretch>
        </p:blipFill>
        <p:spPr>
          <a:xfrm>
            <a:off x="2848131" y="2593298"/>
            <a:ext cx="2293495" cy="1045641"/>
          </a:xfrm>
          <a:prstGeom prst="rect">
            <a:avLst/>
          </a:prstGeom>
        </p:spPr>
      </p:pic>
      <p:pic>
        <p:nvPicPr>
          <p:cNvPr id="14" name="图片 13">
            <a:extLst>
              <a:ext uri="{FF2B5EF4-FFF2-40B4-BE49-F238E27FC236}">
                <a16:creationId xmlns:a16="http://schemas.microsoft.com/office/drawing/2014/main" id="{C360F0F7-7998-EE1F-8DAC-3254231E6D19}"/>
              </a:ext>
            </a:extLst>
          </p:cNvPr>
          <p:cNvPicPr>
            <a:picLocks noChangeAspect="1"/>
          </p:cNvPicPr>
          <p:nvPr/>
        </p:nvPicPr>
        <p:blipFill>
          <a:blip r:embed="rId6"/>
          <a:stretch>
            <a:fillRect/>
          </a:stretch>
        </p:blipFill>
        <p:spPr>
          <a:xfrm>
            <a:off x="5924783" y="2743200"/>
            <a:ext cx="2079965" cy="736469"/>
          </a:xfrm>
          <a:prstGeom prst="rect">
            <a:avLst/>
          </a:prstGeom>
        </p:spPr>
      </p:pic>
    </p:spTree>
    <p:extLst>
      <p:ext uri="{BB962C8B-B14F-4D97-AF65-F5344CB8AC3E}">
        <p14:creationId xmlns:p14="http://schemas.microsoft.com/office/powerpoint/2010/main" val="3209571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标量、矢量和张量</a:t>
            </a:r>
          </a:p>
        </p:txBody>
      </p:sp>
      <mc:AlternateContent xmlns:mc="http://schemas.openxmlformats.org/markup-compatibility/2006" xmlns:a14="http://schemas.microsoft.com/office/drawing/2010/main">
        <mc:Choice Requires="a14">
          <p:sp>
            <p:nvSpPr>
              <p:cNvPr id="18435" name="内容占位符 2"/>
              <p:cNvSpPr>
                <a:spLocks noGrp="1"/>
              </p:cNvSpPr>
              <p:nvPr>
                <p:ph sz="quarter" idx="1"/>
              </p:nvPr>
            </p:nvSpPr>
            <p:spPr>
              <a:xfrm>
                <a:off x="917574" y="1427921"/>
                <a:ext cx="10400000" cy="4925144"/>
              </a:xfrm>
            </p:spPr>
            <p:txBody>
              <a:bodyPr>
                <a:normAutofit fontScale="92500"/>
              </a:bodyPr>
              <a:lstStyle/>
              <a:p>
                <a:r>
                  <a:rPr lang="zh-CN" altLang="en-US" sz="3200" dirty="0">
                    <a:solidFill>
                      <a:srgbClr val="0070C0"/>
                    </a:solidFill>
                  </a:rPr>
                  <a:t>标量</a:t>
                </a:r>
                <a:r>
                  <a:rPr lang="en-US" altLang="zh-CN" sz="3200" dirty="0">
                    <a:solidFill>
                      <a:srgbClr val="0070C0"/>
                    </a:solidFill>
                  </a:rPr>
                  <a:t>(Scalar)</a:t>
                </a:r>
                <a:r>
                  <a:rPr lang="zh-CN" altLang="en-US" sz="3200" dirty="0">
                    <a:solidFill>
                      <a:srgbClr val="0070C0"/>
                    </a:solidFill>
                  </a:rPr>
                  <a:t>：</a:t>
                </a:r>
                <a:r>
                  <a:rPr lang="zh-CN" altLang="en-US" sz="3200" dirty="0"/>
                  <a:t>只有大小没有方向的物理量，如时间，温度、质量等，一般用斜体小写字母表示。</a:t>
                </a:r>
                <a14:m>
                  <m:oMath xmlns:m="http://schemas.openxmlformats.org/officeDocument/2006/math">
                    <m:r>
                      <a:rPr lang="zh-CN" altLang="en-US" sz="3200" i="1" kern="100" dirty="0">
                        <a:latin typeface="Cambria Math" panose="02040503050406030204" pitchFamily="18" charset="0"/>
                        <a:cs typeface="Times New Roman" panose="02020603050405020304" pitchFamily="18" charset="0"/>
                      </a:rPr>
                      <m:t>举例：</m:t>
                    </m:r>
                    <m:r>
                      <a:rPr lang="en-US" altLang="zh-CN" sz="3200" i="1" kern="100" smtClean="0">
                        <a:effectLst/>
                        <a:latin typeface="Cambria Math" panose="02040503050406030204" pitchFamily="18" charset="0"/>
                        <a:cs typeface="Times New Roman" panose="02020603050405020304" pitchFamily="18" charset="0"/>
                      </a:rPr>
                      <m:t>𝑛</m:t>
                    </m:r>
                    <m:r>
                      <a:rPr lang="en-US" altLang="zh-CN" sz="3200" i="1" kern="100" smtClean="0">
                        <a:effectLst/>
                        <a:latin typeface="Cambria Math" panose="02040503050406030204" pitchFamily="18" charset="0"/>
                        <a:cs typeface="Times New Roman" panose="02020603050405020304" pitchFamily="18" charset="0"/>
                      </a:rPr>
                      <m:t>∈</m:t>
                    </m:r>
                    <m:r>
                      <a:rPr lang="en-US" altLang="zh-CN" sz="3200" i="1" kern="100" smtClean="0">
                        <a:effectLst/>
                        <a:latin typeface="Cambria Math" panose="02040503050406030204" pitchFamily="18" charset="0"/>
                        <a:cs typeface="Times New Roman" panose="02020603050405020304" pitchFamily="18" charset="0"/>
                      </a:rPr>
                      <m:t>ℕ</m:t>
                    </m:r>
                  </m:oMath>
                </a14:m>
                <a:r>
                  <a:rPr lang="zh-CN" altLang="zh-CN" sz="3200" kern="100" dirty="0">
                    <a:effectLst/>
                    <a:latin typeface="+mn-ea"/>
                    <a:cs typeface="Times New Roman" panose="02020603050405020304" pitchFamily="18" charset="0"/>
                  </a:rPr>
                  <a:t>表示样本的数量（自然数）、</a:t>
                </a:r>
                <a14:m>
                  <m:oMath xmlns:m="http://schemas.openxmlformats.org/officeDocument/2006/math">
                    <m:r>
                      <a:rPr lang="en-US" altLang="zh-CN" sz="3200" i="1" kern="100">
                        <a:effectLst/>
                        <a:latin typeface="Cambria Math" panose="02040503050406030204" pitchFamily="18" charset="0"/>
                        <a:cs typeface="Times New Roman" panose="02020603050405020304" pitchFamily="18" charset="0"/>
                      </a:rPr>
                      <m:t>𝑘</m:t>
                    </m:r>
                    <m:r>
                      <a:rPr lang="en-US" altLang="zh-CN" sz="3200" i="1" kern="100">
                        <a:effectLst/>
                        <a:latin typeface="Cambria Math" panose="02040503050406030204" pitchFamily="18" charset="0"/>
                        <a:cs typeface="Times New Roman" panose="02020603050405020304" pitchFamily="18" charset="0"/>
                      </a:rPr>
                      <m:t>∈</m:t>
                    </m:r>
                    <m:r>
                      <a:rPr lang="en-US" altLang="zh-CN" sz="3200" i="1" kern="100">
                        <a:effectLst/>
                        <a:latin typeface="Cambria Math" panose="02040503050406030204" pitchFamily="18" charset="0"/>
                        <a:cs typeface="Times New Roman" panose="02020603050405020304" pitchFamily="18" charset="0"/>
                      </a:rPr>
                      <m:t>ℝ</m:t>
                    </m:r>
                  </m:oMath>
                </a14:m>
                <a:r>
                  <a:rPr lang="zh-CN" altLang="zh-CN" sz="3200" kern="100" dirty="0">
                    <a:effectLst/>
                    <a:latin typeface="+mn-ea"/>
                    <a:cs typeface="Times New Roman" panose="02020603050405020304" pitchFamily="18" charset="0"/>
                  </a:rPr>
                  <a:t>表示曲线的斜率（实数）</a:t>
                </a:r>
                <a:endParaRPr lang="en-US" altLang="zh-CN" sz="3200" dirty="0">
                  <a:latin typeface="+mn-ea"/>
                </a:endParaRPr>
              </a:p>
              <a:p>
                <a:r>
                  <a:rPr lang="zh-CN" altLang="en-US" sz="3200" dirty="0">
                    <a:solidFill>
                      <a:srgbClr val="0070C0"/>
                    </a:solidFill>
                  </a:rPr>
                  <a:t>向量</a:t>
                </a:r>
                <a:r>
                  <a:rPr lang="en-US" altLang="zh-CN" sz="3200" dirty="0">
                    <a:solidFill>
                      <a:srgbClr val="0070C0"/>
                    </a:solidFill>
                  </a:rPr>
                  <a:t>(Vector)</a:t>
                </a:r>
                <a:r>
                  <a:rPr lang="zh-CN" altLang="en-US" sz="3200" dirty="0">
                    <a:solidFill>
                      <a:srgbClr val="0070C0"/>
                    </a:solidFill>
                  </a:rPr>
                  <a:t>：</a:t>
                </a:r>
                <a:r>
                  <a:rPr lang="zh-CN" altLang="en-US" sz="3200" dirty="0"/>
                  <a:t>又称矢量，既有大小又有方向的物理量，如速度、位移等，一般用粗体大写斜体字母表示。向量一般用矩阵中的</a:t>
                </a:r>
                <a:r>
                  <a:rPr lang="zh-CN" altLang="en-US" sz="3200" dirty="0">
                    <a:solidFill>
                      <a:srgbClr val="FF0000"/>
                    </a:solidFill>
                  </a:rPr>
                  <a:t>列向量或者行向量的转置</a:t>
                </a:r>
                <a:r>
                  <a:rPr lang="zh-CN" altLang="en-US" sz="3200" dirty="0"/>
                  <a:t>表示。</a:t>
                </a:r>
                <a:endParaRPr lang="en-US" altLang="zh-CN" sz="3200" dirty="0"/>
              </a:p>
              <a:p>
                <a:pPr marL="0" indent="0">
                  <a:buNone/>
                </a:pPr>
                <a:endParaRPr lang="en-US" altLang="zh-CN" sz="3200" dirty="0"/>
              </a:p>
              <a:p>
                <a:pPr marL="0" indent="0">
                  <a:lnSpc>
                    <a:spcPct val="115000"/>
                  </a:lnSpc>
                  <a:buNone/>
                </a:pPr>
                <a:r>
                  <a:rPr lang="en-US" altLang="zh-CN" sz="3200" dirty="0">
                    <a:solidFill>
                      <a:srgbClr val="0070C0"/>
                    </a:solidFill>
                  </a:rPr>
                  <a:t>               </a:t>
                </a:r>
              </a:p>
              <a:p>
                <a:pPr lvl="1">
                  <a:lnSpc>
                    <a:spcPct val="115000"/>
                  </a:lnSpc>
                  <a:buFont typeface="Wingdings" panose="05000000000000000000" pitchFamily="2" charset="2"/>
                  <a:buChar char="Ø"/>
                </a:pPr>
                <a:endParaRPr lang="en-US" altLang="zh-CN" dirty="0">
                  <a:solidFill>
                    <a:srgbClr val="0070C0"/>
                  </a:solidFill>
                </a:endParaRPr>
              </a:p>
              <a:p>
                <a:pPr lvl="1">
                  <a:lnSpc>
                    <a:spcPct val="115000"/>
                  </a:lnSpc>
                  <a:buFont typeface="Wingdings" panose="05000000000000000000" pitchFamily="2" charset="2"/>
                  <a:buChar char="Ø"/>
                </a:pPr>
                <a:endParaRPr lang="zh-CN" altLang="en-US" dirty="0"/>
              </a:p>
            </p:txBody>
          </p:sp>
        </mc:Choice>
        <mc:Fallback xmlns="">
          <p:sp>
            <p:nvSpPr>
              <p:cNvPr id="18435" name="内容占位符 2"/>
              <p:cNvSpPr>
                <a:spLocks noGrp="1" noRot="1" noChangeAspect="1" noMove="1" noResize="1" noEditPoints="1" noAdjustHandles="1" noChangeArrowheads="1" noChangeShapeType="1" noTextEdit="1"/>
              </p:cNvSpPr>
              <p:nvPr>
                <p:ph sz="quarter" idx="1"/>
              </p:nvPr>
            </p:nvSpPr>
            <p:spPr>
              <a:xfrm>
                <a:off x="917574" y="1427921"/>
                <a:ext cx="10400000" cy="4925144"/>
              </a:xfrm>
              <a:blipFill>
                <a:blip r:embed="rId3"/>
                <a:stretch>
                  <a:fillRect l="-1231" t="-2599" r="-234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6" name="TextBox 4">
                <a:extLst>
                  <a:ext uri="{FF2B5EF4-FFF2-40B4-BE49-F238E27FC236}">
                    <a16:creationId xmlns:a16="http://schemas.microsoft.com/office/drawing/2014/main" id="{FE3270C7-3B41-46A3-9277-61BC37A04DFE}"/>
                  </a:ext>
                </a:extLst>
              </p:cNvPr>
              <p:cNvSpPr txBox="1"/>
              <p:nvPr/>
            </p:nvSpPr>
            <p:spPr>
              <a:xfrm>
                <a:off x="1708331" y="4410369"/>
                <a:ext cx="1484573" cy="15835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e>
                            </m:mr>
                            <m:mr>
                              <m:e>
                                <m:r>
                                  <a:rPr lang="en-US" sz="2400" i="1" smtClean="0">
                                    <a:latin typeface="Cambria Math" panose="02040503050406030204" pitchFamily="18" charset="0"/>
                                  </a:rPr>
                                  <m:t>⋮</m:t>
                                </m:r>
                              </m:e>
                            </m:mr>
                            <m:mr>
                              <m:e>
                                <m:m>
                                  <m:mPr>
                                    <m:mcs>
                                      <m:mc>
                                        <m:mcPr>
                                          <m:count m:val="1"/>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m:rPr>
                                              <m:brk m:alnAt="7"/>
                                            </m:rPr>
                                            <a:rPr lang="en-US" sz="2400" b="0" i="1" smtClean="0">
                                              <a:latin typeface="Cambria Math" panose="02040503050406030204" pitchFamily="18" charset="0"/>
                                            </a:rPr>
                                            <m:t>𝑖</m:t>
                                          </m:r>
                                        </m:sub>
                                      </m:sSub>
                                    </m:e>
                                  </m:mr>
                                  <m:mr>
                                    <m:e>
                                      <m:m>
                                        <m:mPr>
                                          <m:mcs>
                                            <m:mc>
                                              <m:mcPr>
                                                <m:count m:val="1"/>
                                                <m:mcJc m:val="center"/>
                                              </m:mcPr>
                                            </m:mc>
                                          </m:mcs>
                                          <m:ctrlPr>
                                            <a:rPr lang="en-US" sz="2400" i="1" smtClean="0">
                                              <a:latin typeface="Cambria Math" panose="02040503050406030204" pitchFamily="18" charset="0"/>
                                            </a:rPr>
                                          </m:ctrlPr>
                                        </m:mPr>
                                        <m:mr>
                                          <m:e>
                                            <m:r>
                                              <m:rPr>
                                                <m:brk m:alnAt="7"/>
                                              </m:rPr>
                                              <a:rPr lang="en-US" sz="2400" i="1" smtClean="0">
                                                <a:latin typeface="Cambria Math" panose="02040503050406030204" pitchFamily="18" charset="0"/>
                                              </a:rPr>
                                              <m:t>⋮</m:t>
                                            </m:r>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𝑛</m:t>
                                                </m:r>
                                              </m:sub>
                                            </m:sSub>
                                          </m:e>
                                        </m:mr>
                                      </m:m>
                                    </m:e>
                                  </m:mr>
                                </m:m>
                              </m:e>
                            </m:mr>
                          </m:m>
                        </m:e>
                      </m:d>
                    </m:oMath>
                  </m:oMathPara>
                </a14:m>
                <a:endParaRPr lang="en-US" sz="2400" dirty="0" err="1"/>
              </a:p>
            </p:txBody>
          </p:sp>
        </mc:Choice>
        <mc:Fallback xmlns="">
          <p:sp>
            <p:nvSpPr>
              <p:cNvPr id="6" name="TextBox 4">
                <a:extLst>
                  <a:ext uri="{FF2B5EF4-FFF2-40B4-BE49-F238E27FC236}">
                    <a16:creationId xmlns:a16="http://schemas.microsoft.com/office/drawing/2014/main" id="{FE3270C7-3B41-46A3-9277-61BC37A04DFE}"/>
                  </a:ext>
                </a:extLst>
              </p:cNvPr>
              <p:cNvSpPr txBox="1">
                <a:spLocks noRot="1" noChangeAspect="1" noMove="1" noResize="1" noEditPoints="1" noAdjustHandles="1" noChangeArrowheads="1" noChangeShapeType="1" noTextEdit="1"/>
              </p:cNvSpPr>
              <p:nvPr/>
            </p:nvSpPr>
            <p:spPr>
              <a:xfrm>
                <a:off x="1708331" y="4410369"/>
                <a:ext cx="1484573" cy="15835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244834-A3DD-4D6B-AFA7-B05B28FE4700}"/>
                  </a:ext>
                </a:extLst>
              </p:cNvPr>
              <p:cNvSpPr txBox="1"/>
              <p:nvPr/>
            </p:nvSpPr>
            <p:spPr>
              <a:xfrm>
                <a:off x="4409522" y="4853864"/>
                <a:ext cx="26912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i="1" smtClean="0">
                          <a:latin typeface="Cambria Math" panose="02040503050406030204" pitchFamily="18" charset="0"/>
                        </a:rPr>
                        <m:t>=</m:t>
                      </m:r>
                      <m:sSup>
                        <m:sSupPr>
                          <m:ctrlPr>
                            <a:rPr lang="en-US" sz="2400" i="1" smtClean="0">
                              <a:latin typeface="Cambria Math" panose="02040503050406030204" pitchFamily="18" charset="0"/>
                            </a:rPr>
                          </m:ctrlPr>
                        </m:sSupPr>
                        <m:e>
                          <m:d>
                            <m:dPr>
                              <m:begChr m:val="["/>
                              <m:endChr m:val="]"/>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𝑛</m:t>
                                  </m:r>
                                </m:sub>
                              </m:sSub>
                            </m:e>
                          </m:d>
                        </m:e>
                        <m:sup>
                          <m:r>
                            <a:rPr lang="en-US" sz="2400" b="0" i="1" smtClean="0">
                              <a:latin typeface="Cambria Math" panose="02040503050406030204" pitchFamily="18" charset="0"/>
                            </a:rPr>
                            <m:t>𝑇</m:t>
                          </m:r>
                        </m:sup>
                      </m:sSup>
                    </m:oMath>
                  </m:oMathPara>
                </a14:m>
                <a:endParaRPr lang="en-US" sz="2400" dirty="0" err="1"/>
              </a:p>
            </p:txBody>
          </p:sp>
        </mc:Choice>
        <mc:Fallback xmlns="">
          <p:sp>
            <p:nvSpPr>
              <p:cNvPr id="7" name="TextBox 6">
                <a:extLst>
                  <a:ext uri="{FF2B5EF4-FFF2-40B4-BE49-F238E27FC236}">
                    <a16:creationId xmlns:a16="http://schemas.microsoft.com/office/drawing/2014/main" id="{E9244834-A3DD-4D6B-AFA7-B05B28FE4700}"/>
                  </a:ext>
                </a:extLst>
              </p:cNvPr>
              <p:cNvSpPr txBox="1">
                <a:spLocks noRot="1" noChangeAspect="1" noMove="1" noResize="1" noEditPoints="1" noAdjustHandles="1" noChangeArrowheads="1" noChangeShapeType="1" noTextEdit="1"/>
              </p:cNvSpPr>
              <p:nvPr/>
            </p:nvSpPr>
            <p:spPr>
              <a:xfrm>
                <a:off x="4409522" y="4853864"/>
                <a:ext cx="2691250" cy="369332"/>
              </a:xfrm>
              <a:prstGeom prst="rect">
                <a:avLst/>
              </a:prstGeom>
              <a:blipFill>
                <a:blip r:embed="rId5"/>
                <a:stretch>
                  <a:fillRect l="-905" b="-18033"/>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8AB75AB7-A04C-40D8-A318-47A4788CEED3}"/>
              </a:ext>
            </a:extLst>
          </p:cNvPr>
          <p:cNvGrpSpPr/>
          <p:nvPr/>
        </p:nvGrpSpPr>
        <p:grpSpPr>
          <a:xfrm>
            <a:off x="7542302" y="3878480"/>
            <a:ext cx="3530019" cy="2862911"/>
            <a:chOff x="6043279" y="3548696"/>
            <a:chExt cx="2438065" cy="2862911"/>
          </a:xfrm>
        </p:grpSpPr>
        <p:cxnSp>
          <p:nvCxnSpPr>
            <p:cNvPr id="9" name="Straight Arrow Connector 9">
              <a:extLst>
                <a:ext uri="{FF2B5EF4-FFF2-40B4-BE49-F238E27FC236}">
                  <a16:creationId xmlns:a16="http://schemas.microsoft.com/office/drawing/2014/main" id="{9C0640E8-CAEC-461B-8D08-19A0CFB75D96}"/>
                </a:ext>
              </a:extLst>
            </p:cNvPr>
            <p:cNvCxnSpPr/>
            <p:nvPr/>
          </p:nvCxnSpPr>
          <p:spPr bwMode="auto">
            <a:xfrm>
              <a:off x="6527800" y="5088978"/>
              <a:ext cx="1905000" cy="0"/>
            </a:xfrm>
            <a:prstGeom prst="straightConnector1">
              <a:avLst/>
            </a:prstGeom>
            <a:solidFill>
              <a:srgbClr val="BBE0E3"/>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13">
              <a:extLst>
                <a:ext uri="{FF2B5EF4-FFF2-40B4-BE49-F238E27FC236}">
                  <a16:creationId xmlns:a16="http://schemas.microsoft.com/office/drawing/2014/main" id="{653E7664-B981-4642-B5B4-5C7936D1EE63}"/>
                </a:ext>
              </a:extLst>
            </p:cNvPr>
            <p:cNvCxnSpPr/>
            <p:nvPr/>
          </p:nvCxnSpPr>
          <p:spPr bwMode="auto">
            <a:xfrm rot="16200000">
              <a:off x="5575300" y="4501196"/>
              <a:ext cx="1905000" cy="0"/>
            </a:xfrm>
            <a:prstGeom prst="straightConnector1">
              <a:avLst/>
            </a:prstGeom>
            <a:solidFill>
              <a:srgbClr val="BBE0E3"/>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4">
              <a:extLst>
                <a:ext uri="{FF2B5EF4-FFF2-40B4-BE49-F238E27FC236}">
                  <a16:creationId xmlns:a16="http://schemas.microsoft.com/office/drawing/2014/main" id="{47263F32-8E42-4FD1-AB9D-C20CD5F07388}"/>
                </a:ext>
              </a:extLst>
            </p:cNvPr>
            <p:cNvCxnSpPr/>
            <p:nvPr/>
          </p:nvCxnSpPr>
          <p:spPr bwMode="auto">
            <a:xfrm flipH="1">
              <a:off x="6043279" y="5077185"/>
              <a:ext cx="484520" cy="1107715"/>
            </a:xfrm>
            <a:prstGeom prst="straightConnector1">
              <a:avLst/>
            </a:prstGeom>
            <a:solidFill>
              <a:srgbClr val="BBE0E3"/>
            </a:solidFill>
            <a:ln w="127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Oval 12">
              <a:extLst>
                <a:ext uri="{FF2B5EF4-FFF2-40B4-BE49-F238E27FC236}">
                  <a16:creationId xmlns:a16="http://schemas.microsoft.com/office/drawing/2014/main" id="{5BE96D78-B482-4CF9-9FAF-BAA5DF32546F}"/>
                </a:ext>
              </a:extLst>
            </p:cNvPr>
            <p:cNvSpPr/>
            <p:nvPr/>
          </p:nvSpPr>
          <p:spPr>
            <a:xfrm>
              <a:off x="7467600" y="4076700"/>
              <a:ext cx="108000" cy="108000"/>
            </a:xfrm>
            <a:prstGeom prst="ellipse">
              <a:avLst/>
            </a:prstGeom>
            <a:solidFill>
              <a:srgbClr val="000000"/>
            </a:solidFill>
            <a:ln w="25400" cap="flat" cmpd="sng" algn="ctr">
              <a:solidFill>
                <a:srgbClr val="000000"/>
              </a:solidFill>
              <a:prstDash val="solid"/>
            </a:ln>
            <a:effectLst/>
          </p:spPr>
          <p:txBody>
            <a:bodyPr wrap="square" rtlCol="0"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cxnSp>
          <p:nvCxnSpPr>
            <p:cNvPr id="13" name="Straight Arrow Connector 16">
              <a:extLst>
                <a:ext uri="{FF2B5EF4-FFF2-40B4-BE49-F238E27FC236}">
                  <a16:creationId xmlns:a16="http://schemas.microsoft.com/office/drawing/2014/main" id="{875B4B3E-6F52-4767-BAF2-39AF9FE9EAA9}"/>
                </a:ext>
              </a:extLst>
            </p:cNvPr>
            <p:cNvCxnSpPr/>
            <p:nvPr/>
          </p:nvCxnSpPr>
          <p:spPr bwMode="auto">
            <a:xfrm flipV="1">
              <a:off x="6527799" y="4159300"/>
              <a:ext cx="952501" cy="917885"/>
            </a:xfrm>
            <a:prstGeom prst="straightConnector1">
              <a:avLst/>
            </a:prstGeom>
            <a:solidFill>
              <a:srgbClr val="BBE0E3"/>
            </a:solidFill>
            <a:ln w="9525" cap="flat" cmpd="sng" algn="ctr">
              <a:solidFill>
                <a:srgbClr val="00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 name="TextBox 17">
                  <a:extLst>
                    <a:ext uri="{FF2B5EF4-FFF2-40B4-BE49-F238E27FC236}">
                      <a16:creationId xmlns:a16="http://schemas.microsoft.com/office/drawing/2014/main" id="{E5F586D5-FDD4-4A0A-91E1-EDAAB9800BA2}"/>
                    </a:ext>
                  </a:extLst>
                </p:cNvPr>
                <p:cNvSpPr txBox="1"/>
                <p:nvPr/>
              </p:nvSpPr>
              <p:spPr>
                <a:xfrm>
                  <a:off x="6395005" y="5596960"/>
                  <a:ext cx="2086339" cy="814647"/>
                </a:xfrm>
                <a:prstGeom prst="rect">
                  <a:avLst/>
                </a:prstGeom>
                <a:noFill/>
              </p:spPr>
              <p:txBody>
                <a:bodyPr wrap="none" lIns="0" tIns="0" rIns="0" bIns="0"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sz="2000" b="1" i="1" u="none" strike="noStrike" kern="0" cap="none" spc="0" normalizeH="0" baseline="0" noProof="0" dirty="0" smtClean="0">
                          <a:ln>
                            <a:noFill/>
                          </a:ln>
                          <a:solidFill>
                            <a:srgbClr val="000000"/>
                          </a:solidFill>
                          <a:effectLst/>
                          <a:uLnTx/>
                          <a:uFillTx/>
                          <a:latin typeface="Cambria Math" panose="02040503050406030204" pitchFamily="18" charset="0"/>
                        </a:rPr>
                        <m:t>𝒂</m:t>
                      </m:r>
                      <m:r>
                        <a:rPr kumimoji="0" lang="en-US" sz="2000" b="0" i="0" u="none" strike="noStrike" kern="0" cap="none" spc="0" normalizeH="0" baseline="0" noProof="0" dirty="0" smtClean="0">
                          <a:ln>
                            <a:noFill/>
                          </a:ln>
                          <a:solidFill>
                            <a:srgbClr val="000000"/>
                          </a:solidFill>
                          <a:effectLst/>
                          <a:uLnTx/>
                          <a:uFillTx/>
                          <a:latin typeface="Cambria Math" panose="02040503050406030204" pitchFamily="18" charset="0"/>
                        </a:rPr>
                        <m:t>=</m:t>
                      </m:r>
                      <m:d>
                        <m:dPr>
                          <m:begChr m:val="["/>
                          <m:endChr m:val="]"/>
                          <m:ctrlP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ctrlPr>
                        </m:dPr>
                        <m:e>
                          <m:eqArr>
                            <m:eqArrPr>
                              <m:ctrlP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ctrlPr>
                            </m:eqArrPr>
                            <m:e>
                              <m:sSub>
                                <m:sSubPr>
                                  <m:ctrlP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ctrlPr>
                                </m:sSubPr>
                                <m:e>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𝑎</m:t>
                                  </m:r>
                                </m:e>
                                <m:sub>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1</m:t>
                                  </m:r>
                                </m:sub>
                              </m:sSub>
                            </m:e>
                            <m:e>
                              <m:sSub>
                                <m:sSubPr>
                                  <m:ctrlP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ctrlPr>
                                </m:sSubPr>
                                <m:e>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𝑎</m:t>
                                  </m:r>
                                </m:e>
                                <m:sub>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2</m:t>
                                  </m:r>
                                </m:sub>
                              </m:sSub>
                            </m:e>
                            <m:e>
                              <m:sSub>
                                <m:sSubPr>
                                  <m:ctrlP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ctrlPr>
                                </m:sSubPr>
                                <m:e>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𝑎</m:t>
                                  </m:r>
                                </m:e>
                                <m:sub>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3</m:t>
                                  </m:r>
                                </m:sub>
                              </m:sSub>
                            </m:e>
                          </m:eqArr>
                        </m:e>
                      </m:d>
                    </m:oMath>
                  </a14:m>
                  <a:r>
                    <a:rPr kumimoji="0" lang="zh-CN" altLang="en-US" sz="2000" b="0" i="0" u="none" strike="noStrike" kern="0" cap="none" spc="0" normalizeH="0" baseline="0" noProof="0" dirty="0">
                      <a:ln>
                        <a:noFill/>
                      </a:ln>
                      <a:solidFill>
                        <a:srgbClr val="000000"/>
                      </a:solidFill>
                      <a:effectLst/>
                      <a:uLnTx/>
                      <a:uFillTx/>
                      <a:latin typeface="Times" charset="0"/>
                    </a:rPr>
                    <a:t> 或</a:t>
                  </a:r>
                  <a14:m>
                    <m:oMath xmlns:m="http://schemas.openxmlformats.org/officeDocument/2006/math">
                      <m:r>
                        <a:rPr kumimoji="0" lang="en-US" altLang="zh-CN" sz="2000" b="0" i="0" u="none" strike="noStrike" kern="0" cap="none" spc="0" normalizeH="0" baseline="0" noProof="0" dirty="0" smtClean="0">
                          <a:ln>
                            <a:noFill/>
                          </a:ln>
                          <a:solidFill>
                            <a:srgbClr val="000000"/>
                          </a:solidFill>
                          <a:effectLst/>
                          <a:uLnTx/>
                          <a:uFillTx/>
                          <a:latin typeface="Cambria Math" panose="02040503050406030204" pitchFamily="18" charset="0"/>
                        </a:rPr>
                        <m:t> </m:t>
                      </m:r>
                      <m:r>
                        <a:rPr kumimoji="0" lang="en-US" altLang="zh-CN" sz="2000" b="1" i="1" u="none" strike="noStrike" kern="0" cap="none" spc="0" normalizeH="0" baseline="0" noProof="0" dirty="0" smtClean="0">
                          <a:ln>
                            <a:noFill/>
                          </a:ln>
                          <a:solidFill>
                            <a:srgbClr val="000000"/>
                          </a:solidFill>
                          <a:effectLst/>
                          <a:uLnTx/>
                          <a:uFillTx/>
                          <a:latin typeface="Cambria Math" panose="02040503050406030204" pitchFamily="18" charset="0"/>
                        </a:rPr>
                        <m:t>𝒂</m:t>
                      </m:r>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m:t>
                      </m:r>
                      <m:sSup>
                        <m:sSupPr>
                          <m:ctrlP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ctrlPr>
                        </m:sSupPr>
                        <m:e>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m:t>
                          </m:r>
                          <m:sSub>
                            <m:sSubPr>
                              <m:ctrlP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ctrlPr>
                            </m:sSubPr>
                            <m:e>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𝑎</m:t>
                              </m:r>
                            </m:e>
                            <m:sub>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1</m:t>
                              </m:r>
                            </m:sub>
                          </m:sSub>
                          <m:sSub>
                            <m:sSubPr>
                              <m:ctrlP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ctrlPr>
                            </m:sSubPr>
                            <m:e>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 </m:t>
                              </m:r>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𝑎</m:t>
                              </m:r>
                            </m:e>
                            <m:sub>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2 </m:t>
                              </m:r>
                            </m:sub>
                          </m:sSub>
                          <m:sSub>
                            <m:sSubPr>
                              <m:ctrlP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ctrlPr>
                            </m:sSubPr>
                            <m:e>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𝑎</m:t>
                              </m:r>
                            </m:e>
                            <m:sub>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3</m:t>
                              </m:r>
                            </m:sub>
                          </m:sSub>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m:t>
                          </m:r>
                        </m:e>
                        <m:sup>
                          <m:r>
                            <a:rPr kumimoji="0" lang="en-US" altLang="zh-CN" sz="2000" b="0" i="1" u="none" strike="noStrike" kern="0" cap="none" spc="0" normalizeH="0" baseline="0" noProof="0" dirty="0" smtClean="0">
                              <a:ln>
                                <a:noFill/>
                              </a:ln>
                              <a:solidFill>
                                <a:srgbClr val="000000"/>
                              </a:solidFill>
                              <a:effectLst/>
                              <a:uLnTx/>
                              <a:uFillTx/>
                              <a:latin typeface="Cambria Math" panose="02040503050406030204" pitchFamily="18" charset="0"/>
                            </a:rPr>
                            <m:t>𝑇</m:t>
                          </m:r>
                        </m:sup>
                      </m:sSup>
                    </m:oMath>
                  </a14:m>
                  <a:endParaRPr kumimoji="0" lang="en-US" sz="2000" b="0" i="0" u="none" strike="noStrike" kern="0" cap="none" spc="0" normalizeH="0" baseline="0" noProof="0" dirty="0" err="1">
                    <a:ln>
                      <a:noFill/>
                    </a:ln>
                    <a:solidFill>
                      <a:srgbClr val="000000"/>
                    </a:solidFill>
                    <a:effectLst/>
                    <a:uLnTx/>
                    <a:uFillTx/>
                    <a:latin typeface="Times" charset="0"/>
                  </a:endParaRPr>
                </a:p>
              </p:txBody>
            </p:sp>
          </mc:Choice>
          <mc:Fallback xmlns="">
            <p:sp>
              <p:nvSpPr>
                <p:cNvPr id="14" name="TextBox 17">
                  <a:extLst>
                    <a:ext uri="{FF2B5EF4-FFF2-40B4-BE49-F238E27FC236}">
                      <a16:creationId xmlns:a16="http://schemas.microsoft.com/office/drawing/2014/main" id="{E5F586D5-FDD4-4A0A-91E1-EDAAB9800BA2}"/>
                    </a:ext>
                  </a:extLst>
                </p:cNvPr>
                <p:cNvSpPr txBox="1">
                  <a:spLocks noRot="1" noChangeAspect="1" noMove="1" noResize="1" noEditPoints="1" noAdjustHandles="1" noChangeArrowheads="1" noChangeShapeType="1" noTextEdit="1"/>
                </p:cNvSpPr>
                <p:nvPr/>
              </p:nvSpPr>
              <p:spPr>
                <a:xfrm>
                  <a:off x="6395005" y="5596960"/>
                  <a:ext cx="2086339" cy="814647"/>
                </a:xfrm>
                <a:prstGeom prst="rect">
                  <a:avLst/>
                </a:prstGeom>
                <a:blipFill>
                  <a:blip r:embed="rId6"/>
                  <a:stretch>
                    <a:fillRect/>
                  </a:stretch>
                </a:blipFill>
              </p:spPr>
              <p:txBody>
                <a:bodyPr/>
                <a:lstStyle/>
                <a:p>
                  <a:r>
                    <a:rPr lang="zh-CN" altLang="en-US">
                      <a:noFill/>
                    </a:rPr>
                    <a:t> </a:t>
                  </a:r>
                </a:p>
              </p:txBody>
            </p:sp>
          </mc:Fallback>
        </mc:AlternateContent>
      </p:grpSp>
      <p:sp>
        <p:nvSpPr>
          <p:cNvPr id="4" name="文本框 3">
            <a:extLst>
              <a:ext uri="{FF2B5EF4-FFF2-40B4-BE49-F238E27FC236}">
                <a16:creationId xmlns:a16="http://schemas.microsoft.com/office/drawing/2014/main" id="{31DE2A8F-FB18-42D1-A59E-64769FC8D1FB}"/>
              </a:ext>
            </a:extLst>
          </p:cNvPr>
          <p:cNvSpPr txBox="1"/>
          <p:nvPr/>
        </p:nvSpPr>
        <p:spPr>
          <a:xfrm>
            <a:off x="3492709" y="4841823"/>
            <a:ext cx="629587" cy="461665"/>
          </a:xfrm>
          <a:prstGeom prst="rect">
            <a:avLst/>
          </a:prstGeom>
          <a:noFill/>
        </p:spPr>
        <p:txBody>
          <a:bodyPr wrap="square" rtlCol="0">
            <a:spAutoFit/>
          </a:bodyPr>
          <a:lstStyle/>
          <a:p>
            <a:r>
              <a:rPr lang="zh-CN" altLang="en-US" sz="2400" dirty="0"/>
              <a:t>或</a:t>
            </a:r>
          </a:p>
        </p:txBody>
      </p:sp>
    </p:spTree>
    <p:extLst>
      <p:ext uri="{BB962C8B-B14F-4D97-AF65-F5344CB8AC3E}">
        <p14:creationId xmlns:p14="http://schemas.microsoft.com/office/powerpoint/2010/main" val="2630128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有监督学习算法：决策树</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矩形 3">
            <a:extLst>
              <a:ext uri="{FF2B5EF4-FFF2-40B4-BE49-F238E27FC236}">
                <a16:creationId xmlns:a16="http://schemas.microsoft.com/office/drawing/2014/main" id="{8B95D4ED-9272-4D09-9CEF-8F3FFA1B2022}"/>
              </a:ext>
            </a:extLst>
          </p:cNvPr>
          <p:cNvSpPr/>
          <p:nvPr/>
        </p:nvSpPr>
        <p:spPr>
          <a:xfrm>
            <a:off x="798305" y="1374298"/>
            <a:ext cx="10555495" cy="1955215"/>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solidFill>
                  <a:srgbClr val="00B0F0"/>
                </a:solidFill>
                <a:latin typeface="+mn-ea"/>
              </a:rPr>
              <a:t>决策树（</a:t>
            </a:r>
            <a:r>
              <a:rPr lang="en-US" altLang="zh-CN" sz="2800" dirty="0">
                <a:solidFill>
                  <a:srgbClr val="00B0F0"/>
                </a:solidFill>
                <a:latin typeface="+mn-ea"/>
              </a:rPr>
              <a:t>Decision Tree</a:t>
            </a:r>
            <a:r>
              <a:rPr lang="zh-CN" altLang="en-US" sz="2800" dirty="0">
                <a:solidFill>
                  <a:srgbClr val="00B0F0"/>
                </a:solidFill>
                <a:latin typeface="+mn-ea"/>
              </a:rPr>
              <a:t>）</a:t>
            </a:r>
            <a:r>
              <a:rPr lang="zh-CN" altLang="en-US" sz="2800" dirty="0">
                <a:latin typeface="+mn-ea"/>
              </a:rPr>
              <a:t>，是一种</a:t>
            </a:r>
            <a:r>
              <a:rPr lang="zh-CN" altLang="en-US" sz="2800" dirty="0">
                <a:solidFill>
                  <a:srgbClr val="FF0000"/>
                </a:solidFill>
                <a:latin typeface="+mn-ea"/>
              </a:rPr>
              <a:t>基于树结构进行决策</a:t>
            </a:r>
            <a:r>
              <a:rPr lang="zh-CN" altLang="en-US" sz="2800" dirty="0">
                <a:latin typeface="+mn-ea"/>
              </a:rPr>
              <a:t>的机器学习方法，这恰是人类面临决策时一种很自然的处理机制。</a:t>
            </a:r>
            <a:endParaRPr lang="en-US" altLang="zh-CN" sz="2800" dirty="0">
              <a:latin typeface="+mn-ea"/>
            </a:endParaRPr>
          </a:p>
          <a:p>
            <a:pPr marL="457200" indent="-457200">
              <a:lnSpc>
                <a:spcPct val="150000"/>
              </a:lnSpc>
              <a:buFont typeface="Arial" panose="020B0604020202020204" pitchFamily="34" charset="0"/>
              <a:buChar char="•"/>
            </a:pPr>
            <a:r>
              <a:rPr lang="zh-CN" altLang="en-US" sz="2800" dirty="0">
                <a:latin typeface="+mn-ea"/>
              </a:rPr>
              <a:t>我们以一个实例，来介绍</a:t>
            </a:r>
            <a:r>
              <a:rPr lang="zh-CN" altLang="en-US" sz="2800" dirty="0">
                <a:solidFill>
                  <a:srgbClr val="FF0000"/>
                </a:solidFill>
                <a:latin typeface="+mn-ea"/>
              </a:rPr>
              <a:t>决策树中的</a:t>
            </a:r>
            <a:r>
              <a:rPr lang="en-US" altLang="zh-CN" sz="2800" dirty="0">
                <a:solidFill>
                  <a:srgbClr val="FF0000"/>
                </a:solidFill>
                <a:latin typeface="+mn-ea"/>
              </a:rPr>
              <a:t>ID3</a:t>
            </a:r>
            <a:r>
              <a:rPr lang="zh-CN" altLang="en-US" sz="2800" dirty="0">
                <a:solidFill>
                  <a:srgbClr val="FF0000"/>
                </a:solidFill>
                <a:latin typeface="+mn-ea"/>
              </a:rPr>
              <a:t>算法</a:t>
            </a:r>
            <a:r>
              <a:rPr lang="zh-CN" altLang="en-US" sz="2800" dirty="0">
                <a:latin typeface="+mn-ea"/>
              </a:rPr>
              <a:t>。</a:t>
            </a:r>
            <a:endParaRPr lang="en-US" altLang="zh-CN" sz="2800" dirty="0">
              <a:latin typeface="+mn-ea"/>
            </a:endParaRPr>
          </a:p>
        </p:txBody>
      </p:sp>
    </p:spTree>
    <p:extLst>
      <p:ext uri="{BB962C8B-B14F-4D97-AF65-F5344CB8AC3E}">
        <p14:creationId xmlns:p14="http://schemas.microsoft.com/office/powerpoint/2010/main" val="2888976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有监督学习算法：决策树</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Rectangle 2">
            <a:extLst>
              <a:ext uri="{FF2B5EF4-FFF2-40B4-BE49-F238E27FC236}">
                <a16:creationId xmlns:a16="http://schemas.microsoft.com/office/drawing/2014/main" id="{67C2AFF1-FAA5-438E-95AA-EFA8966B02F5}"/>
              </a:ext>
            </a:extLst>
          </p:cNvPr>
          <p:cNvSpPr>
            <a:spLocks noChangeArrowheads="1"/>
          </p:cNvSpPr>
          <p:nvPr/>
        </p:nvSpPr>
        <p:spPr bwMode="auto">
          <a:xfrm>
            <a:off x="3681663" y="3235325"/>
            <a:ext cx="2140764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D6FB9492-2873-4323-B4CD-7CDCB02A4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66713"/>
            <a:ext cx="8346658" cy="5298979"/>
          </a:xfrm>
          <a:prstGeom prst="rect">
            <a:avLst/>
          </a:prstGeom>
        </p:spPr>
      </p:pic>
      <p:sp>
        <p:nvSpPr>
          <p:cNvPr id="10" name="矩形 9">
            <a:extLst>
              <a:ext uri="{FF2B5EF4-FFF2-40B4-BE49-F238E27FC236}">
                <a16:creationId xmlns:a16="http://schemas.microsoft.com/office/drawing/2014/main" id="{BEEB7FFF-F087-4C9C-A08C-76B7EC2C9540}"/>
              </a:ext>
            </a:extLst>
          </p:cNvPr>
          <p:cNvSpPr/>
          <p:nvPr/>
        </p:nvSpPr>
        <p:spPr>
          <a:xfrm>
            <a:off x="9371315" y="2536448"/>
            <a:ext cx="2518638" cy="1292662"/>
          </a:xfrm>
          <a:prstGeom prst="rect">
            <a:avLst/>
          </a:prstGeom>
        </p:spPr>
        <p:txBody>
          <a:bodyPr wrap="none">
            <a:spAutoFit/>
          </a:bodyPr>
          <a:lstStyle/>
          <a:p>
            <a:r>
              <a:rPr lang="zh-CN" altLang="en-US" sz="2600" dirty="0">
                <a:solidFill>
                  <a:srgbClr val="FF0000"/>
                </a:solidFill>
                <a:latin typeface="+mn-ea"/>
              </a:rPr>
              <a:t>如何根据该数据</a:t>
            </a:r>
            <a:endParaRPr lang="en-US" altLang="zh-CN" sz="2600" dirty="0">
              <a:solidFill>
                <a:srgbClr val="FF0000"/>
              </a:solidFill>
              <a:latin typeface="+mn-ea"/>
            </a:endParaRPr>
          </a:p>
          <a:p>
            <a:r>
              <a:rPr lang="zh-CN" altLang="en-US" sz="2600" dirty="0">
                <a:solidFill>
                  <a:srgbClr val="FF0000"/>
                </a:solidFill>
                <a:latin typeface="+mn-ea"/>
              </a:rPr>
              <a:t>集，判断出银行</a:t>
            </a:r>
            <a:endParaRPr lang="en-US" altLang="zh-CN" sz="2600" dirty="0">
              <a:solidFill>
                <a:srgbClr val="FF0000"/>
              </a:solidFill>
              <a:latin typeface="+mn-ea"/>
            </a:endParaRPr>
          </a:p>
          <a:p>
            <a:r>
              <a:rPr lang="zh-CN" altLang="en-US" sz="2600" dirty="0">
                <a:solidFill>
                  <a:srgbClr val="FF0000"/>
                </a:solidFill>
                <a:latin typeface="+mn-ea"/>
              </a:rPr>
              <a:t>借贷的准则？</a:t>
            </a:r>
          </a:p>
        </p:txBody>
      </p:sp>
    </p:spTree>
    <p:extLst>
      <p:ext uri="{BB962C8B-B14F-4D97-AF65-F5344CB8AC3E}">
        <p14:creationId xmlns:p14="http://schemas.microsoft.com/office/powerpoint/2010/main" val="1989346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有监督学习算法：决策树</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矩形 4">
            <a:extLst>
              <a:ext uri="{FF2B5EF4-FFF2-40B4-BE49-F238E27FC236}">
                <a16:creationId xmlns:a16="http://schemas.microsoft.com/office/drawing/2014/main" id="{1BE754A0-1125-4957-8024-64233B7E2E27}"/>
              </a:ext>
            </a:extLst>
          </p:cNvPr>
          <p:cNvSpPr/>
          <p:nvPr/>
        </p:nvSpPr>
        <p:spPr>
          <a:xfrm>
            <a:off x="813294" y="1093558"/>
            <a:ext cx="10555495" cy="1221938"/>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600" dirty="0">
                <a:latin typeface="+mn-ea"/>
              </a:rPr>
              <a:t>决策树的生成过程中，最</a:t>
            </a:r>
            <a:r>
              <a:rPr lang="zh-CN" altLang="en-US" sz="2600" dirty="0">
                <a:solidFill>
                  <a:srgbClr val="FF0000"/>
                </a:solidFill>
                <a:latin typeface="+mn-ea"/>
              </a:rPr>
              <a:t>重要的因素便是根节点的选择</a:t>
            </a:r>
            <a:r>
              <a:rPr lang="zh-CN" altLang="en-US" sz="2600" dirty="0">
                <a:latin typeface="+mn-ea"/>
              </a:rPr>
              <a:t>，即选择哪种特征作为决策因素。</a:t>
            </a:r>
            <a:r>
              <a:rPr lang="en-US" altLang="zh-CN" sz="2600" dirty="0">
                <a:latin typeface="+mn-ea"/>
              </a:rPr>
              <a:t>ID3</a:t>
            </a:r>
            <a:r>
              <a:rPr lang="zh-CN" altLang="en-US" sz="2600" dirty="0">
                <a:latin typeface="+mn-ea"/>
              </a:rPr>
              <a:t>算法使用</a:t>
            </a:r>
            <a:r>
              <a:rPr lang="zh-CN" altLang="en-US" sz="2600" dirty="0">
                <a:solidFill>
                  <a:srgbClr val="FF0000"/>
                </a:solidFill>
                <a:latin typeface="+mn-ea"/>
              </a:rPr>
              <a:t>信息增益</a:t>
            </a:r>
            <a:r>
              <a:rPr lang="zh-CN" altLang="en-US" sz="2600" dirty="0">
                <a:latin typeface="+mn-ea"/>
              </a:rPr>
              <a:t>作为准则。</a:t>
            </a:r>
            <a:endParaRPr lang="en-US" altLang="zh-CN" sz="2600" dirty="0">
              <a:latin typeface="+mn-ea"/>
            </a:endParaRPr>
          </a:p>
        </p:txBody>
      </p:sp>
      <p:sp>
        <p:nvSpPr>
          <p:cNvPr id="6" name="TextBox 1">
            <a:extLst>
              <a:ext uri="{FF2B5EF4-FFF2-40B4-BE49-F238E27FC236}">
                <a16:creationId xmlns:a16="http://schemas.microsoft.com/office/drawing/2014/main" id="{C2A3D7F2-3CD0-4559-817A-2C5241A4F55B}"/>
              </a:ext>
            </a:extLst>
          </p:cNvPr>
          <p:cNvSpPr txBox="1"/>
          <p:nvPr/>
        </p:nvSpPr>
        <p:spPr>
          <a:xfrm>
            <a:off x="2041102" y="2450301"/>
            <a:ext cx="9191528" cy="4138954"/>
          </a:xfrm>
          <a:prstGeom prst="rect">
            <a:avLst/>
          </a:prstGeom>
          <a:noFill/>
        </p:spPr>
        <p:txBody>
          <a:bodyPr wrap="square" rtlCol="0">
            <a:spAutoFit/>
          </a:bodyPr>
          <a:lstStyle/>
          <a:p>
            <a:pPr>
              <a:lnSpc>
                <a:spcPct val="120000"/>
              </a:lnSpc>
              <a:spcBef>
                <a:spcPts val="300"/>
              </a:spcBef>
              <a:spcAft>
                <a:spcPts val="300"/>
              </a:spcAft>
            </a:pPr>
            <a:r>
              <a:rPr lang="zh-CN" altLang="en-US" sz="2400" dirty="0">
                <a:latin typeface="+mn-ea"/>
              </a:rPr>
              <a:t>输入：训练数据集</a:t>
            </a:r>
            <a:r>
              <a:rPr lang="en-US" altLang="zh-CN" sz="2400" i="1" dirty="0">
                <a:latin typeface="+mn-ea"/>
                <a:cs typeface="Times New Roman" panose="02020603050405020304" pitchFamily="18" charset="0"/>
              </a:rPr>
              <a:t>D</a:t>
            </a:r>
            <a:r>
              <a:rPr lang="zh-CN" altLang="en-US" sz="2400" dirty="0">
                <a:latin typeface="+mn-ea"/>
              </a:rPr>
              <a:t>和特征</a:t>
            </a:r>
            <a:r>
              <a:rPr lang="en-US" altLang="zh-CN" sz="2400" i="1" dirty="0">
                <a:latin typeface="+mn-ea"/>
                <a:cs typeface="Times New Roman" panose="02020603050405020304" pitchFamily="18" charset="0"/>
              </a:rPr>
              <a:t>A</a:t>
            </a:r>
            <a:r>
              <a:rPr lang="en-US" altLang="zh-CN" sz="2400" dirty="0">
                <a:latin typeface="+mn-ea"/>
                <a:cs typeface="Times New Roman" panose="02020603050405020304" pitchFamily="18" charset="0"/>
              </a:rPr>
              <a:t>;</a:t>
            </a:r>
          </a:p>
          <a:p>
            <a:pPr>
              <a:lnSpc>
                <a:spcPct val="120000"/>
              </a:lnSpc>
              <a:spcBef>
                <a:spcPts val="300"/>
              </a:spcBef>
              <a:spcAft>
                <a:spcPts val="300"/>
              </a:spcAft>
            </a:pPr>
            <a:r>
              <a:rPr lang="zh-CN" altLang="en-US" sz="2400" dirty="0">
                <a:latin typeface="+mn-ea"/>
                <a:cs typeface="Times New Roman" panose="02020603050405020304" pitchFamily="18" charset="0"/>
              </a:rPr>
              <a:t>输出：特征</a:t>
            </a:r>
            <a:r>
              <a:rPr lang="en-US" altLang="zh-CN" sz="2400" i="1" dirty="0">
                <a:latin typeface="+mn-ea"/>
                <a:cs typeface="Times New Roman" panose="02020603050405020304" pitchFamily="18" charset="0"/>
              </a:rPr>
              <a:t>A</a:t>
            </a:r>
            <a:r>
              <a:rPr lang="zh-CN" altLang="en-US" sz="2400" dirty="0">
                <a:latin typeface="+mn-ea"/>
                <a:cs typeface="Times New Roman" panose="02020603050405020304" pitchFamily="18" charset="0"/>
              </a:rPr>
              <a:t>对训练数据集</a:t>
            </a:r>
            <a:r>
              <a:rPr lang="en-US" altLang="zh-CN" sz="2400" i="1" dirty="0">
                <a:latin typeface="+mn-ea"/>
                <a:cs typeface="Times New Roman" panose="02020603050405020304" pitchFamily="18" charset="0"/>
              </a:rPr>
              <a:t>D</a:t>
            </a:r>
            <a:r>
              <a:rPr lang="zh-CN" altLang="en-US" sz="2400" dirty="0">
                <a:latin typeface="+mn-ea"/>
                <a:cs typeface="Times New Roman" panose="02020603050405020304" pitchFamily="18" charset="0"/>
              </a:rPr>
              <a:t>的信息增益</a:t>
            </a:r>
            <a:r>
              <a:rPr lang="en-US" altLang="zh-CN" sz="2400" dirty="0">
                <a:latin typeface="+mn-ea"/>
                <a:cs typeface="Times New Roman" panose="02020603050405020304" pitchFamily="18" charset="0"/>
              </a:rPr>
              <a:t>g(</a:t>
            </a:r>
            <a:r>
              <a:rPr lang="en-US" altLang="zh-CN" sz="2400" i="1" dirty="0">
                <a:latin typeface="+mn-ea"/>
                <a:cs typeface="Times New Roman" panose="02020603050405020304" pitchFamily="18" charset="0"/>
              </a:rPr>
              <a:t>D</a:t>
            </a:r>
            <a:r>
              <a:rPr lang="en-US" altLang="zh-CN" sz="2400" dirty="0">
                <a:latin typeface="+mn-ea"/>
                <a:cs typeface="Times New Roman" panose="02020603050405020304" pitchFamily="18" charset="0"/>
              </a:rPr>
              <a:t>,</a:t>
            </a:r>
            <a:r>
              <a:rPr lang="en-US" altLang="zh-CN" sz="2400" i="1" dirty="0">
                <a:latin typeface="+mn-ea"/>
                <a:cs typeface="Times New Roman" panose="02020603050405020304" pitchFamily="18" charset="0"/>
              </a:rPr>
              <a:t>A</a:t>
            </a:r>
            <a:r>
              <a:rPr lang="en-US" altLang="zh-CN" sz="2400" dirty="0">
                <a:latin typeface="+mn-ea"/>
                <a:cs typeface="Times New Roman" panose="02020603050405020304" pitchFamily="18" charset="0"/>
              </a:rPr>
              <a:t>);</a:t>
            </a:r>
          </a:p>
          <a:p>
            <a:pPr marL="457200" indent="-457200">
              <a:lnSpc>
                <a:spcPct val="120000"/>
              </a:lnSpc>
              <a:spcBef>
                <a:spcPts val="300"/>
              </a:spcBef>
              <a:spcAft>
                <a:spcPts val="300"/>
              </a:spcAft>
              <a:buAutoNum type="arabicParenBoth"/>
            </a:pPr>
            <a:r>
              <a:rPr lang="zh-CN" altLang="en-US" sz="2400" dirty="0">
                <a:latin typeface="+mn-ea"/>
                <a:cs typeface="Times New Roman" panose="02020603050405020304" pitchFamily="18" charset="0"/>
              </a:rPr>
              <a:t>计算数据集的熵</a:t>
            </a:r>
            <a:r>
              <a:rPr lang="en-US" altLang="zh-CN" sz="2400" i="1" dirty="0">
                <a:latin typeface="+mn-ea"/>
                <a:cs typeface="Times New Roman" panose="02020603050405020304" pitchFamily="18" charset="0"/>
              </a:rPr>
              <a:t>H</a:t>
            </a:r>
            <a:r>
              <a:rPr lang="en-US" altLang="zh-CN" sz="2400" dirty="0">
                <a:latin typeface="+mn-ea"/>
                <a:cs typeface="Times New Roman" panose="02020603050405020304" pitchFamily="18" charset="0"/>
              </a:rPr>
              <a:t>(</a:t>
            </a:r>
            <a:r>
              <a:rPr lang="en-US" altLang="zh-CN" sz="2400" i="1" dirty="0">
                <a:latin typeface="+mn-ea"/>
                <a:cs typeface="Times New Roman" panose="02020603050405020304" pitchFamily="18" charset="0"/>
              </a:rPr>
              <a:t>D</a:t>
            </a:r>
            <a:r>
              <a:rPr lang="en-US" altLang="zh-CN" sz="2400" dirty="0">
                <a:latin typeface="+mn-ea"/>
                <a:cs typeface="Times New Roman" panose="02020603050405020304" pitchFamily="18" charset="0"/>
              </a:rPr>
              <a:t>)</a:t>
            </a:r>
          </a:p>
          <a:p>
            <a:pPr>
              <a:lnSpc>
                <a:spcPct val="120000"/>
              </a:lnSpc>
              <a:spcBef>
                <a:spcPts val="300"/>
              </a:spcBef>
              <a:spcAft>
                <a:spcPts val="300"/>
              </a:spcAft>
            </a:pPr>
            <a:endParaRPr lang="en-US" sz="2400" dirty="0">
              <a:latin typeface="+mn-ea"/>
              <a:cs typeface="Times New Roman" panose="02020603050405020304" pitchFamily="18" charset="0"/>
            </a:endParaRPr>
          </a:p>
          <a:p>
            <a:pPr>
              <a:lnSpc>
                <a:spcPct val="120000"/>
              </a:lnSpc>
              <a:spcBef>
                <a:spcPts val="300"/>
              </a:spcBef>
              <a:spcAft>
                <a:spcPts val="300"/>
              </a:spcAft>
            </a:pPr>
            <a:r>
              <a:rPr lang="en-US" sz="2400" dirty="0">
                <a:latin typeface="+mn-ea"/>
                <a:cs typeface="Times New Roman" panose="02020603050405020304" pitchFamily="18" charset="0"/>
              </a:rPr>
              <a:t>(2) </a:t>
            </a:r>
            <a:r>
              <a:rPr lang="zh-CN" altLang="en-US" sz="2400" dirty="0">
                <a:latin typeface="+mn-ea"/>
                <a:cs typeface="Times New Roman" panose="02020603050405020304" pitchFamily="18" charset="0"/>
              </a:rPr>
              <a:t>计算特征</a:t>
            </a:r>
            <a:r>
              <a:rPr lang="en-US" altLang="zh-CN" sz="2400" dirty="0">
                <a:latin typeface="+mn-ea"/>
                <a:cs typeface="Times New Roman" panose="02020603050405020304" pitchFamily="18" charset="0"/>
              </a:rPr>
              <a:t>A</a:t>
            </a:r>
            <a:r>
              <a:rPr lang="zh-CN" altLang="en-US" sz="2400" dirty="0">
                <a:latin typeface="+mn-ea"/>
                <a:cs typeface="Times New Roman" panose="02020603050405020304" pitchFamily="18" charset="0"/>
              </a:rPr>
              <a:t>对数据集</a:t>
            </a:r>
            <a:r>
              <a:rPr lang="en-US" altLang="zh-CN" sz="2400" i="1" dirty="0">
                <a:latin typeface="+mn-ea"/>
                <a:cs typeface="Times New Roman" panose="02020603050405020304" pitchFamily="18" charset="0"/>
              </a:rPr>
              <a:t>D</a:t>
            </a:r>
            <a:r>
              <a:rPr lang="zh-CN" altLang="en-US" sz="2400" dirty="0">
                <a:latin typeface="+mn-ea"/>
                <a:cs typeface="Times New Roman" panose="02020603050405020304" pitchFamily="18" charset="0"/>
              </a:rPr>
              <a:t>的条件熵</a:t>
            </a:r>
            <a:r>
              <a:rPr lang="en-US" altLang="zh-CN" sz="2400" dirty="0">
                <a:latin typeface="+mn-ea"/>
                <a:cs typeface="Times New Roman" panose="02020603050405020304" pitchFamily="18" charset="0"/>
              </a:rPr>
              <a:t>H(</a:t>
            </a:r>
            <a:r>
              <a:rPr lang="en-US" altLang="zh-CN" sz="2400" i="1" dirty="0">
                <a:latin typeface="+mn-ea"/>
                <a:cs typeface="Times New Roman" panose="02020603050405020304" pitchFamily="18" charset="0"/>
              </a:rPr>
              <a:t>D</a:t>
            </a:r>
            <a:r>
              <a:rPr lang="en-US" altLang="zh-CN" sz="2400" dirty="0">
                <a:latin typeface="+mn-ea"/>
                <a:cs typeface="Times New Roman" panose="02020603050405020304" pitchFamily="18" charset="0"/>
              </a:rPr>
              <a:t>|</a:t>
            </a:r>
            <a:r>
              <a:rPr lang="en-US" altLang="zh-CN" sz="2400" i="1" dirty="0">
                <a:latin typeface="+mn-ea"/>
                <a:cs typeface="Times New Roman" panose="02020603050405020304" pitchFamily="18" charset="0"/>
              </a:rPr>
              <a:t>A</a:t>
            </a:r>
            <a:r>
              <a:rPr lang="en-US" altLang="zh-CN" sz="2400" dirty="0">
                <a:latin typeface="+mn-ea"/>
                <a:cs typeface="Times New Roman" panose="02020603050405020304" pitchFamily="18" charset="0"/>
              </a:rPr>
              <a:t>)</a:t>
            </a:r>
          </a:p>
          <a:p>
            <a:pPr>
              <a:lnSpc>
                <a:spcPct val="120000"/>
              </a:lnSpc>
              <a:spcBef>
                <a:spcPts val="300"/>
              </a:spcBef>
              <a:spcAft>
                <a:spcPts val="300"/>
              </a:spcAft>
            </a:pPr>
            <a:endParaRPr lang="en-US" altLang="zh-CN" sz="2400" dirty="0">
              <a:latin typeface="+mn-ea"/>
              <a:cs typeface="Times New Roman" panose="02020603050405020304" pitchFamily="18" charset="0"/>
            </a:endParaRPr>
          </a:p>
          <a:p>
            <a:pPr>
              <a:lnSpc>
                <a:spcPct val="120000"/>
              </a:lnSpc>
              <a:spcBef>
                <a:spcPts val="300"/>
              </a:spcBef>
              <a:spcAft>
                <a:spcPts val="300"/>
              </a:spcAft>
            </a:pPr>
            <a:r>
              <a:rPr lang="en-US" sz="2400" dirty="0">
                <a:latin typeface="+mn-ea"/>
                <a:cs typeface="Times New Roman" panose="02020603050405020304" pitchFamily="18" charset="0"/>
              </a:rPr>
              <a:t>(3) </a:t>
            </a:r>
            <a:r>
              <a:rPr lang="zh-CN" altLang="en-US" sz="2400" dirty="0">
                <a:latin typeface="+mn-ea"/>
                <a:cs typeface="Times New Roman" panose="02020603050405020304" pitchFamily="18" charset="0"/>
              </a:rPr>
              <a:t>计算信息增益</a:t>
            </a:r>
            <a:endParaRPr lang="en-US" altLang="zh-CN" sz="2400" dirty="0">
              <a:latin typeface="+mn-ea"/>
              <a:cs typeface="Times New Roman" panose="02020603050405020304" pitchFamily="18" charset="0"/>
            </a:endParaRPr>
          </a:p>
          <a:p>
            <a:pPr>
              <a:lnSpc>
                <a:spcPct val="120000"/>
              </a:lnSpc>
              <a:spcBef>
                <a:spcPts val="300"/>
              </a:spcBef>
              <a:spcAft>
                <a:spcPts val="300"/>
              </a:spcAft>
            </a:pPr>
            <a:endParaRPr lang="en-US" sz="24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EA9472-B5DE-4BBA-BB7F-84A0266E450C}"/>
                  </a:ext>
                </a:extLst>
              </p:cNvPr>
              <p:cNvSpPr/>
              <p:nvPr/>
            </p:nvSpPr>
            <p:spPr>
              <a:xfrm>
                <a:off x="3373643" y="3928484"/>
                <a:ext cx="3827202" cy="676724"/>
              </a:xfrm>
              <a:prstGeom prst="rect">
                <a:avLst/>
              </a:prstGeom>
            </p:spPr>
            <p:txBody>
              <a:bodyPr wrap="none">
                <a:spAutoFit/>
              </a:bodyPr>
              <a:lstStyle/>
              <a:p>
                <a14:m>
                  <m:oMath xmlns:m="http://schemas.openxmlformats.org/officeDocument/2006/math">
                    <m:r>
                      <a:rPr lang="en-US" altLang="zh-CN" sz="2400" i="1" smtClean="0">
                        <a:latin typeface="Cambria Math" panose="02040503050406030204" pitchFamily="18" charset="0"/>
                        <a:ea typeface="楷体" panose="02010609060101010101" pitchFamily="49" charset="-122"/>
                      </a:rPr>
                      <m:t>𝐻</m:t>
                    </m:r>
                    <m:d>
                      <m:dPr>
                        <m:ctrlPr>
                          <a:rPr lang="en-US" altLang="zh-CN" sz="2400" i="1">
                            <a:latin typeface="Cambria Math" panose="02040503050406030204" pitchFamily="18" charset="0"/>
                            <a:ea typeface="楷体" panose="02010609060101010101" pitchFamily="49" charset="-122"/>
                          </a:rPr>
                        </m:ctrlPr>
                      </m:dPr>
                      <m:e>
                        <m:r>
                          <a:rPr lang="en-US" altLang="zh-CN" sz="2400" i="1">
                            <a:latin typeface="Cambria Math" panose="02040503050406030204" pitchFamily="18" charset="0"/>
                            <a:ea typeface="楷体" panose="02010609060101010101" pitchFamily="49" charset="-122"/>
                          </a:rPr>
                          <m:t>𝐷</m:t>
                        </m:r>
                      </m:e>
                    </m:d>
                    <m:r>
                      <a:rPr lang="en-US" altLang="zh-CN" sz="2400" i="1">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m:t>
                    </m:r>
                    <m:nary>
                      <m:naryPr>
                        <m:chr m:val="∑"/>
                        <m:ctrlPr>
                          <a:rPr lang="en-US" altLang="zh-CN" sz="2400" i="1" smtClean="0">
                            <a:latin typeface="Cambria Math" panose="02040503050406030204" pitchFamily="18" charset="0"/>
                            <a:ea typeface="楷体" panose="02010609060101010101" pitchFamily="49" charset="-122"/>
                          </a:rPr>
                        </m:ctrlPr>
                      </m:naryPr>
                      <m:sub>
                        <m:r>
                          <m:rPr>
                            <m:brk m:alnAt="23"/>
                          </m:rPr>
                          <a:rPr lang="en-US" altLang="zh-CN" sz="2400" b="0" i="1" smtClean="0">
                            <a:latin typeface="Cambria Math" panose="02040503050406030204" pitchFamily="18" charset="0"/>
                            <a:ea typeface="楷体" panose="02010609060101010101" pitchFamily="49" charset="-122"/>
                          </a:rPr>
                          <m:t>𝑘</m:t>
                        </m:r>
                        <m:r>
                          <a:rPr lang="en-US" altLang="zh-CN" sz="2400" b="0" i="1" smtClean="0">
                            <a:latin typeface="Cambria Math" panose="02040503050406030204" pitchFamily="18" charset="0"/>
                            <a:ea typeface="楷体" panose="02010609060101010101" pitchFamily="49" charset="-122"/>
                          </a:rPr>
                          <m:t>=1</m:t>
                        </m:r>
                      </m:sub>
                      <m:sup>
                        <m:r>
                          <a:rPr lang="en-US" altLang="zh-CN" sz="2400" b="0" i="1" smtClean="0">
                            <a:latin typeface="Cambria Math" panose="02040503050406030204" pitchFamily="18" charset="0"/>
                            <a:ea typeface="楷体" panose="02010609060101010101" pitchFamily="49" charset="-122"/>
                          </a:rPr>
                          <m:t>𝐾</m:t>
                        </m:r>
                      </m:sup>
                      <m:e>
                        <m:f>
                          <m:fPr>
                            <m:ctrlPr>
                              <a:rPr lang="en-US" altLang="zh-CN" sz="2400" i="1" smtClean="0">
                                <a:latin typeface="Cambria Math" panose="02040503050406030204" pitchFamily="18" charset="0"/>
                                <a:ea typeface="楷体" panose="02010609060101010101" pitchFamily="49" charset="-122"/>
                              </a:rPr>
                            </m:ctrlPr>
                          </m:fPr>
                          <m:num>
                            <m:d>
                              <m:dPr>
                                <m:begChr m:val="|"/>
                                <m:endChr m:val="|"/>
                                <m:ctrlPr>
                                  <a:rPr lang="en-US" altLang="zh-CN" sz="2400" i="1" smtClean="0">
                                    <a:latin typeface="Cambria Math" panose="02040503050406030204" pitchFamily="18" charset="0"/>
                                    <a:ea typeface="楷体" panose="02010609060101010101" pitchFamily="49" charset="-122"/>
                                  </a:rPr>
                                </m:ctrlPr>
                              </m:dPr>
                              <m:e>
                                <m:sSub>
                                  <m:sSubPr>
                                    <m:ctrlPr>
                                      <a:rPr lang="en-US" altLang="zh-CN" sz="240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𝐶</m:t>
                                    </m:r>
                                  </m:e>
                                  <m:sub>
                                    <m:r>
                                      <a:rPr lang="en-US" altLang="zh-CN" sz="2400" b="0" i="1" smtClean="0">
                                        <a:latin typeface="Cambria Math" panose="02040503050406030204" pitchFamily="18" charset="0"/>
                                        <a:ea typeface="楷体" panose="02010609060101010101" pitchFamily="49" charset="-122"/>
                                      </a:rPr>
                                      <m:t>𝑘</m:t>
                                    </m:r>
                                  </m:sub>
                                </m:sSub>
                              </m:e>
                            </m:d>
                          </m:num>
                          <m:den>
                            <m:d>
                              <m:dPr>
                                <m:begChr m:val="|"/>
                                <m:endChr m:val="|"/>
                                <m:ctrlPr>
                                  <a:rPr lang="en-US" altLang="zh-CN" sz="240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e>
                            </m:d>
                          </m:den>
                        </m:f>
                      </m:e>
                    </m:nary>
                    <m:func>
                      <m:funcPr>
                        <m:ctrlPr>
                          <a:rPr lang="en-US" altLang="zh-CN" sz="2400" i="1" smtClean="0">
                            <a:latin typeface="Cambria Math" panose="02040503050406030204" pitchFamily="18" charset="0"/>
                            <a:ea typeface="楷体" panose="02010609060101010101" pitchFamily="49" charset="-122"/>
                          </a:rPr>
                        </m:ctrlPr>
                      </m:funcPr>
                      <m:fName>
                        <m:sSub>
                          <m:sSubPr>
                            <m:ctrlPr>
                              <a:rPr lang="en-US" altLang="zh-CN" sz="2400" i="1" smtClean="0">
                                <a:latin typeface="Cambria Math" panose="02040503050406030204" pitchFamily="18" charset="0"/>
                                <a:ea typeface="楷体" panose="02010609060101010101" pitchFamily="49" charset="-122"/>
                              </a:rPr>
                            </m:ctrlPr>
                          </m:sSubPr>
                          <m:e>
                            <m:r>
                              <m:rPr>
                                <m:sty m:val="p"/>
                              </m:rPr>
                              <a:rPr lang="en-US" altLang="zh-CN" sz="2400" i="0" smtClean="0">
                                <a:latin typeface="Cambria Math" panose="02040503050406030204" pitchFamily="18" charset="0"/>
                                <a:ea typeface="楷体" panose="02010609060101010101" pitchFamily="49" charset="-122"/>
                              </a:rPr>
                              <m:t>log</m:t>
                            </m:r>
                          </m:e>
                          <m:sub>
                            <m:r>
                              <a:rPr lang="en-US" altLang="zh-CN" sz="2400" b="0" i="1" smtClean="0">
                                <a:latin typeface="Cambria Math" panose="02040503050406030204" pitchFamily="18" charset="0"/>
                                <a:ea typeface="楷体" panose="02010609060101010101" pitchFamily="49" charset="-122"/>
                              </a:rPr>
                              <m:t>2</m:t>
                            </m:r>
                          </m:sub>
                        </m:sSub>
                      </m:fName>
                      <m:e>
                        <m:f>
                          <m:fPr>
                            <m:ctrlPr>
                              <a:rPr lang="en-US" altLang="zh-CN" sz="2400" i="1">
                                <a:latin typeface="Cambria Math" panose="02040503050406030204" pitchFamily="18" charset="0"/>
                                <a:ea typeface="楷体" panose="02010609060101010101" pitchFamily="49" charset="-122"/>
                              </a:rPr>
                            </m:ctrlPr>
                          </m:fPr>
                          <m:num>
                            <m:d>
                              <m:dPr>
                                <m:begChr m:val="|"/>
                                <m:endChr m:val="|"/>
                                <m:ctrlPr>
                                  <a:rPr lang="en-US" altLang="zh-CN" sz="2400" i="1">
                                    <a:latin typeface="Cambria Math" panose="02040503050406030204" pitchFamily="18" charset="0"/>
                                    <a:ea typeface="楷体" panose="02010609060101010101" pitchFamily="49" charset="-122"/>
                                  </a:rPr>
                                </m:ctrlPr>
                              </m:dPr>
                              <m:e>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𝐶</m:t>
                                    </m:r>
                                  </m:e>
                                  <m:sub>
                                    <m:r>
                                      <a:rPr lang="en-US" altLang="zh-CN" sz="2400" i="1">
                                        <a:latin typeface="Cambria Math" panose="02040503050406030204" pitchFamily="18" charset="0"/>
                                        <a:ea typeface="楷体" panose="02010609060101010101" pitchFamily="49" charset="-122"/>
                                      </a:rPr>
                                      <m:t>𝑘</m:t>
                                    </m:r>
                                  </m:sub>
                                </m:sSub>
                              </m:e>
                            </m:d>
                          </m:num>
                          <m:den>
                            <m:d>
                              <m:dPr>
                                <m:begChr m:val="|"/>
                                <m:endChr m:val="|"/>
                                <m:ctrlPr>
                                  <a:rPr lang="en-US" altLang="zh-CN" sz="2400" i="1">
                                    <a:latin typeface="Cambria Math" panose="02040503050406030204" pitchFamily="18" charset="0"/>
                                    <a:ea typeface="楷体" panose="02010609060101010101" pitchFamily="49" charset="-122"/>
                                  </a:rPr>
                                </m:ctrlPr>
                              </m:dPr>
                              <m:e>
                                <m:r>
                                  <a:rPr lang="en-US" altLang="zh-CN" sz="2400" i="1">
                                    <a:latin typeface="Cambria Math" panose="02040503050406030204" pitchFamily="18" charset="0"/>
                                    <a:ea typeface="楷体" panose="02010609060101010101" pitchFamily="49" charset="-122"/>
                                  </a:rPr>
                                  <m:t>𝐷</m:t>
                                </m:r>
                              </m:e>
                            </m:d>
                          </m:den>
                        </m:f>
                      </m:e>
                    </m:func>
                  </m:oMath>
                </a14:m>
                <a:r>
                  <a:rPr lang="en-US" sz="2400" dirty="0"/>
                  <a:t> </a:t>
                </a:r>
              </a:p>
            </p:txBody>
          </p:sp>
        </mc:Choice>
        <mc:Fallback xmlns="">
          <p:sp>
            <p:nvSpPr>
              <p:cNvPr id="8" name="Rectangle 7">
                <a:extLst>
                  <a:ext uri="{FF2B5EF4-FFF2-40B4-BE49-F238E27FC236}">
                    <a16:creationId xmlns:a16="http://schemas.microsoft.com/office/drawing/2014/main" id="{F3EA9472-B5DE-4BBA-BB7F-84A0266E450C}"/>
                  </a:ext>
                </a:extLst>
              </p:cNvPr>
              <p:cNvSpPr>
                <a:spLocks noRot="1" noChangeAspect="1" noMove="1" noResize="1" noEditPoints="1" noAdjustHandles="1" noChangeArrowheads="1" noChangeShapeType="1" noTextEdit="1"/>
              </p:cNvSpPr>
              <p:nvPr/>
            </p:nvSpPr>
            <p:spPr>
              <a:xfrm>
                <a:off x="3373643" y="3928484"/>
                <a:ext cx="3827202" cy="67672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EF23514-7DF6-4FD9-A3D2-B974066D81BF}"/>
                  </a:ext>
                </a:extLst>
              </p:cNvPr>
              <p:cNvSpPr/>
              <p:nvPr/>
            </p:nvSpPr>
            <p:spPr>
              <a:xfrm>
                <a:off x="3341868" y="4978380"/>
                <a:ext cx="7718075" cy="688843"/>
              </a:xfrm>
              <a:prstGeom prst="rect">
                <a:avLst/>
              </a:prstGeom>
            </p:spPr>
            <p:txBody>
              <a:bodyPr wrap="none">
                <a:spAutoFit/>
              </a:bodyPr>
              <a:lstStyle/>
              <a:p>
                <a14:m>
                  <m:oMath xmlns:m="http://schemas.openxmlformats.org/officeDocument/2006/math">
                    <m:r>
                      <a:rPr lang="en-US" altLang="zh-CN" sz="2400" i="1" smtClean="0">
                        <a:latin typeface="Cambria Math" panose="02040503050406030204" pitchFamily="18" charset="0"/>
                        <a:ea typeface="楷体" panose="02010609060101010101" pitchFamily="49" charset="-122"/>
                      </a:rPr>
                      <m:t>𝐻</m:t>
                    </m:r>
                    <m:d>
                      <m:dPr>
                        <m:ctrlPr>
                          <a:rPr lang="en-US" altLang="zh-CN" sz="2400" i="1">
                            <a:latin typeface="Cambria Math" panose="02040503050406030204" pitchFamily="18" charset="0"/>
                            <a:ea typeface="楷体" panose="02010609060101010101" pitchFamily="49" charset="-122"/>
                          </a:rPr>
                        </m:ctrlPr>
                      </m:dPr>
                      <m:e>
                        <m:r>
                          <a:rPr lang="en-US" altLang="zh-CN" sz="2400" i="1">
                            <a:latin typeface="Cambria Math" panose="02040503050406030204" pitchFamily="18" charset="0"/>
                            <a:ea typeface="楷体" panose="02010609060101010101" pitchFamily="49" charset="-122"/>
                          </a:rPr>
                          <m:t>𝐷</m:t>
                        </m:r>
                        <m:r>
                          <a:rPr lang="en-US" altLang="zh-CN" sz="2400" b="0" i="0"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𝐴</m:t>
                        </m:r>
                      </m:e>
                    </m:d>
                    <m:r>
                      <a:rPr lang="en-US" altLang="zh-CN" sz="2400" i="1">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m:t>
                    </m:r>
                    <m:nary>
                      <m:naryPr>
                        <m:chr m:val="∑"/>
                        <m:ctrlPr>
                          <a:rPr lang="en-US" altLang="zh-CN" sz="2400" i="1" smtClean="0">
                            <a:latin typeface="Cambria Math" panose="02040503050406030204" pitchFamily="18" charset="0"/>
                            <a:ea typeface="楷体" panose="02010609060101010101" pitchFamily="49" charset="-122"/>
                          </a:rPr>
                        </m:ctrlPr>
                      </m:naryPr>
                      <m:sub>
                        <m:r>
                          <m:rPr>
                            <m:brk m:alnAt="23"/>
                          </m:rPr>
                          <a:rPr lang="en-US" altLang="zh-CN" sz="2400" b="0" i="1" smtClean="0">
                            <a:latin typeface="Cambria Math" panose="02040503050406030204" pitchFamily="18" charset="0"/>
                            <a:ea typeface="楷体" panose="02010609060101010101" pitchFamily="49" charset="-122"/>
                          </a:rPr>
                          <m:t>𝑖</m:t>
                        </m:r>
                        <m:r>
                          <a:rPr lang="en-US" altLang="zh-CN" sz="2400" b="0" i="1" smtClean="0">
                            <a:latin typeface="Cambria Math" panose="02040503050406030204" pitchFamily="18" charset="0"/>
                            <a:ea typeface="楷体" panose="02010609060101010101" pitchFamily="49" charset="-122"/>
                          </a:rPr>
                          <m:t>=1</m:t>
                        </m:r>
                      </m:sub>
                      <m:sup>
                        <m:r>
                          <a:rPr lang="en-US" altLang="zh-CN" sz="2400" b="0" i="1" smtClean="0">
                            <a:latin typeface="Cambria Math" panose="02040503050406030204" pitchFamily="18" charset="0"/>
                            <a:ea typeface="楷体" panose="02010609060101010101" pitchFamily="49" charset="-122"/>
                          </a:rPr>
                          <m:t>𝑛</m:t>
                        </m:r>
                      </m:sup>
                      <m:e>
                        <m:f>
                          <m:fPr>
                            <m:ctrlPr>
                              <a:rPr lang="en-US" altLang="zh-CN" sz="2400" i="1" smtClean="0">
                                <a:latin typeface="Cambria Math" panose="02040503050406030204" pitchFamily="18" charset="0"/>
                                <a:ea typeface="楷体" panose="02010609060101010101" pitchFamily="49" charset="-122"/>
                              </a:rPr>
                            </m:ctrlPr>
                          </m:fPr>
                          <m:num>
                            <m:d>
                              <m:dPr>
                                <m:begChr m:val="|"/>
                                <m:endChr m:val="|"/>
                                <m:ctrlPr>
                                  <a:rPr lang="en-US" altLang="zh-CN" sz="2400" i="1" smtClean="0">
                                    <a:latin typeface="Cambria Math" panose="02040503050406030204" pitchFamily="18" charset="0"/>
                                    <a:ea typeface="楷体" panose="02010609060101010101" pitchFamily="49" charset="-122"/>
                                  </a:rPr>
                                </m:ctrlPr>
                              </m:dPr>
                              <m:e>
                                <m:sSub>
                                  <m:sSubPr>
                                    <m:ctrlPr>
                                      <a:rPr lang="en-US" altLang="zh-CN" sz="240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𝐷</m:t>
                                    </m:r>
                                  </m:e>
                                  <m:sub>
                                    <m:r>
                                      <a:rPr lang="en-US" altLang="zh-CN" sz="2400" b="0" i="1" smtClean="0">
                                        <a:latin typeface="Cambria Math" panose="02040503050406030204" pitchFamily="18" charset="0"/>
                                        <a:ea typeface="楷体" panose="02010609060101010101" pitchFamily="49" charset="-122"/>
                                      </a:rPr>
                                      <m:t>𝑖</m:t>
                                    </m:r>
                                  </m:sub>
                                </m:sSub>
                              </m:e>
                            </m:d>
                          </m:num>
                          <m:den>
                            <m:d>
                              <m:dPr>
                                <m:begChr m:val="|"/>
                                <m:endChr m:val="|"/>
                                <m:ctrlPr>
                                  <a:rPr lang="en-US" altLang="zh-CN" sz="240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e>
                            </m:d>
                          </m:den>
                        </m:f>
                      </m:e>
                    </m:nary>
                    <m:r>
                      <a:rPr lang="en-US" altLang="zh-CN" sz="2400" i="1" smtClean="0">
                        <a:latin typeface="Cambria Math" panose="02040503050406030204" pitchFamily="18" charset="0"/>
                        <a:ea typeface="楷体" panose="02010609060101010101" pitchFamily="49" charset="-122"/>
                      </a:rPr>
                      <m:t>𝐻</m:t>
                    </m:r>
                    <m:d>
                      <m:dPr>
                        <m:ctrlPr>
                          <a:rPr lang="en-US" altLang="zh-CN" sz="2400" i="1" smtClean="0">
                            <a:latin typeface="Cambria Math" panose="02040503050406030204" pitchFamily="18" charset="0"/>
                            <a:ea typeface="楷体" panose="02010609060101010101" pitchFamily="49" charset="-122"/>
                          </a:rPr>
                        </m:ctrlPr>
                      </m:dPr>
                      <m:e>
                        <m:sSub>
                          <m:sSubPr>
                            <m:ctrlPr>
                              <a:rPr lang="en-US" altLang="zh-CN" sz="240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𝐷</m:t>
                            </m:r>
                          </m:e>
                          <m:sub>
                            <m:r>
                              <a:rPr lang="en-US" altLang="zh-CN" sz="2400" b="0" i="1" smtClean="0">
                                <a:latin typeface="Cambria Math" panose="02040503050406030204" pitchFamily="18" charset="0"/>
                                <a:ea typeface="楷体" panose="02010609060101010101" pitchFamily="49" charset="-122"/>
                              </a:rPr>
                              <m:t>𝑖</m:t>
                            </m:r>
                          </m:sub>
                        </m:sSub>
                      </m:e>
                    </m:d>
                  </m:oMath>
                </a14:m>
                <a:r>
                  <a:rPr lang="en-US" sz="2400" dirty="0"/>
                  <a:t>=</a:t>
                </a:r>
                <a:r>
                  <a:rPr lang="en-US" altLang="zh-CN" sz="2400" dirty="0">
                    <a:ea typeface="楷体" panose="02010609060101010101" pitchFamily="49" charset="-122"/>
                  </a:rPr>
                  <a:t> </a:t>
                </a:r>
                <a14:m>
                  <m:oMath xmlns:m="http://schemas.openxmlformats.org/officeDocument/2006/math">
                    <m:nary>
                      <m:naryPr>
                        <m:chr m:val="∑"/>
                        <m:ctrlPr>
                          <a:rPr lang="en-US" altLang="zh-CN" sz="2400" i="1">
                            <a:latin typeface="Cambria Math" panose="02040503050406030204" pitchFamily="18" charset="0"/>
                            <a:ea typeface="楷体" panose="02010609060101010101" pitchFamily="49" charset="-122"/>
                          </a:rPr>
                        </m:ctrlPr>
                      </m:naryPr>
                      <m:sub>
                        <m:r>
                          <m:rPr>
                            <m:brk m:alnAt="23"/>
                          </m:rPr>
                          <a:rPr lang="en-US" altLang="zh-CN" sz="2400" i="1">
                            <a:latin typeface="Cambria Math" panose="02040503050406030204" pitchFamily="18" charset="0"/>
                            <a:ea typeface="楷体" panose="02010609060101010101" pitchFamily="49" charset="-122"/>
                          </a:rPr>
                          <m:t>𝑖</m:t>
                        </m:r>
                        <m:r>
                          <a:rPr lang="en-US" altLang="zh-CN" sz="2400" i="1">
                            <a:latin typeface="Cambria Math" panose="02040503050406030204" pitchFamily="18" charset="0"/>
                            <a:ea typeface="楷体" panose="02010609060101010101" pitchFamily="49" charset="-122"/>
                          </a:rPr>
                          <m:t>=1</m:t>
                        </m:r>
                      </m:sub>
                      <m:sup>
                        <m:r>
                          <a:rPr lang="en-US" altLang="zh-CN" sz="2400" i="1">
                            <a:latin typeface="Cambria Math" panose="02040503050406030204" pitchFamily="18" charset="0"/>
                            <a:ea typeface="楷体" panose="02010609060101010101" pitchFamily="49" charset="-122"/>
                          </a:rPr>
                          <m:t>𝑛</m:t>
                        </m:r>
                      </m:sup>
                      <m:e>
                        <m:f>
                          <m:fPr>
                            <m:ctrlPr>
                              <a:rPr lang="en-US" altLang="zh-CN" sz="2400" i="1">
                                <a:latin typeface="Cambria Math" panose="02040503050406030204" pitchFamily="18" charset="0"/>
                                <a:ea typeface="楷体" panose="02010609060101010101" pitchFamily="49" charset="-122"/>
                              </a:rPr>
                            </m:ctrlPr>
                          </m:fPr>
                          <m:num>
                            <m:d>
                              <m:dPr>
                                <m:begChr m:val="|"/>
                                <m:endChr m:val="|"/>
                                <m:ctrlPr>
                                  <a:rPr lang="en-US" altLang="zh-CN" sz="2400" i="1">
                                    <a:latin typeface="Cambria Math" panose="02040503050406030204" pitchFamily="18" charset="0"/>
                                    <a:ea typeface="楷体" panose="02010609060101010101" pitchFamily="49" charset="-122"/>
                                  </a:rPr>
                                </m:ctrlPr>
                              </m:dPr>
                              <m:e>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𝐷</m:t>
                                    </m:r>
                                  </m:e>
                                  <m:sub>
                                    <m:r>
                                      <a:rPr lang="en-US" altLang="zh-CN" sz="2400" i="1">
                                        <a:latin typeface="Cambria Math" panose="02040503050406030204" pitchFamily="18" charset="0"/>
                                        <a:ea typeface="楷体" panose="02010609060101010101" pitchFamily="49" charset="-122"/>
                                      </a:rPr>
                                      <m:t>𝑖</m:t>
                                    </m:r>
                                  </m:sub>
                                </m:sSub>
                              </m:e>
                            </m:d>
                          </m:num>
                          <m:den>
                            <m:d>
                              <m:dPr>
                                <m:begChr m:val="|"/>
                                <m:endChr m:val="|"/>
                                <m:ctrlPr>
                                  <a:rPr lang="en-US" altLang="zh-CN" sz="2400" i="1">
                                    <a:latin typeface="Cambria Math" panose="02040503050406030204" pitchFamily="18" charset="0"/>
                                    <a:ea typeface="楷体" panose="02010609060101010101" pitchFamily="49" charset="-122"/>
                                  </a:rPr>
                                </m:ctrlPr>
                              </m:dPr>
                              <m:e>
                                <m:r>
                                  <a:rPr lang="en-US" altLang="zh-CN" sz="2400" i="1">
                                    <a:latin typeface="Cambria Math" panose="02040503050406030204" pitchFamily="18" charset="0"/>
                                    <a:ea typeface="楷体" panose="02010609060101010101" pitchFamily="49" charset="-122"/>
                                  </a:rPr>
                                  <m:t>𝐷</m:t>
                                </m:r>
                              </m:e>
                            </m:d>
                          </m:den>
                        </m:f>
                      </m:e>
                    </m:nary>
                    <m:nary>
                      <m:naryPr>
                        <m:chr m:val="∑"/>
                        <m:ctrlPr>
                          <a:rPr lang="en-US" altLang="zh-CN" sz="2400" i="1">
                            <a:latin typeface="Cambria Math" panose="02040503050406030204" pitchFamily="18" charset="0"/>
                            <a:ea typeface="楷体" panose="02010609060101010101" pitchFamily="49" charset="-122"/>
                          </a:rPr>
                        </m:ctrlPr>
                      </m:naryPr>
                      <m:sub>
                        <m:r>
                          <a:rPr lang="en-US" altLang="zh-CN" sz="2400" b="0" i="1" smtClean="0">
                            <a:latin typeface="Cambria Math" panose="02040503050406030204" pitchFamily="18" charset="0"/>
                            <a:ea typeface="楷体" panose="02010609060101010101" pitchFamily="49" charset="-122"/>
                          </a:rPr>
                          <m:t>𝑘</m:t>
                        </m:r>
                        <m:r>
                          <a:rPr lang="en-US" altLang="zh-CN" sz="2400" i="1">
                            <a:latin typeface="Cambria Math" panose="02040503050406030204" pitchFamily="18" charset="0"/>
                            <a:ea typeface="楷体" panose="02010609060101010101" pitchFamily="49" charset="-122"/>
                          </a:rPr>
                          <m:t>=1</m:t>
                        </m:r>
                      </m:sub>
                      <m:sup>
                        <m:r>
                          <a:rPr lang="en-US" altLang="zh-CN" sz="2400" b="0" i="1" smtClean="0">
                            <a:latin typeface="Cambria Math" panose="02040503050406030204" pitchFamily="18" charset="0"/>
                            <a:ea typeface="楷体" panose="02010609060101010101" pitchFamily="49" charset="-122"/>
                          </a:rPr>
                          <m:t>𝐾</m:t>
                        </m:r>
                      </m:sup>
                      <m:e>
                        <m:f>
                          <m:fPr>
                            <m:ctrlPr>
                              <a:rPr lang="en-US" altLang="zh-CN" sz="2400" i="1">
                                <a:latin typeface="Cambria Math" panose="02040503050406030204" pitchFamily="18" charset="0"/>
                                <a:ea typeface="楷体" panose="02010609060101010101" pitchFamily="49" charset="-122"/>
                              </a:rPr>
                            </m:ctrlPr>
                          </m:fPr>
                          <m:num>
                            <m:d>
                              <m:dPr>
                                <m:begChr m:val="|"/>
                                <m:endChr m:val="|"/>
                                <m:ctrlPr>
                                  <a:rPr lang="en-US" altLang="zh-CN" sz="2400" i="1">
                                    <a:latin typeface="Cambria Math" panose="02040503050406030204" pitchFamily="18" charset="0"/>
                                    <a:ea typeface="楷体" panose="02010609060101010101" pitchFamily="49" charset="-122"/>
                                  </a:rPr>
                                </m:ctrlPr>
                              </m:dPr>
                              <m:e>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𝐷</m:t>
                                    </m:r>
                                  </m:e>
                                  <m:sub>
                                    <m:r>
                                      <a:rPr lang="en-US" altLang="zh-CN" sz="2400" i="1">
                                        <a:latin typeface="Cambria Math" panose="02040503050406030204" pitchFamily="18" charset="0"/>
                                        <a:ea typeface="楷体" panose="02010609060101010101" pitchFamily="49" charset="-122"/>
                                      </a:rPr>
                                      <m:t>𝑖</m:t>
                                    </m:r>
                                    <m:r>
                                      <a:rPr lang="en-US" altLang="zh-CN" sz="2400" b="0" i="1" smtClean="0">
                                        <a:latin typeface="Cambria Math" panose="02040503050406030204" pitchFamily="18" charset="0"/>
                                        <a:ea typeface="楷体" panose="02010609060101010101" pitchFamily="49" charset="-122"/>
                                      </a:rPr>
                                      <m:t>𝑘</m:t>
                                    </m:r>
                                  </m:sub>
                                </m:sSub>
                              </m:e>
                            </m:d>
                          </m:num>
                          <m:den>
                            <m:d>
                              <m:dPr>
                                <m:begChr m:val="|"/>
                                <m:endChr m:val="|"/>
                                <m:ctrlPr>
                                  <a:rPr lang="en-US" altLang="zh-CN" sz="2400" i="1">
                                    <a:latin typeface="Cambria Math" panose="02040503050406030204" pitchFamily="18" charset="0"/>
                                    <a:ea typeface="楷体" panose="02010609060101010101" pitchFamily="49" charset="-122"/>
                                  </a:rPr>
                                </m:ctrlPr>
                              </m:dPr>
                              <m:e>
                                <m:sSub>
                                  <m:sSubPr>
                                    <m:ctrlPr>
                                      <a:rPr lang="en-US" altLang="zh-CN" sz="2400" i="1" smtClean="0">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𝐷</m:t>
                                    </m:r>
                                  </m:e>
                                  <m:sub>
                                    <m:r>
                                      <a:rPr lang="en-US" altLang="zh-CN" sz="2400" b="0" i="1" smtClean="0">
                                        <a:latin typeface="Cambria Math" panose="02040503050406030204" pitchFamily="18" charset="0"/>
                                        <a:ea typeface="楷体" panose="02010609060101010101" pitchFamily="49" charset="-122"/>
                                      </a:rPr>
                                      <m:t>𝑖</m:t>
                                    </m:r>
                                  </m:sub>
                                </m:sSub>
                              </m:e>
                            </m:d>
                          </m:den>
                        </m:f>
                      </m:e>
                    </m:nary>
                    <m:func>
                      <m:funcPr>
                        <m:ctrlPr>
                          <a:rPr lang="en-US" altLang="zh-CN" sz="2400" i="1">
                            <a:latin typeface="Cambria Math" panose="02040503050406030204" pitchFamily="18" charset="0"/>
                            <a:ea typeface="楷体" panose="02010609060101010101" pitchFamily="49" charset="-122"/>
                          </a:rPr>
                        </m:ctrlPr>
                      </m:funcPr>
                      <m:fName>
                        <m:sSub>
                          <m:sSubPr>
                            <m:ctrlPr>
                              <a:rPr lang="en-US" altLang="zh-CN" sz="2400" i="1">
                                <a:latin typeface="Cambria Math" panose="02040503050406030204" pitchFamily="18" charset="0"/>
                                <a:ea typeface="楷体" panose="02010609060101010101" pitchFamily="49" charset="-122"/>
                              </a:rPr>
                            </m:ctrlPr>
                          </m:sSubPr>
                          <m:e>
                            <m:r>
                              <m:rPr>
                                <m:sty m:val="p"/>
                              </m:rPr>
                              <a:rPr lang="en-US" altLang="zh-CN" sz="2400">
                                <a:latin typeface="Cambria Math" panose="02040503050406030204" pitchFamily="18" charset="0"/>
                                <a:ea typeface="楷体" panose="02010609060101010101" pitchFamily="49" charset="-122"/>
                              </a:rPr>
                              <m:t>log</m:t>
                            </m:r>
                          </m:e>
                          <m:sub>
                            <m:r>
                              <a:rPr lang="en-US" altLang="zh-CN" sz="2400" i="1">
                                <a:latin typeface="Cambria Math" panose="02040503050406030204" pitchFamily="18" charset="0"/>
                                <a:ea typeface="楷体" panose="02010609060101010101" pitchFamily="49" charset="-122"/>
                              </a:rPr>
                              <m:t>2</m:t>
                            </m:r>
                          </m:sub>
                        </m:sSub>
                      </m:fName>
                      <m:e>
                        <m:f>
                          <m:fPr>
                            <m:ctrlPr>
                              <a:rPr lang="en-US" altLang="zh-CN" sz="2400" i="1">
                                <a:latin typeface="Cambria Math" panose="02040503050406030204" pitchFamily="18" charset="0"/>
                                <a:ea typeface="楷体" panose="02010609060101010101" pitchFamily="49" charset="-122"/>
                              </a:rPr>
                            </m:ctrlPr>
                          </m:fPr>
                          <m:num>
                            <m:d>
                              <m:dPr>
                                <m:begChr m:val="|"/>
                                <m:endChr m:val="|"/>
                                <m:ctrlPr>
                                  <a:rPr lang="en-US" altLang="zh-CN" sz="2400" i="1">
                                    <a:latin typeface="Cambria Math" panose="02040503050406030204" pitchFamily="18" charset="0"/>
                                    <a:ea typeface="楷体" panose="02010609060101010101" pitchFamily="49" charset="-122"/>
                                  </a:rPr>
                                </m:ctrlPr>
                              </m:dPr>
                              <m:e>
                                <m:sSub>
                                  <m:sSubPr>
                                    <m:ctrlPr>
                                      <a:rPr lang="en-US" altLang="zh-CN" sz="2400" i="1">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𝐷</m:t>
                                    </m:r>
                                  </m:e>
                                  <m:sub>
                                    <m:r>
                                      <a:rPr lang="en-US" altLang="zh-CN" sz="2400" b="0" i="1" smtClean="0">
                                        <a:latin typeface="Cambria Math" panose="02040503050406030204" pitchFamily="18" charset="0"/>
                                        <a:ea typeface="楷体" panose="02010609060101010101" pitchFamily="49" charset="-122"/>
                                      </a:rPr>
                                      <m:t>𝑖</m:t>
                                    </m:r>
                                    <m:r>
                                      <a:rPr lang="en-US" altLang="zh-CN" sz="2400" i="1">
                                        <a:latin typeface="Cambria Math" panose="02040503050406030204" pitchFamily="18" charset="0"/>
                                        <a:ea typeface="楷体" panose="02010609060101010101" pitchFamily="49" charset="-122"/>
                                      </a:rPr>
                                      <m:t>𝑘</m:t>
                                    </m:r>
                                  </m:sub>
                                </m:sSub>
                              </m:e>
                            </m:d>
                          </m:num>
                          <m:den>
                            <m:d>
                              <m:dPr>
                                <m:begChr m:val="|"/>
                                <m:endChr m:val="|"/>
                                <m:ctrlPr>
                                  <a:rPr lang="en-US" altLang="zh-CN" sz="2400" i="1">
                                    <a:latin typeface="Cambria Math" panose="02040503050406030204" pitchFamily="18" charset="0"/>
                                    <a:ea typeface="楷体" panose="02010609060101010101" pitchFamily="49" charset="-122"/>
                                  </a:rPr>
                                </m:ctrlPr>
                              </m:dPr>
                              <m:e>
                                <m:sSub>
                                  <m:sSubPr>
                                    <m:ctrlPr>
                                      <a:rPr lang="en-US" altLang="zh-CN" sz="2400" i="1" smtClean="0">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𝐷</m:t>
                                    </m:r>
                                  </m:e>
                                  <m:sub>
                                    <m:r>
                                      <a:rPr lang="en-US" altLang="zh-CN" sz="2400" b="0" i="1" smtClean="0">
                                        <a:latin typeface="Cambria Math" panose="02040503050406030204" pitchFamily="18" charset="0"/>
                                        <a:ea typeface="楷体" panose="02010609060101010101" pitchFamily="49" charset="-122"/>
                                      </a:rPr>
                                      <m:t>𝑖</m:t>
                                    </m:r>
                                  </m:sub>
                                </m:sSub>
                              </m:e>
                            </m:d>
                          </m:den>
                        </m:f>
                      </m:e>
                    </m:func>
                  </m:oMath>
                </a14:m>
                <a:endParaRPr lang="en-US" sz="2400" dirty="0"/>
              </a:p>
            </p:txBody>
          </p:sp>
        </mc:Choice>
        <mc:Fallback xmlns="">
          <p:sp>
            <p:nvSpPr>
              <p:cNvPr id="9" name="Rectangle 8">
                <a:extLst>
                  <a:ext uri="{FF2B5EF4-FFF2-40B4-BE49-F238E27FC236}">
                    <a16:creationId xmlns:a16="http://schemas.microsoft.com/office/drawing/2014/main" id="{5EF23514-7DF6-4FD9-A3D2-B974066D81BF}"/>
                  </a:ext>
                </a:extLst>
              </p:cNvPr>
              <p:cNvSpPr>
                <a:spLocks noRot="1" noChangeAspect="1" noMove="1" noResize="1" noEditPoints="1" noAdjustHandles="1" noChangeArrowheads="1" noChangeShapeType="1" noTextEdit="1"/>
              </p:cNvSpPr>
              <p:nvPr/>
            </p:nvSpPr>
            <p:spPr>
              <a:xfrm>
                <a:off x="3341868" y="4978380"/>
                <a:ext cx="7718075" cy="688843"/>
              </a:xfrm>
              <a:prstGeom prst="rect">
                <a:avLst/>
              </a:prstGeom>
              <a:blipFill>
                <a:blip r:embed="rId4"/>
                <a:stretch>
                  <a:fillRect b="-8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B0E03F38-DCA6-4D82-8004-8CF1070209B4}"/>
                  </a:ext>
                </a:extLst>
              </p:cNvPr>
              <p:cNvSpPr/>
              <p:nvPr/>
            </p:nvSpPr>
            <p:spPr>
              <a:xfrm>
                <a:off x="3258857" y="6064714"/>
                <a:ext cx="37125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楷体" panose="02010609060101010101" pitchFamily="49" charset="-122"/>
                        </a:rPr>
                        <m:t>𝑔</m:t>
                      </m:r>
                      <m:d>
                        <m:dPr>
                          <m:ctrlPr>
                            <a:rPr lang="en-US" altLang="zh-CN" sz="2400" b="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𝐴</m:t>
                          </m:r>
                        </m:e>
                      </m:d>
                      <m:r>
                        <a:rPr lang="en-US" altLang="zh-CN" sz="2400" i="1">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𝐻</m:t>
                      </m:r>
                      <m:d>
                        <m:dPr>
                          <m:ctrlPr>
                            <a:rPr lang="en-US" altLang="zh-CN" sz="2400" b="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e>
                      </m:d>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𝐻</m:t>
                      </m:r>
                      <m:d>
                        <m:dPr>
                          <m:ctrlPr>
                            <a:rPr lang="en-US" altLang="zh-CN" sz="2400" b="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𝐴</m:t>
                          </m:r>
                        </m:e>
                      </m:d>
                    </m:oMath>
                  </m:oMathPara>
                </a14:m>
                <a:endParaRPr lang="en-US" sz="2400" dirty="0"/>
              </a:p>
            </p:txBody>
          </p:sp>
        </mc:Choice>
        <mc:Fallback xmlns="">
          <p:sp>
            <p:nvSpPr>
              <p:cNvPr id="10" name="Rectangle 3">
                <a:extLst>
                  <a:ext uri="{FF2B5EF4-FFF2-40B4-BE49-F238E27FC236}">
                    <a16:creationId xmlns:a16="http://schemas.microsoft.com/office/drawing/2014/main" id="{B0E03F38-DCA6-4D82-8004-8CF1070209B4}"/>
                  </a:ext>
                </a:extLst>
              </p:cNvPr>
              <p:cNvSpPr>
                <a:spLocks noRot="1" noChangeAspect="1" noMove="1" noResize="1" noEditPoints="1" noAdjustHandles="1" noChangeArrowheads="1" noChangeShapeType="1" noTextEdit="1"/>
              </p:cNvSpPr>
              <p:nvPr/>
            </p:nvSpPr>
            <p:spPr>
              <a:xfrm>
                <a:off x="3258857" y="6064714"/>
                <a:ext cx="3712555" cy="461665"/>
              </a:xfrm>
              <a:prstGeom prst="rect">
                <a:avLst/>
              </a:prstGeom>
              <a:blipFill>
                <a:blip r:embed="rId5"/>
                <a:stretch>
                  <a:fillRect b="-19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45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监督学习</a:t>
            </a:r>
            <a:r>
              <a:rPr lang="en-US" altLang="zh-CN" dirty="0"/>
              <a:t>-</a:t>
            </a:r>
            <a:r>
              <a:rPr lang="zh-CN" altLang="en-US" dirty="0"/>
              <a:t>决策树</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8BD4735C-C56B-4318-BECD-A7DB760DA684}"/>
                  </a:ext>
                </a:extLst>
              </p:cNvPr>
              <p:cNvSpPr/>
              <p:nvPr/>
            </p:nvSpPr>
            <p:spPr>
              <a:xfrm>
                <a:off x="1096295" y="4625615"/>
                <a:ext cx="10555495" cy="1822102"/>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600" dirty="0">
                    <a:latin typeface="+mn-ea"/>
                  </a:rPr>
                  <a:t>由于特征</a:t>
                </a:r>
                <a14:m>
                  <m:oMath xmlns:m="http://schemas.openxmlformats.org/officeDocument/2006/math">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𝐴</m:t>
                        </m:r>
                      </m:e>
                      <m:sub>
                        <m:r>
                          <a:rPr lang="en-US" altLang="zh-CN" sz="2600" b="0" i="1" smtClean="0">
                            <a:latin typeface="Cambria Math" panose="02040503050406030204" pitchFamily="18" charset="0"/>
                          </a:rPr>
                          <m:t>3</m:t>
                        </m:r>
                      </m:sub>
                    </m:sSub>
                  </m:oMath>
                </a14:m>
                <a:r>
                  <a:rPr lang="zh-CN" altLang="en-US" sz="2600" dirty="0">
                    <a:latin typeface="+mn-ea"/>
                  </a:rPr>
                  <a:t>（有房子）的</a:t>
                </a:r>
                <a:r>
                  <a:rPr lang="zh-CN" altLang="en-US" sz="2600" dirty="0">
                    <a:solidFill>
                      <a:srgbClr val="FF0000"/>
                    </a:solidFill>
                    <a:latin typeface="+mn-ea"/>
                  </a:rPr>
                  <a:t>信息增益最大</a:t>
                </a:r>
                <a:r>
                  <a:rPr lang="zh-CN" altLang="en-US" sz="2600" dirty="0">
                    <a:latin typeface="+mn-ea"/>
                  </a:rPr>
                  <a:t>，所以选择</a:t>
                </a:r>
                <a14:m>
                  <m:oMath xmlns:m="http://schemas.openxmlformats.org/officeDocument/2006/math">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𝐴</m:t>
                        </m:r>
                      </m:e>
                      <m:sub>
                        <m:r>
                          <a:rPr lang="en-US" altLang="zh-CN" sz="2600" b="0" i="1" smtClean="0">
                            <a:latin typeface="Cambria Math" panose="02040503050406030204" pitchFamily="18" charset="0"/>
                          </a:rPr>
                          <m:t>3</m:t>
                        </m:r>
                      </m:sub>
                    </m:sSub>
                  </m:oMath>
                </a14:m>
                <a:r>
                  <a:rPr lang="zh-CN" altLang="en-US" sz="2600" dirty="0">
                    <a:latin typeface="+mn-ea"/>
                  </a:rPr>
                  <a:t>作为最优特征。</a:t>
                </a:r>
                <a:endParaRPr lang="en-US" altLang="zh-CN" sz="2600" dirty="0">
                  <a:latin typeface="+mn-ea"/>
                </a:endParaRPr>
              </a:p>
              <a:p>
                <a:pPr marL="457200" indent="-457200">
                  <a:lnSpc>
                    <a:spcPct val="150000"/>
                  </a:lnSpc>
                  <a:buFont typeface="Arial" panose="020B0604020202020204" pitchFamily="34" charset="0"/>
                  <a:buChar char="•"/>
                </a:pP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𝐴</m:t>
                        </m:r>
                      </m:e>
                      <m:sub>
                        <m:r>
                          <a:rPr lang="en-US" altLang="zh-CN" sz="2600" i="1">
                            <a:latin typeface="Cambria Math" panose="02040503050406030204" pitchFamily="18" charset="0"/>
                          </a:rPr>
                          <m:t>3</m:t>
                        </m:r>
                      </m:sub>
                    </m:sSub>
                  </m:oMath>
                </a14:m>
                <a:r>
                  <a:rPr lang="zh-CN" altLang="en-US" sz="2600" dirty="0">
                    <a:latin typeface="+mn-ea"/>
                  </a:rPr>
                  <a:t>取值为“是”的情况下，均可贷款，无需再细分，为叶结点；</a:t>
                </a:r>
                <a:endParaRPr lang="en-US" altLang="zh-CN" sz="2600" dirty="0">
                  <a:latin typeface="+mn-ea"/>
                </a:endParaRPr>
              </a:p>
              <a:p>
                <a:pPr marL="457200" indent="-457200">
                  <a:lnSpc>
                    <a:spcPct val="150000"/>
                  </a:lnSpc>
                  <a:buFont typeface="Arial" panose="020B0604020202020204" pitchFamily="34" charset="0"/>
                  <a:buChar char="•"/>
                </a:pPr>
                <a:r>
                  <a:rPr lang="zh-CN" altLang="en-US" sz="2600" dirty="0">
                    <a:latin typeface="+mn-ea"/>
                  </a:rPr>
                  <a:t>将</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𝐴</m:t>
                        </m:r>
                      </m:e>
                      <m:sub>
                        <m:r>
                          <a:rPr lang="en-US" altLang="zh-CN" sz="2600" i="1">
                            <a:latin typeface="Cambria Math" panose="02040503050406030204" pitchFamily="18" charset="0"/>
                          </a:rPr>
                          <m:t>3</m:t>
                        </m:r>
                      </m:sub>
                    </m:sSub>
                  </m:oMath>
                </a14:m>
                <a:r>
                  <a:rPr lang="zh-CN" altLang="en-US" sz="2600" dirty="0">
                    <a:latin typeface="+mn-ea"/>
                  </a:rPr>
                  <a:t>取值为“否”的样本提取出来，构成子数据集</a:t>
                </a:r>
                <a14:m>
                  <m:oMath xmlns:m="http://schemas.openxmlformats.org/officeDocument/2006/math">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𝐷</m:t>
                        </m:r>
                      </m:e>
                      <m:sub>
                        <m:r>
                          <a:rPr lang="en-US" altLang="zh-CN" sz="2600" b="0" i="1" smtClean="0">
                            <a:latin typeface="Cambria Math" panose="02040503050406030204" pitchFamily="18" charset="0"/>
                          </a:rPr>
                          <m:t>2</m:t>
                        </m:r>
                      </m:sub>
                    </m:sSub>
                  </m:oMath>
                </a14:m>
                <a:r>
                  <a:rPr lang="zh-CN" altLang="en-US" sz="2600" b="0" dirty="0">
                    <a:latin typeface="+mn-ea"/>
                  </a:rPr>
                  <a:t>。</a:t>
                </a:r>
                <a:endParaRPr lang="en-US" altLang="zh-CN" sz="2600" b="0" dirty="0">
                  <a:latin typeface="+mn-ea"/>
                </a:endParaRPr>
              </a:p>
            </p:txBody>
          </p:sp>
        </mc:Choice>
        <mc:Fallback xmlns="">
          <p:sp>
            <p:nvSpPr>
              <p:cNvPr id="17" name="矩形 16">
                <a:extLst>
                  <a:ext uri="{FF2B5EF4-FFF2-40B4-BE49-F238E27FC236}">
                    <a16:creationId xmlns:a16="http://schemas.microsoft.com/office/drawing/2014/main" id="{8BD4735C-C56B-4318-BECD-A7DB760DA684}"/>
                  </a:ext>
                </a:extLst>
              </p:cNvPr>
              <p:cNvSpPr>
                <a:spLocks noRot="1" noChangeAspect="1" noMove="1" noResize="1" noEditPoints="1" noAdjustHandles="1" noChangeArrowheads="1" noChangeShapeType="1" noTextEdit="1"/>
              </p:cNvSpPr>
              <p:nvPr/>
            </p:nvSpPr>
            <p:spPr>
              <a:xfrm>
                <a:off x="1096295" y="4625615"/>
                <a:ext cx="10555495" cy="1822102"/>
              </a:xfrm>
              <a:prstGeom prst="rect">
                <a:avLst/>
              </a:prstGeom>
              <a:blipFill>
                <a:blip r:embed="rId3"/>
                <a:stretch>
                  <a:fillRect l="-924" r="-4217" b="-7358"/>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27764EAC-FAE2-46AD-93C5-0E5830690964}"/>
              </a:ext>
            </a:extLst>
          </p:cNvPr>
          <p:cNvSpPr/>
          <p:nvPr/>
        </p:nvSpPr>
        <p:spPr>
          <a:xfrm>
            <a:off x="798305" y="1562899"/>
            <a:ext cx="1518364" cy="492443"/>
          </a:xfrm>
          <a:prstGeom prst="rect">
            <a:avLst/>
          </a:prstGeom>
        </p:spPr>
        <p:txBody>
          <a:bodyPr wrap="none">
            <a:spAutoFit/>
          </a:bodyPr>
          <a:lstStyle/>
          <a:p>
            <a:r>
              <a:rPr lang="zh-CN" altLang="en-US" sz="2600" dirty="0">
                <a:latin typeface="+mn-ea"/>
              </a:rPr>
              <a:t>第一步，</a:t>
            </a:r>
            <a:endParaRPr lang="zh-CN" altLang="en-US" dirty="0"/>
          </a:p>
        </p:txBody>
      </p:sp>
      <mc:AlternateContent xmlns:mc="http://schemas.openxmlformats.org/markup-compatibility/2006" xmlns:a14="http://schemas.microsoft.com/office/drawing/2010/main">
        <mc:Choice Requires="a14">
          <p:sp>
            <p:nvSpPr>
              <p:cNvPr id="9" name="Rectangle 6">
                <a:extLst>
                  <a:ext uri="{FF2B5EF4-FFF2-40B4-BE49-F238E27FC236}">
                    <a16:creationId xmlns:a16="http://schemas.microsoft.com/office/drawing/2014/main" id="{705F0EA9-3D82-4684-B7B3-05D6B64918C8}"/>
                  </a:ext>
                </a:extLst>
              </p:cNvPr>
              <p:cNvSpPr/>
              <p:nvPr/>
            </p:nvSpPr>
            <p:spPr>
              <a:xfrm>
                <a:off x="2457792" y="1567373"/>
                <a:ext cx="8367868" cy="676724"/>
              </a:xfrm>
              <a:prstGeom prst="rect">
                <a:avLst/>
              </a:prstGeom>
            </p:spPr>
            <p:txBody>
              <a:bodyPr wrap="none">
                <a:spAutoFit/>
              </a:bodyPr>
              <a:lstStyle/>
              <a:p>
                <a14:m>
                  <m:oMath xmlns:m="http://schemas.openxmlformats.org/officeDocument/2006/math">
                    <m:r>
                      <a:rPr lang="en-US" altLang="zh-CN" sz="2400" i="1" smtClean="0">
                        <a:latin typeface="Cambria Math" panose="02040503050406030204" pitchFamily="18" charset="0"/>
                        <a:ea typeface="楷体" panose="02010609060101010101" pitchFamily="49" charset="-122"/>
                      </a:rPr>
                      <m:t>𝐻</m:t>
                    </m:r>
                    <m:d>
                      <m:dPr>
                        <m:ctrlPr>
                          <a:rPr lang="en-US" altLang="zh-CN" sz="2400" i="1">
                            <a:latin typeface="Cambria Math" panose="02040503050406030204" pitchFamily="18" charset="0"/>
                            <a:ea typeface="楷体" panose="02010609060101010101" pitchFamily="49" charset="-122"/>
                          </a:rPr>
                        </m:ctrlPr>
                      </m:dPr>
                      <m:e>
                        <m:r>
                          <a:rPr lang="en-US" altLang="zh-CN" sz="2400" i="1">
                            <a:latin typeface="Cambria Math" panose="02040503050406030204" pitchFamily="18" charset="0"/>
                            <a:ea typeface="楷体" panose="02010609060101010101" pitchFamily="49" charset="-122"/>
                          </a:rPr>
                          <m:t>𝐷</m:t>
                        </m:r>
                      </m:e>
                    </m:d>
                    <m:r>
                      <a:rPr lang="en-US" altLang="zh-CN" sz="2400" i="1">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m:t>
                    </m:r>
                    <m:nary>
                      <m:naryPr>
                        <m:chr m:val="∑"/>
                        <m:ctrlPr>
                          <a:rPr lang="en-US" altLang="zh-CN" sz="2400" i="1" smtClean="0">
                            <a:latin typeface="Cambria Math" panose="02040503050406030204" pitchFamily="18" charset="0"/>
                            <a:ea typeface="楷体" panose="02010609060101010101" pitchFamily="49" charset="-122"/>
                          </a:rPr>
                        </m:ctrlPr>
                      </m:naryPr>
                      <m:sub>
                        <m:r>
                          <m:rPr>
                            <m:brk m:alnAt="23"/>
                          </m:rPr>
                          <a:rPr lang="en-US" altLang="zh-CN" sz="2400" b="0" i="1" smtClean="0">
                            <a:latin typeface="Cambria Math" panose="02040503050406030204" pitchFamily="18" charset="0"/>
                            <a:ea typeface="楷体" panose="02010609060101010101" pitchFamily="49" charset="-122"/>
                          </a:rPr>
                          <m:t>𝑘</m:t>
                        </m:r>
                        <m:r>
                          <a:rPr lang="en-US" altLang="zh-CN" sz="2400" b="0" i="1" smtClean="0">
                            <a:latin typeface="Cambria Math" panose="02040503050406030204" pitchFamily="18" charset="0"/>
                            <a:ea typeface="楷体" panose="02010609060101010101" pitchFamily="49" charset="-122"/>
                          </a:rPr>
                          <m:t>=1</m:t>
                        </m:r>
                      </m:sub>
                      <m:sup>
                        <m:r>
                          <a:rPr lang="en-US" altLang="zh-CN" sz="2400" b="0" i="1" smtClean="0">
                            <a:latin typeface="Cambria Math" panose="02040503050406030204" pitchFamily="18" charset="0"/>
                            <a:ea typeface="楷体" panose="02010609060101010101" pitchFamily="49" charset="-122"/>
                          </a:rPr>
                          <m:t>𝐾</m:t>
                        </m:r>
                      </m:sup>
                      <m:e>
                        <m:f>
                          <m:fPr>
                            <m:ctrlPr>
                              <a:rPr lang="en-US" altLang="zh-CN" sz="2400" i="1" smtClean="0">
                                <a:latin typeface="Cambria Math" panose="02040503050406030204" pitchFamily="18" charset="0"/>
                                <a:ea typeface="楷体" panose="02010609060101010101" pitchFamily="49" charset="-122"/>
                              </a:rPr>
                            </m:ctrlPr>
                          </m:fPr>
                          <m:num>
                            <m:d>
                              <m:dPr>
                                <m:begChr m:val="|"/>
                                <m:endChr m:val="|"/>
                                <m:ctrlPr>
                                  <a:rPr lang="en-US" altLang="zh-CN" sz="2400" i="1" smtClean="0">
                                    <a:latin typeface="Cambria Math" panose="02040503050406030204" pitchFamily="18" charset="0"/>
                                    <a:ea typeface="楷体" panose="02010609060101010101" pitchFamily="49" charset="-122"/>
                                  </a:rPr>
                                </m:ctrlPr>
                              </m:dPr>
                              <m:e>
                                <m:sSub>
                                  <m:sSubPr>
                                    <m:ctrlPr>
                                      <a:rPr lang="en-US" altLang="zh-CN" sz="240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𝐶</m:t>
                                    </m:r>
                                  </m:e>
                                  <m:sub>
                                    <m:r>
                                      <a:rPr lang="en-US" altLang="zh-CN" sz="2400" b="0" i="1" smtClean="0">
                                        <a:latin typeface="Cambria Math" panose="02040503050406030204" pitchFamily="18" charset="0"/>
                                        <a:ea typeface="楷体" panose="02010609060101010101" pitchFamily="49" charset="-122"/>
                                      </a:rPr>
                                      <m:t>𝑘</m:t>
                                    </m:r>
                                  </m:sub>
                                </m:sSub>
                              </m:e>
                            </m:d>
                          </m:num>
                          <m:den>
                            <m:d>
                              <m:dPr>
                                <m:begChr m:val="|"/>
                                <m:endChr m:val="|"/>
                                <m:ctrlPr>
                                  <a:rPr lang="en-US" altLang="zh-CN" sz="240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e>
                            </m:d>
                          </m:den>
                        </m:f>
                      </m:e>
                    </m:nary>
                    <m:func>
                      <m:funcPr>
                        <m:ctrlPr>
                          <a:rPr lang="en-US" altLang="zh-CN" sz="2400" i="1" smtClean="0">
                            <a:latin typeface="Cambria Math" panose="02040503050406030204" pitchFamily="18" charset="0"/>
                            <a:ea typeface="楷体" panose="02010609060101010101" pitchFamily="49" charset="-122"/>
                          </a:rPr>
                        </m:ctrlPr>
                      </m:funcPr>
                      <m:fName>
                        <m:sSub>
                          <m:sSubPr>
                            <m:ctrlPr>
                              <a:rPr lang="en-US" altLang="zh-CN" sz="2400" i="1" smtClean="0">
                                <a:latin typeface="Cambria Math" panose="02040503050406030204" pitchFamily="18" charset="0"/>
                                <a:ea typeface="楷体" panose="02010609060101010101" pitchFamily="49" charset="-122"/>
                              </a:rPr>
                            </m:ctrlPr>
                          </m:sSubPr>
                          <m:e>
                            <m:r>
                              <m:rPr>
                                <m:sty m:val="p"/>
                              </m:rPr>
                              <a:rPr lang="en-US" altLang="zh-CN" sz="2400" i="0" smtClean="0">
                                <a:latin typeface="Cambria Math" panose="02040503050406030204" pitchFamily="18" charset="0"/>
                                <a:ea typeface="楷体" panose="02010609060101010101" pitchFamily="49" charset="-122"/>
                              </a:rPr>
                              <m:t>log</m:t>
                            </m:r>
                          </m:e>
                          <m:sub>
                            <m:r>
                              <a:rPr lang="en-US" altLang="zh-CN" sz="2400" b="0" i="1" smtClean="0">
                                <a:latin typeface="Cambria Math" panose="02040503050406030204" pitchFamily="18" charset="0"/>
                                <a:ea typeface="楷体" panose="02010609060101010101" pitchFamily="49" charset="-122"/>
                              </a:rPr>
                              <m:t>2</m:t>
                            </m:r>
                          </m:sub>
                        </m:sSub>
                      </m:fName>
                      <m:e>
                        <m:f>
                          <m:fPr>
                            <m:ctrlPr>
                              <a:rPr lang="en-US" altLang="zh-CN" sz="2400" i="1">
                                <a:latin typeface="Cambria Math" panose="02040503050406030204" pitchFamily="18" charset="0"/>
                                <a:ea typeface="楷体" panose="02010609060101010101" pitchFamily="49" charset="-122"/>
                              </a:rPr>
                            </m:ctrlPr>
                          </m:fPr>
                          <m:num>
                            <m:d>
                              <m:dPr>
                                <m:begChr m:val="|"/>
                                <m:endChr m:val="|"/>
                                <m:ctrlPr>
                                  <a:rPr lang="en-US" altLang="zh-CN" sz="2400" i="1">
                                    <a:latin typeface="Cambria Math" panose="02040503050406030204" pitchFamily="18" charset="0"/>
                                    <a:ea typeface="楷体" panose="02010609060101010101" pitchFamily="49" charset="-122"/>
                                  </a:rPr>
                                </m:ctrlPr>
                              </m:dPr>
                              <m:e>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𝐶</m:t>
                                    </m:r>
                                  </m:e>
                                  <m:sub>
                                    <m:r>
                                      <a:rPr lang="en-US" altLang="zh-CN" sz="2400" i="1">
                                        <a:latin typeface="Cambria Math" panose="02040503050406030204" pitchFamily="18" charset="0"/>
                                        <a:ea typeface="楷体" panose="02010609060101010101" pitchFamily="49" charset="-122"/>
                                      </a:rPr>
                                      <m:t>𝑘</m:t>
                                    </m:r>
                                  </m:sub>
                                </m:sSub>
                              </m:e>
                            </m:d>
                          </m:num>
                          <m:den>
                            <m:d>
                              <m:dPr>
                                <m:begChr m:val="|"/>
                                <m:endChr m:val="|"/>
                                <m:ctrlPr>
                                  <a:rPr lang="en-US" altLang="zh-CN" sz="2400" i="1">
                                    <a:latin typeface="Cambria Math" panose="02040503050406030204" pitchFamily="18" charset="0"/>
                                    <a:ea typeface="楷体" panose="02010609060101010101" pitchFamily="49" charset="-122"/>
                                  </a:rPr>
                                </m:ctrlPr>
                              </m:dPr>
                              <m:e>
                                <m:r>
                                  <a:rPr lang="en-US" altLang="zh-CN" sz="2400" i="1">
                                    <a:latin typeface="Cambria Math" panose="02040503050406030204" pitchFamily="18" charset="0"/>
                                    <a:ea typeface="楷体" panose="02010609060101010101" pitchFamily="49" charset="-122"/>
                                  </a:rPr>
                                  <m:t>𝐷</m:t>
                                </m:r>
                              </m:e>
                            </m:d>
                          </m:den>
                        </m:f>
                      </m:e>
                    </m:func>
                    <m:r>
                      <a:rPr lang="en-US" altLang="zh-CN" sz="2400" b="0" i="0"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m:t>
                    </m:r>
                    <m:f>
                      <m:fPr>
                        <m:ctrlPr>
                          <a:rPr lang="en-US" altLang="zh-CN" sz="2400" b="0" i="1" smtClean="0">
                            <a:latin typeface="Cambria Math" panose="02040503050406030204" pitchFamily="18" charset="0"/>
                            <a:ea typeface="楷体" panose="02010609060101010101" pitchFamily="49" charset="-122"/>
                          </a:rPr>
                        </m:ctrlPr>
                      </m:fPr>
                      <m:num>
                        <m:r>
                          <a:rPr lang="en-US" altLang="zh-CN" sz="2400" b="0" i="1" smtClean="0">
                            <a:latin typeface="Cambria Math" panose="02040503050406030204" pitchFamily="18" charset="0"/>
                            <a:ea typeface="楷体" panose="02010609060101010101" pitchFamily="49" charset="-122"/>
                          </a:rPr>
                          <m:t>9</m:t>
                        </m:r>
                      </m:num>
                      <m:den>
                        <m:r>
                          <a:rPr lang="en-US" altLang="zh-CN" sz="2400" b="0" i="1" smtClean="0">
                            <a:latin typeface="Cambria Math" panose="02040503050406030204" pitchFamily="18" charset="0"/>
                            <a:ea typeface="楷体" panose="02010609060101010101" pitchFamily="49" charset="-122"/>
                          </a:rPr>
                          <m:t>15</m:t>
                        </m:r>
                      </m:den>
                    </m:f>
                    <m:func>
                      <m:funcPr>
                        <m:ctrlPr>
                          <a:rPr lang="en-US" altLang="zh-CN" sz="2400" b="0" i="1" smtClean="0">
                            <a:latin typeface="Cambria Math" panose="02040503050406030204" pitchFamily="18" charset="0"/>
                            <a:ea typeface="楷体" panose="02010609060101010101" pitchFamily="49" charset="-122"/>
                          </a:rPr>
                        </m:ctrlPr>
                      </m:funcPr>
                      <m:fName>
                        <m:sSub>
                          <m:sSubPr>
                            <m:ctrlPr>
                              <a:rPr lang="en-US" altLang="zh-CN" sz="2400" b="0" i="1" smtClean="0">
                                <a:latin typeface="Cambria Math" panose="02040503050406030204" pitchFamily="18" charset="0"/>
                                <a:ea typeface="楷体" panose="02010609060101010101" pitchFamily="49" charset="-122"/>
                              </a:rPr>
                            </m:ctrlPr>
                          </m:sSubPr>
                          <m:e>
                            <m:r>
                              <m:rPr>
                                <m:sty m:val="p"/>
                              </m:rPr>
                              <a:rPr lang="en-US" altLang="zh-CN" sz="2400" b="0" i="0" smtClean="0">
                                <a:latin typeface="Cambria Math" panose="02040503050406030204" pitchFamily="18" charset="0"/>
                                <a:ea typeface="楷体" panose="02010609060101010101" pitchFamily="49" charset="-122"/>
                              </a:rPr>
                              <m:t>log</m:t>
                            </m:r>
                          </m:e>
                          <m:sub>
                            <m:r>
                              <a:rPr lang="en-US" altLang="zh-CN" sz="2400" b="0" i="1" smtClean="0">
                                <a:latin typeface="Cambria Math" panose="02040503050406030204" pitchFamily="18" charset="0"/>
                                <a:ea typeface="楷体" panose="02010609060101010101" pitchFamily="49" charset="-122"/>
                              </a:rPr>
                              <m:t>2</m:t>
                            </m:r>
                          </m:sub>
                        </m:sSub>
                      </m:fName>
                      <m:e>
                        <m:f>
                          <m:fPr>
                            <m:ctrlPr>
                              <a:rPr lang="en-US" altLang="zh-CN" sz="2400" i="1">
                                <a:latin typeface="Cambria Math" panose="02040503050406030204" pitchFamily="18" charset="0"/>
                                <a:ea typeface="楷体" panose="02010609060101010101" pitchFamily="49" charset="-122"/>
                              </a:rPr>
                            </m:ctrlPr>
                          </m:fPr>
                          <m:num>
                            <m:r>
                              <a:rPr lang="en-US" altLang="zh-CN" sz="2400" i="1">
                                <a:latin typeface="Cambria Math" panose="02040503050406030204" pitchFamily="18" charset="0"/>
                                <a:ea typeface="楷体" panose="02010609060101010101" pitchFamily="49" charset="-122"/>
                              </a:rPr>
                              <m:t>9</m:t>
                            </m:r>
                          </m:num>
                          <m:den>
                            <m:r>
                              <a:rPr lang="en-US" altLang="zh-CN" sz="2400" i="1">
                                <a:latin typeface="Cambria Math" panose="02040503050406030204" pitchFamily="18" charset="0"/>
                                <a:ea typeface="楷体" panose="02010609060101010101" pitchFamily="49" charset="-122"/>
                              </a:rPr>
                              <m:t>15</m:t>
                            </m:r>
                          </m:den>
                        </m:f>
                        <m:r>
                          <a:rPr lang="en-US" altLang="zh-CN" sz="2400" b="0" i="1" smtClean="0">
                            <a:latin typeface="Cambria Math" panose="02040503050406030204" pitchFamily="18" charset="0"/>
                            <a:ea typeface="楷体" panose="02010609060101010101" pitchFamily="49" charset="-122"/>
                          </a:rPr>
                          <m:t>−</m:t>
                        </m:r>
                        <m:f>
                          <m:fPr>
                            <m:ctrlPr>
                              <a:rPr lang="en-US" altLang="zh-CN" sz="2400" i="1">
                                <a:latin typeface="Cambria Math" panose="02040503050406030204" pitchFamily="18" charset="0"/>
                                <a:ea typeface="楷体" panose="02010609060101010101" pitchFamily="49" charset="-122"/>
                              </a:rPr>
                            </m:ctrlPr>
                          </m:fPr>
                          <m:num>
                            <m:r>
                              <a:rPr lang="en-US" altLang="zh-CN" sz="2400" b="0" i="1" smtClean="0">
                                <a:latin typeface="Cambria Math" panose="02040503050406030204" pitchFamily="18" charset="0"/>
                                <a:ea typeface="楷体" panose="02010609060101010101" pitchFamily="49" charset="-122"/>
                              </a:rPr>
                              <m:t>6</m:t>
                            </m:r>
                          </m:num>
                          <m:den>
                            <m:r>
                              <a:rPr lang="en-US" altLang="zh-CN" sz="2400" i="1">
                                <a:latin typeface="Cambria Math" panose="02040503050406030204" pitchFamily="18" charset="0"/>
                                <a:ea typeface="楷体" panose="02010609060101010101" pitchFamily="49" charset="-122"/>
                              </a:rPr>
                              <m:t>15</m:t>
                            </m:r>
                          </m:den>
                        </m:f>
                        <m:func>
                          <m:funcPr>
                            <m:ctrlPr>
                              <a:rPr lang="en-US" altLang="zh-CN" sz="2400" i="1">
                                <a:latin typeface="Cambria Math" panose="02040503050406030204" pitchFamily="18" charset="0"/>
                                <a:ea typeface="楷体" panose="02010609060101010101" pitchFamily="49" charset="-122"/>
                              </a:rPr>
                            </m:ctrlPr>
                          </m:funcPr>
                          <m:fName>
                            <m:sSub>
                              <m:sSubPr>
                                <m:ctrlPr>
                                  <a:rPr lang="en-US" altLang="zh-CN" sz="2400" i="1">
                                    <a:latin typeface="Cambria Math" panose="02040503050406030204" pitchFamily="18" charset="0"/>
                                    <a:ea typeface="楷体" panose="02010609060101010101" pitchFamily="49" charset="-122"/>
                                  </a:rPr>
                                </m:ctrlPr>
                              </m:sSubPr>
                              <m:e>
                                <m:r>
                                  <m:rPr>
                                    <m:sty m:val="p"/>
                                  </m:rPr>
                                  <a:rPr lang="en-US" altLang="zh-CN" sz="2400">
                                    <a:latin typeface="Cambria Math" panose="02040503050406030204" pitchFamily="18" charset="0"/>
                                    <a:ea typeface="楷体" panose="02010609060101010101" pitchFamily="49" charset="-122"/>
                                  </a:rPr>
                                  <m:t>log</m:t>
                                </m:r>
                              </m:e>
                              <m:sub>
                                <m:r>
                                  <a:rPr lang="en-US" altLang="zh-CN" sz="2400" i="1">
                                    <a:latin typeface="Cambria Math" panose="02040503050406030204" pitchFamily="18" charset="0"/>
                                    <a:ea typeface="楷体" panose="02010609060101010101" pitchFamily="49" charset="-122"/>
                                  </a:rPr>
                                  <m:t>2</m:t>
                                </m:r>
                              </m:sub>
                            </m:sSub>
                          </m:fName>
                          <m:e>
                            <m:f>
                              <m:fPr>
                                <m:ctrlPr>
                                  <a:rPr lang="en-US" altLang="zh-CN" sz="2400" i="1">
                                    <a:latin typeface="Cambria Math" panose="02040503050406030204" pitchFamily="18" charset="0"/>
                                    <a:ea typeface="楷体" panose="02010609060101010101" pitchFamily="49" charset="-122"/>
                                  </a:rPr>
                                </m:ctrlPr>
                              </m:fPr>
                              <m:num>
                                <m:r>
                                  <a:rPr lang="en-US" altLang="zh-CN" sz="2400" b="0" i="1" smtClean="0">
                                    <a:latin typeface="Cambria Math" panose="02040503050406030204" pitchFamily="18" charset="0"/>
                                    <a:ea typeface="楷体" panose="02010609060101010101" pitchFamily="49" charset="-122"/>
                                  </a:rPr>
                                  <m:t>6</m:t>
                                </m:r>
                              </m:num>
                              <m:den>
                                <m:r>
                                  <a:rPr lang="en-US" altLang="zh-CN" sz="2400" i="1">
                                    <a:latin typeface="Cambria Math" panose="02040503050406030204" pitchFamily="18" charset="0"/>
                                    <a:ea typeface="楷体" panose="02010609060101010101" pitchFamily="49" charset="-122"/>
                                  </a:rPr>
                                  <m:t>15</m:t>
                                </m:r>
                              </m:den>
                            </m:f>
                          </m:e>
                        </m:func>
                        <m:r>
                          <a:rPr lang="en-US" altLang="zh-CN" sz="2400" b="0" i="1" smtClean="0">
                            <a:latin typeface="Cambria Math" panose="02040503050406030204" pitchFamily="18" charset="0"/>
                            <a:ea typeface="楷体" panose="02010609060101010101" pitchFamily="49" charset="-122"/>
                          </a:rPr>
                          <m:t>=0.971</m:t>
                        </m:r>
                      </m:e>
                    </m:func>
                  </m:oMath>
                </a14:m>
                <a:r>
                  <a:rPr lang="en-US" sz="2400" dirty="0"/>
                  <a:t> </a:t>
                </a:r>
              </a:p>
            </p:txBody>
          </p:sp>
        </mc:Choice>
        <mc:Fallback xmlns="">
          <p:sp>
            <p:nvSpPr>
              <p:cNvPr id="9" name="Rectangle 6">
                <a:extLst>
                  <a:ext uri="{FF2B5EF4-FFF2-40B4-BE49-F238E27FC236}">
                    <a16:creationId xmlns:a16="http://schemas.microsoft.com/office/drawing/2014/main" id="{705F0EA9-3D82-4684-B7B3-05D6B64918C8}"/>
                  </a:ext>
                </a:extLst>
              </p:cNvPr>
              <p:cNvSpPr>
                <a:spLocks noRot="1" noChangeAspect="1" noMove="1" noResize="1" noEditPoints="1" noAdjustHandles="1" noChangeArrowheads="1" noChangeShapeType="1" noTextEdit="1"/>
              </p:cNvSpPr>
              <p:nvPr/>
            </p:nvSpPr>
            <p:spPr>
              <a:xfrm>
                <a:off x="2457792" y="1567373"/>
                <a:ext cx="8367868" cy="67672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0760DF1-A729-48BF-81C0-6012B8E78045}"/>
                  </a:ext>
                </a:extLst>
              </p:cNvPr>
              <p:cNvSpPr/>
              <p:nvPr/>
            </p:nvSpPr>
            <p:spPr>
              <a:xfrm>
                <a:off x="2457790" y="2262024"/>
                <a:ext cx="8028673" cy="64235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𝑔</m:t>
                    </m:r>
                    <m:d>
                      <m:dPr>
                        <m:ctrlPr>
                          <a:rPr lang="en-US" altLang="zh-CN" sz="2400" b="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𝐴</m:t>
                        </m:r>
                        <m:r>
                          <a:rPr lang="en-US" altLang="zh-CN" sz="2400" b="0" i="0" baseline="-25000" smtClean="0">
                            <a:latin typeface="Cambria Math" panose="02040503050406030204" pitchFamily="18" charset="0"/>
                            <a:ea typeface="楷体" panose="02010609060101010101" pitchFamily="49" charset="-122"/>
                          </a:rPr>
                          <m:t>1</m:t>
                        </m:r>
                      </m:e>
                    </m:d>
                    <m:r>
                      <a:rPr lang="en-US" altLang="zh-CN" sz="2400" i="1">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𝐻</m:t>
                    </m:r>
                    <m:d>
                      <m:dPr>
                        <m:ctrlPr>
                          <a:rPr lang="en-US" altLang="zh-CN" sz="2400" b="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e>
                    </m:d>
                    <m:r>
                      <a:rPr lang="en-US" altLang="zh-CN" sz="2400" b="0" i="1" smtClean="0">
                        <a:latin typeface="Cambria Math" panose="02040503050406030204" pitchFamily="18" charset="0"/>
                        <a:ea typeface="楷体" panose="02010609060101010101" pitchFamily="49" charset="-122"/>
                      </a:rPr>
                      <m:t>−</m:t>
                    </m:r>
                    <m:d>
                      <m:dPr>
                        <m:begChr m:val="["/>
                        <m:endChr m:val="]"/>
                        <m:ctrlPr>
                          <a:rPr lang="en-US" altLang="zh-CN" sz="2400" b="0" i="1" smtClean="0">
                            <a:latin typeface="Cambria Math" panose="02040503050406030204" pitchFamily="18" charset="0"/>
                            <a:ea typeface="楷体" panose="02010609060101010101" pitchFamily="49" charset="-122"/>
                          </a:rPr>
                        </m:ctrlPr>
                      </m:dPr>
                      <m:e>
                        <m:f>
                          <m:fPr>
                            <m:ctrlPr>
                              <a:rPr lang="en-US" altLang="zh-CN" sz="2400" b="0" i="1" smtClean="0">
                                <a:latin typeface="Cambria Math" panose="02040503050406030204" pitchFamily="18" charset="0"/>
                                <a:ea typeface="楷体" panose="02010609060101010101" pitchFamily="49" charset="-122"/>
                              </a:rPr>
                            </m:ctrlPr>
                          </m:fPr>
                          <m:num>
                            <m:r>
                              <a:rPr lang="en-US" altLang="zh-CN" sz="2400" b="0" i="1" smtClean="0">
                                <a:latin typeface="Cambria Math" panose="02040503050406030204" pitchFamily="18" charset="0"/>
                                <a:ea typeface="楷体" panose="02010609060101010101" pitchFamily="49" charset="-122"/>
                              </a:rPr>
                              <m:t>5</m:t>
                            </m:r>
                          </m:num>
                          <m:den>
                            <m:r>
                              <a:rPr lang="en-US" altLang="zh-CN" sz="2400" b="0" i="1" smtClean="0">
                                <a:latin typeface="Cambria Math" panose="02040503050406030204" pitchFamily="18" charset="0"/>
                                <a:ea typeface="楷体" panose="02010609060101010101" pitchFamily="49" charset="-122"/>
                              </a:rPr>
                              <m:t>15</m:t>
                            </m:r>
                          </m:den>
                        </m:f>
                        <m:r>
                          <a:rPr lang="en-US" altLang="zh-CN" sz="2400" b="0" i="1" smtClean="0">
                            <a:latin typeface="Cambria Math" panose="02040503050406030204" pitchFamily="18" charset="0"/>
                            <a:ea typeface="楷体" panose="02010609060101010101" pitchFamily="49" charset="-122"/>
                          </a:rPr>
                          <m:t>𝐻</m:t>
                        </m:r>
                        <m:d>
                          <m:dPr>
                            <m:ctrlPr>
                              <a:rPr lang="en-US" altLang="zh-CN" sz="2400" b="0" i="1" smtClean="0">
                                <a:latin typeface="Cambria Math" panose="02040503050406030204" pitchFamily="18" charset="0"/>
                                <a:ea typeface="楷体" panose="02010609060101010101" pitchFamily="49" charset="-122"/>
                              </a:rPr>
                            </m:ctrlPr>
                          </m:dPr>
                          <m:e>
                            <m:sSub>
                              <m:sSubPr>
                                <m:ctrlPr>
                                  <a:rPr lang="en-US" altLang="zh-CN" sz="2400" b="0" i="1" smtClean="0">
                                    <a:latin typeface="Cambria Math" panose="02040503050406030204" pitchFamily="18" charset="0"/>
                                    <a:ea typeface="楷体" panose="02010609060101010101" pitchFamily="49" charset="-122"/>
                                  </a:rPr>
                                </m:ctrlPr>
                              </m:sSubPr>
                              <m:e>
                                <m:r>
                                  <a:rPr lang="en-US" altLang="zh-CN" sz="2400" b="0" i="1" smtClean="0">
                                    <a:latin typeface="Cambria Math" panose="02040503050406030204" pitchFamily="18" charset="0"/>
                                    <a:ea typeface="楷体" panose="02010609060101010101" pitchFamily="49" charset="-122"/>
                                  </a:rPr>
                                  <m:t>𝐷</m:t>
                                </m:r>
                              </m:e>
                              <m:sub>
                                <m:r>
                                  <a:rPr lang="en-US" altLang="zh-CN" sz="2400" b="0" i="1" smtClean="0">
                                    <a:latin typeface="Cambria Math" panose="02040503050406030204" pitchFamily="18" charset="0"/>
                                    <a:ea typeface="楷体" panose="02010609060101010101" pitchFamily="49" charset="-122"/>
                                  </a:rPr>
                                  <m:t>1</m:t>
                                </m:r>
                              </m:sub>
                            </m:sSub>
                          </m:e>
                        </m:d>
                        <m:r>
                          <a:rPr lang="en-US" altLang="zh-CN" sz="2400" b="0" i="1" smtClean="0">
                            <a:latin typeface="Cambria Math" panose="02040503050406030204" pitchFamily="18" charset="0"/>
                            <a:ea typeface="楷体" panose="02010609060101010101" pitchFamily="49" charset="-122"/>
                          </a:rPr>
                          <m:t>+</m:t>
                        </m:r>
                        <m:f>
                          <m:fPr>
                            <m:ctrlPr>
                              <a:rPr lang="en-US" altLang="zh-CN" sz="2400" i="1">
                                <a:latin typeface="Cambria Math" panose="02040503050406030204" pitchFamily="18" charset="0"/>
                                <a:ea typeface="楷体" panose="02010609060101010101" pitchFamily="49" charset="-122"/>
                              </a:rPr>
                            </m:ctrlPr>
                          </m:fPr>
                          <m:num>
                            <m:r>
                              <a:rPr lang="en-US" altLang="zh-CN" sz="2400" i="1">
                                <a:latin typeface="Cambria Math" panose="02040503050406030204" pitchFamily="18" charset="0"/>
                                <a:ea typeface="楷体" panose="02010609060101010101" pitchFamily="49" charset="-122"/>
                              </a:rPr>
                              <m:t>5</m:t>
                            </m:r>
                          </m:num>
                          <m:den>
                            <m:r>
                              <a:rPr lang="en-US" altLang="zh-CN" sz="2400" i="1">
                                <a:latin typeface="Cambria Math" panose="02040503050406030204" pitchFamily="18" charset="0"/>
                                <a:ea typeface="楷体" panose="02010609060101010101" pitchFamily="49" charset="-122"/>
                              </a:rPr>
                              <m:t>15</m:t>
                            </m:r>
                          </m:den>
                        </m:f>
                        <m:r>
                          <a:rPr lang="en-US" altLang="zh-CN" sz="2400" i="1">
                            <a:latin typeface="Cambria Math" panose="02040503050406030204" pitchFamily="18" charset="0"/>
                            <a:ea typeface="楷体" panose="02010609060101010101" pitchFamily="49" charset="-122"/>
                          </a:rPr>
                          <m:t>𝐻</m:t>
                        </m:r>
                        <m:d>
                          <m:dPr>
                            <m:ctrlPr>
                              <a:rPr lang="en-US" altLang="zh-CN" sz="2400" i="1">
                                <a:latin typeface="Cambria Math" panose="02040503050406030204" pitchFamily="18" charset="0"/>
                                <a:ea typeface="楷体" panose="02010609060101010101" pitchFamily="49" charset="-122"/>
                              </a:rPr>
                            </m:ctrlPr>
                          </m:dPr>
                          <m:e>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𝐷</m:t>
                                </m:r>
                              </m:e>
                              <m:sub>
                                <m:r>
                                  <a:rPr lang="en-US" altLang="zh-CN" sz="2400" b="0" i="1" smtClean="0">
                                    <a:latin typeface="Cambria Math" panose="02040503050406030204" pitchFamily="18" charset="0"/>
                                    <a:ea typeface="楷体" panose="02010609060101010101" pitchFamily="49" charset="-122"/>
                                  </a:rPr>
                                  <m:t>2</m:t>
                                </m:r>
                              </m:sub>
                            </m:sSub>
                          </m:e>
                        </m:d>
                        <m:r>
                          <a:rPr lang="en-US" altLang="zh-CN" sz="2400" i="1">
                            <a:latin typeface="Cambria Math" panose="02040503050406030204" pitchFamily="18" charset="0"/>
                            <a:ea typeface="楷体" panose="02010609060101010101" pitchFamily="49" charset="-122"/>
                          </a:rPr>
                          <m:t>+</m:t>
                        </m:r>
                        <m:f>
                          <m:fPr>
                            <m:ctrlPr>
                              <a:rPr lang="en-US" altLang="zh-CN" sz="2400" i="1">
                                <a:latin typeface="Cambria Math" panose="02040503050406030204" pitchFamily="18" charset="0"/>
                                <a:ea typeface="楷体" panose="02010609060101010101" pitchFamily="49" charset="-122"/>
                              </a:rPr>
                            </m:ctrlPr>
                          </m:fPr>
                          <m:num>
                            <m:r>
                              <a:rPr lang="en-US" altLang="zh-CN" sz="2400" i="1">
                                <a:latin typeface="Cambria Math" panose="02040503050406030204" pitchFamily="18" charset="0"/>
                                <a:ea typeface="楷体" panose="02010609060101010101" pitchFamily="49" charset="-122"/>
                              </a:rPr>
                              <m:t>5</m:t>
                            </m:r>
                          </m:num>
                          <m:den>
                            <m:r>
                              <a:rPr lang="en-US" altLang="zh-CN" sz="2400" i="1">
                                <a:latin typeface="Cambria Math" panose="02040503050406030204" pitchFamily="18" charset="0"/>
                                <a:ea typeface="楷体" panose="02010609060101010101" pitchFamily="49" charset="-122"/>
                              </a:rPr>
                              <m:t>15</m:t>
                            </m:r>
                          </m:den>
                        </m:f>
                        <m:r>
                          <a:rPr lang="en-US" altLang="zh-CN" sz="2400" i="1">
                            <a:latin typeface="Cambria Math" panose="02040503050406030204" pitchFamily="18" charset="0"/>
                            <a:ea typeface="楷体" panose="02010609060101010101" pitchFamily="49" charset="-122"/>
                          </a:rPr>
                          <m:t>𝐻</m:t>
                        </m:r>
                        <m:d>
                          <m:dPr>
                            <m:ctrlPr>
                              <a:rPr lang="en-US" altLang="zh-CN" sz="2400" i="1">
                                <a:latin typeface="Cambria Math" panose="02040503050406030204" pitchFamily="18" charset="0"/>
                                <a:ea typeface="楷体" panose="02010609060101010101" pitchFamily="49" charset="-122"/>
                              </a:rPr>
                            </m:ctrlPr>
                          </m:dPr>
                          <m:e>
                            <m:sSub>
                              <m:sSubPr>
                                <m:ctrlPr>
                                  <a:rPr lang="en-US" altLang="zh-CN" sz="2400" i="1">
                                    <a:latin typeface="Cambria Math" panose="02040503050406030204" pitchFamily="18" charset="0"/>
                                    <a:ea typeface="楷体" panose="02010609060101010101" pitchFamily="49" charset="-122"/>
                                  </a:rPr>
                                </m:ctrlPr>
                              </m:sSubPr>
                              <m:e>
                                <m:r>
                                  <a:rPr lang="en-US" altLang="zh-CN" sz="2400" i="1">
                                    <a:latin typeface="Cambria Math" panose="02040503050406030204" pitchFamily="18" charset="0"/>
                                    <a:ea typeface="楷体" panose="02010609060101010101" pitchFamily="49" charset="-122"/>
                                  </a:rPr>
                                  <m:t>𝐷</m:t>
                                </m:r>
                              </m:e>
                              <m:sub>
                                <m:r>
                                  <a:rPr lang="en-US" altLang="zh-CN" sz="2400" b="0" i="1" smtClean="0">
                                    <a:latin typeface="Cambria Math" panose="02040503050406030204" pitchFamily="18" charset="0"/>
                                    <a:ea typeface="楷体" panose="02010609060101010101" pitchFamily="49" charset="-122"/>
                                  </a:rPr>
                                  <m:t>3</m:t>
                                </m:r>
                              </m:sub>
                            </m:sSub>
                          </m:e>
                        </m:d>
                      </m:e>
                    </m:d>
                  </m:oMath>
                </a14:m>
                <a:r>
                  <a:rPr lang="en-US" sz="2400" dirty="0"/>
                  <a:t>=0.083</a:t>
                </a:r>
              </a:p>
            </p:txBody>
          </p:sp>
        </mc:Choice>
        <mc:Fallback xmlns="">
          <p:sp>
            <p:nvSpPr>
              <p:cNvPr id="10" name="Rectangle 9">
                <a:extLst>
                  <a:ext uri="{FF2B5EF4-FFF2-40B4-BE49-F238E27FC236}">
                    <a16:creationId xmlns:a16="http://schemas.microsoft.com/office/drawing/2014/main" id="{70760DF1-A729-48BF-81C0-6012B8E78045}"/>
                  </a:ext>
                </a:extLst>
              </p:cNvPr>
              <p:cNvSpPr>
                <a:spLocks noRot="1" noChangeAspect="1" noMove="1" noResize="1" noEditPoints="1" noAdjustHandles="1" noChangeArrowheads="1" noChangeShapeType="1" noTextEdit="1"/>
              </p:cNvSpPr>
              <p:nvPr/>
            </p:nvSpPr>
            <p:spPr>
              <a:xfrm>
                <a:off x="2457790" y="2262024"/>
                <a:ext cx="8028673" cy="642355"/>
              </a:xfrm>
              <a:prstGeom prst="rect">
                <a:avLst/>
              </a:prstGeom>
              <a:blipFill>
                <a:blip r:embed="rId5"/>
                <a:stretch>
                  <a:fillRect r="-759" b="-76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0">
                <a:extLst>
                  <a:ext uri="{FF2B5EF4-FFF2-40B4-BE49-F238E27FC236}">
                    <a16:creationId xmlns:a16="http://schemas.microsoft.com/office/drawing/2014/main" id="{C9D13137-541F-43E3-B4A8-2B0BB7040320}"/>
                  </a:ext>
                </a:extLst>
              </p:cNvPr>
              <p:cNvSpPr/>
              <p:nvPr/>
            </p:nvSpPr>
            <p:spPr>
              <a:xfrm>
                <a:off x="2436764" y="2934692"/>
                <a:ext cx="2342244" cy="46166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𝑔</m:t>
                    </m:r>
                    <m:d>
                      <m:dPr>
                        <m:ctrlPr>
                          <a:rPr lang="en-US" altLang="zh-CN" sz="2400" b="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𝐴</m:t>
                        </m:r>
                        <m:r>
                          <a:rPr lang="en-US" altLang="zh-CN" sz="2400" b="0" i="0" baseline="-25000" smtClean="0">
                            <a:latin typeface="Cambria Math" panose="02040503050406030204" pitchFamily="18" charset="0"/>
                            <a:ea typeface="楷体" panose="02010609060101010101" pitchFamily="49" charset="-122"/>
                          </a:rPr>
                          <m:t>2</m:t>
                        </m:r>
                      </m:e>
                    </m:d>
                    <m:r>
                      <a:rPr lang="en-US" altLang="zh-CN" sz="2400" i="1">
                        <a:latin typeface="Cambria Math" panose="02040503050406030204" pitchFamily="18" charset="0"/>
                        <a:ea typeface="楷体" panose="02010609060101010101" pitchFamily="49" charset="-122"/>
                      </a:rPr>
                      <m:t>=</m:t>
                    </m:r>
                  </m:oMath>
                </a14:m>
                <a:r>
                  <a:rPr lang="en-US" sz="2400" dirty="0"/>
                  <a:t>0.324</a:t>
                </a:r>
              </a:p>
            </p:txBody>
          </p:sp>
        </mc:Choice>
        <mc:Fallback xmlns="">
          <p:sp>
            <p:nvSpPr>
              <p:cNvPr id="12" name="Rectangle 10">
                <a:extLst>
                  <a:ext uri="{FF2B5EF4-FFF2-40B4-BE49-F238E27FC236}">
                    <a16:creationId xmlns:a16="http://schemas.microsoft.com/office/drawing/2014/main" id="{C9D13137-541F-43E3-B4A8-2B0BB7040320}"/>
                  </a:ext>
                </a:extLst>
              </p:cNvPr>
              <p:cNvSpPr>
                <a:spLocks noRot="1" noChangeAspect="1" noMove="1" noResize="1" noEditPoints="1" noAdjustHandles="1" noChangeArrowheads="1" noChangeShapeType="1" noTextEdit="1"/>
              </p:cNvSpPr>
              <p:nvPr/>
            </p:nvSpPr>
            <p:spPr>
              <a:xfrm>
                <a:off x="2436764" y="2934692"/>
                <a:ext cx="2342244" cy="461665"/>
              </a:xfrm>
              <a:prstGeom prst="rect">
                <a:avLst/>
              </a:prstGeom>
              <a:blipFill>
                <a:blip r:embed="rId6"/>
                <a:stretch>
                  <a:fillRect l="-781" t="-9211" r="-4167"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1">
                <a:extLst>
                  <a:ext uri="{FF2B5EF4-FFF2-40B4-BE49-F238E27FC236}">
                    <a16:creationId xmlns:a16="http://schemas.microsoft.com/office/drawing/2014/main" id="{34C694ED-5E78-4E05-87B3-8888364F9288}"/>
                  </a:ext>
                </a:extLst>
              </p:cNvPr>
              <p:cNvSpPr/>
              <p:nvPr/>
            </p:nvSpPr>
            <p:spPr>
              <a:xfrm>
                <a:off x="2430475" y="3411636"/>
                <a:ext cx="2342244" cy="46166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𝑔</m:t>
                    </m:r>
                    <m:d>
                      <m:dPr>
                        <m:ctrlPr>
                          <a:rPr lang="en-US" altLang="zh-CN" sz="2400" b="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𝐴</m:t>
                        </m:r>
                        <m:r>
                          <a:rPr lang="en-US" altLang="zh-CN" sz="2400" b="0" i="0" baseline="-25000" smtClean="0">
                            <a:latin typeface="Cambria Math" panose="02040503050406030204" pitchFamily="18" charset="0"/>
                            <a:ea typeface="楷体" panose="02010609060101010101" pitchFamily="49" charset="-122"/>
                          </a:rPr>
                          <m:t>3</m:t>
                        </m:r>
                      </m:e>
                    </m:d>
                    <m:r>
                      <a:rPr lang="en-US" altLang="zh-CN" sz="2400" i="1">
                        <a:latin typeface="Cambria Math" panose="02040503050406030204" pitchFamily="18" charset="0"/>
                        <a:ea typeface="楷体" panose="02010609060101010101" pitchFamily="49" charset="-122"/>
                      </a:rPr>
                      <m:t>=</m:t>
                    </m:r>
                  </m:oMath>
                </a14:m>
                <a:r>
                  <a:rPr lang="en-US" sz="2400" dirty="0"/>
                  <a:t>0.420</a:t>
                </a:r>
              </a:p>
            </p:txBody>
          </p:sp>
        </mc:Choice>
        <mc:Fallback xmlns="">
          <p:sp>
            <p:nvSpPr>
              <p:cNvPr id="13" name="Rectangle 11">
                <a:extLst>
                  <a:ext uri="{FF2B5EF4-FFF2-40B4-BE49-F238E27FC236}">
                    <a16:creationId xmlns:a16="http://schemas.microsoft.com/office/drawing/2014/main" id="{34C694ED-5E78-4E05-87B3-8888364F9288}"/>
                  </a:ext>
                </a:extLst>
              </p:cNvPr>
              <p:cNvSpPr>
                <a:spLocks noRot="1" noChangeAspect="1" noMove="1" noResize="1" noEditPoints="1" noAdjustHandles="1" noChangeArrowheads="1" noChangeShapeType="1" noTextEdit="1"/>
              </p:cNvSpPr>
              <p:nvPr/>
            </p:nvSpPr>
            <p:spPr>
              <a:xfrm>
                <a:off x="2430475" y="3411636"/>
                <a:ext cx="2342244" cy="461665"/>
              </a:xfrm>
              <a:prstGeom prst="rect">
                <a:avLst/>
              </a:prstGeom>
              <a:blipFill>
                <a:blip r:embed="rId7"/>
                <a:stretch>
                  <a:fillRect l="-781" t="-9333" r="-4167"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2">
                <a:extLst>
                  <a:ext uri="{FF2B5EF4-FFF2-40B4-BE49-F238E27FC236}">
                    <a16:creationId xmlns:a16="http://schemas.microsoft.com/office/drawing/2014/main" id="{35FF808D-7641-413F-AA87-581162C45D92}"/>
                  </a:ext>
                </a:extLst>
              </p:cNvPr>
              <p:cNvSpPr/>
              <p:nvPr/>
            </p:nvSpPr>
            <p:spPr>
              <a:xfrm>
                <a:off x="2439176" y="3963530"/>
                <a:ext cx="2342244" cy="46166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𝑔</m:t>
                    </m:r>
                    <m:d>
                      <m:dPr>
                        <m:ctrlPr>
                          <a:rPr lang="en-US" altLang="zh-CN" sz="2400" b="0" i="1" smtClean="0">
                            <a:latin typeface="Cambria Math" panose="02040503050406030204" pitchFamily="18" charset="0"/>
                            <a:ea typeface="楷体" panose="02010609060101010101" pitchFamily="49" charset="-122"/>
                          </a:rPr>
                        </m:ctrlPr>
                      </m:dPr>
                      <m:e>
                        <m:r>
                          <a:rPr lang="en-US" altLang="zh-CN" sz="2400" b="0" i="1" smtClean="0">
                            <a:latin typeface="Cambria Math" panose="02040503050406030204" pitchFamily="18" charset="0"/>
                            <a:ea typeface="楷体" panose="02010609060101010101" pitchFamily="49" charset="-122"/>
                          </a:rPr>
                          <m:t>𝐷</m:t>
                        </m:r>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𝐴</m:t>
                        </m:r>
                        <m:r>
                          <a:rPr lang="en-US" altLang="zh-CN" sz="2400" b="0" i="0" baseline="-25000" smtClean="0">
                            <a:latin typeface="Cambria Math" panose="02040503050406030204" pitchFamily="18" charset="0"/>
                            <a:ea typeface="楷体" panose="02010609060101010101" pitchFamily="49" charset="-122"/>
                          </a:rPr>
                          <m:t>4</m:t>
                        </m:r>
                      </m:e>
                    </m:d>
                    <m:r>
                      <a:rPr lang="en-US" altLang="zh-CN" sz="2400" i="1">
                        <a:latin typeface="Cambria Math" panose="02040503050406030204" pitchFamily="18" charset="0"/>
                        <a:ea typeface="楷体" panose="02010609060101010101" pitchFamily="49" charset="-122"/>
                      </a:rPr>
                      <m:t>=</m:t>
                    </m:r>
                  </m:oMath>
                </a14:m>
                <a:r>
                  <a:rPr lang="en-US" sz="2400" dirty="0"/>
                  <a:t>0.363</a:t>
                </a:r>
              </a:p>
            </p:txBody>
          </p:sp>
        </mc:Choice>
        <mc:Fallback xmlns="">
          <p:sp>
            <p:nvSpPr>
              <p:cNvPr id="14" name="Rectangle 12">
                <a:extLst>
                  <a:ext uri="{FF2B5EF4-FFF2-40B4-BE49-F238E27FC236}">
                    <a16:creationId xmlns:a16="http://schemas.microsoft.com/office/drawing/2014/main" id="{35FF808D-7641-413F-AA87-581162C45D92}"/>
                  </a:ext>
                </a:extLst>
              </p:cNvPr>
              <p:cNvSpPr>
                <a:spLocks noRot="1" noChangeAspect="1" noMove="1" noResize="1" noEditPoints="1" noAdjustHandles="1" noChangeArrowheads="1" noChangeShapeType="1" noTextEdit="1"/>
              </p:cNvSpPr>
              <p:nvPr/>
            </p:nvSpPr>
            <p:spPr>
              <a:xfrm>
                <a:off x="2439176" y="3963530"/>
                <a:ext cx="2342244" cy="461665"/>
              </a:xfrm>
              <a:prstGeom prst="rect">
                <a:avLst/>
              </a:prstGeom>
              <a:blipFill>
                <a:blip r:embed="rId8"/>
                <a:stretch>
                  <a:fillRect l="-781" t="-9211" r="-4427"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68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有监督学习算法：决策树</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矩形 4">
            <a:extLst>
              <a:ext uri="{FF2B5EF4-FFF2-40B4-BE49-F238E27FC236}">
                <a16:creationId xmlns:a16="http://schemas.microsoft.com/office/drawing/2014/main" id="{1BE754A0-1125-4957-8024-64233B7E2E27}"/>
              </a:ext>
            </a:extLst>
          </p:cNvPr>
          <p:cNvSpPr/>
          <p:nvPr/>
        </p:nvSpPr>
        <p:spPr>
          <a:xfrm>
            <a:off x="798304" y="1318544"/>
            <a:ext cx="1692233" cy="492443"/>
          </a:xfrm>
          <a:prstGeom prst="rect">
            <a:avLst/>
          </a:prstGeom>
        </p:spPr>
        <p:txBody>
          <a:bodyPr wrap="square">
            <a:spAutoFit/>
          </a:bodyPr>
          <a:lstStyle/>
          <a:p>
            <a:r>
              <a:rPr lang="zh-CN" altLang="en-US" sz="2600" dirty="0">
                <a:latin typeface="+mn-ea"/>
              </a:rPr>
              <a:t>进一步地，</a:t>
            </a:r>
            <a:endParaRPr lang="en-US" altLang="zh-CN" sz="2600" dirty="0">
              <a:latin typeface="+mn-ea"/>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C48463F1-F3DF-4A46-BD83-D45187D425D9}"/>
                  </a:ext>
                </a:extLst>
              </p:cNvPr>
              <p:cNvSpPr/>
              <p:nvPr/>
            </p:nvSpPr>
            <p:spPr>
              <a:xfrm>
                <a:off x="962526" y="4114403"/>
                <a:ext cx="10391274" cy="1822102"/>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600" dirty="0">
                    <a:latin typeface="+mn-ea"/>
                  </a:rPr>
                  <a:t>由于特征</a:t>
                </a:r>
                <a14:m>
                  <m:oMath xmlns:m="http://schemas.openxmlformats.org/officeDocument/2006/math">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𝐴</m:t>
                        </m:r>
                      </m:e>
                      <m:sub>
                        <m:r>
                          <a:rPr lang="en-US" altLang="zh-CN" sz="2600" b="0" i="1" smtClean="0">
                            <a:latin typeface="Cambria Math" panose="02040503050406030204" pitchFamily="18" charset="0"/>
                          </a:rPr>
                          <m:t>2</m:t>
                        </m:r>
                      </m:sub>
                    </m:sSub>
                  </m:oMath>
                </a14:m>
                <a:r>
                  <a:rPr lang="zh-CN" altLang="en-US" sz="2600" dirty="0">
                    <a:latin typeface="+mn-ea"/>
                  </a:rPr>
                  <a:t>（有工作）的</a:t>
                </a:r>
                <a:r>
                  <a:rPr lang="zh-CN" altLang="en-US" sz="2600" dirty="0">
                    <a:solidFill>
                      <a:srgbClr val="FF0000"/>
                    </a:solidFill>
                    <a:latin typeface="+mn-ea"/>
                  </a:rPr>
                  <a:t>信息增益最大</a:t>
                </a:r>
                <a:r>
                  <a:rPr lang="zh-CN" altLang="en-US" sz="2600" dirty="0">
                    <a:latin typeface="+mn-ea"/>
                  </a:rPr>
                  <a:t>，所以选择</a:t>
                </a:r>
                <a14:m>
                  <m:oMath xmlns:m="http://schemas.openxmlformats.org/officeDocument/2006/math">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pitchFamily="18" charset="0"/>
                          </a:rPr>
                          <m:t>𝐴</m:t>
                        </m:r>
                      </m:e>
                      <m:sub>
                        <m:r>
                          <a:rPr lang="en-US" altLang="zh-CN" sz="2600" b="0" i="1" smtClean="0">
                            <a:latin typeface="Cambria Math" panose="02040503050406030204" pitchFamily="18" charset="0"/>
                          </a:rPr>
                          <m:t>2</m:t>
                        </m:r>
                      </m:sub>
                    </m:sSub>
                  </m:oMath>
                </a14:m>
                <a:r>
                  <a:rPr lang="zh-CN" altLang="en-US" sz="2600" dirty="0">
                    <a:latin typeface="+mn-ea"/>
                  </a:rPr>
                  <a:t> 作为最优特征。</a:t>
                </a:r>
                <a:endParaRPr lang="en-US" altLang="zh-CN" sz="2600" dirty="0">
                  <a:latin typeface="+mn-ea"/>
                </a:endParaRPr>
              </a:p>
              <a:p>
                <a:pPr marL="457200" indent="-457200">
                  <a:lnSpc>
                    <a:spcPct val="150000"/>
                  </a:lnSpc>
                  <a:buFont typeface="Arial" panose="020B0604020202020204" pitchFamily="34" charset="0"/>
                  <a:buChar char="•"/>
                </a:pPr>
                <a:r>
                  <a:rPr lang="zh-CN" altLang="en-US" sz="2600" dirty="0">
                    <a:latin typeface="+mn-ea"/>
                  </a:rPr>
                  <a:t>又因为该特征划分的两个样本集合都属于同一个类别，所以算法结束。</a:t>
                </a:r>
              </a:p>
            </p:txBody>
          </p:sp>
        </mc:Choice>
        <mc:Fallback xmlns="">
          <p:sp>
            <p:nvSpPr>
              <p:cNvPr id="19" name="矩形 18">
                <a:extLst>
                  <a:ext uri="{FF2B5EF4-FFF2-40B4-BE49-F238E27FC236}">
                    <a16:creationId xmlns:a16="http://schemas.microsoft.com/office/drawing/2014/main" id="{C48463F1-F3DF-4A46-BD83-D45187D425D9}"/>
                  </a:ext>
                </a:extLst>
              </p:cNvPr>
              <p:cNvSpPr>
                <a:spLocks noRot="1" noChangeAspect="1" noMove="1" noResize="1" noEditPoints="1" noAdjustHandles="1" noChangeArrowheads="1" noChangeShapeType="1" noTextEdit="1"/>
              </p:cNvSpPr>
              <p:nvPr/>
            </p:nvSpPr>
            <p:spPr>
              <a:xfrm>
                <a:off x="962526" y="4114403"/>
                <a:ext cx="10391274" cy="1822102"/>
              </a:xfrm>
              <a:prstGeom prst="rect">
                <a:avLst/>
              </a:prstGeom>
              <a:blipFill>
                <a:blip r:embed="rId3"/>
                <a:stretch>
                  <a:fillRect l="-938" r="-4223" b="-73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6">
                <a:extLst>
                  <a:ext uri="{FF2B5EF4-FFF2-40B4-BE49-F238E27FC236}">
                    <a16:creationId xmlns:a16="http://schemas.microsoft.com/office/drawing/2014/main" id="{7C01F870-BD28-4A5B-8477-D383C8A7183C}"/>
                  </a:ext>
                </a:extLst>
              </p:cNvPr>
              <p:cNvSpPr/>
              <p:nvPr/>
            </p:nvSpPr>
            <p:spPr>
              <a:xfrm>
                <a:off x="2676055" y="1210014"/>
                <a:ext cx="5097229" cy="616579"/>
              </a:xfrm>
              <a:prstGeom prst="rect">
                <a:avLst/>
              </a:prstGeom>
            </p:spPr>
            <p:txBody>
              <a:bodyPr wrap="none">
                <a:spAutoFit/>
              </a:bodyPr>
              <a:lstStyle/>
              <a:p>
                <a14:m>
                  <m:oMath xmlns:m="http://schemas.openxmlformats.org/officeDocument/2006/math">
                    <m:r>
                      <a:rPr lang="en-US" altLang="zh-CN" sz="2400" i="1" smtClean="0">
                        <a:latin typeface="Cambria Math" panose="02040503050406030204" pitchFamily="18" charset="0"/>
                        <a:ea typeface="楷体" panose="02010609060101010101" pitchFamily="49" charset="-122"/>
                      </a:rPr>
                      <m:t>𝐻</m:t>
                    </m:r>
                    <m:d>
                      <m:dPr>
                        <m:ctrlPr>
                          <a:rPr lang="en-US" altLang="zh-CN" sz="2400" i="1">
                            <a:latin typeface="Cambria Math" panose="02040503050406030204" pitchFamily="18" charset="0"/>
                            <a:ea typeface="楷体" panose="02010609060101010101" pitchFamily="49" charset="-122"/>
                          </a:rPr>
                        </m:ctrlPr>
                      </m:dPr>
                      <m:e>
                        <m:r>
                          <m:rPr>
                            <m:sty m:val="p"/>
                          </m:rPr>
                          <a:rPr lang="en-US" altLang="zh-CN" sz="2400">
                            <a:latin typeface="Cambria Math" panose="02040503050406030204" pitchFamily="18" charset="0"/>
                            <a:ea typeface="楷体" panose="02010609060101010101" pitchFamily="49" charset="-122"/>
                          </a:rPr>
                          <m:t>D</m:t>
                        </m:r>
                        <m:r>
                          <a:rPr lang="en-US" altLang="zh-CN" sz="2400" b="0" i="1" baseline="-25000" smtClean="0">
                            <a:latin typeface="Cambria Math" panose="02040503050406030204" pitchFamily="18" charset="0"/>
                            <a:ea typeface="楷体" panose="02010609060101010101" pitchFamily="49" charset="-122"/>
                          </a:rPr>
                          <m:t>2</m:t>
                        </m:r>
                      </m:e>
                    </m:d>
                    <m:r>
                      <a:rPr lang="en-US" altLang="zh-CN" sz="2400" i="1">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m:t>
                    </m:r>
                    <m:f>
                      <m:fPr>
                        <m:ctrlPr>
                          <a:rPr lang="en-US" altLang="zh-CN" sz="2400" b="0" i="1" smtClean="0">
                            <a:latin typeface="Cambria Math" panose="02040503050406030204" pitchFamily="18" charset="0"/>
                            <a:ea typeface="楷体" panose="02010609060101010101" pitchFamily="49" charset="-122"/>
                          </a:rPr>
                        </m:ctrlPr>
                      </m:fPr>
                      <m:num>
                        <m:r>
                          <a:rPr lang="en-US" altLang="zh-CN" sz="2400" b="0" i="1" smtClean="0">
                            <a:latin typeface="Cambria Math" panose="02040503050406030204" pitchFamily="18" charset="0"/>
                            <a:ea typeface="楷体" panose="02010609060101010101" pitchFamily="49" charset="-122"/>
                          </a:rPr>
                          <m:t>3</m:t>
                        </m:r>
                      </m:num>
                      <m:den>
                        <m:r>
                          <a:rPr lang="en-US" altLang="zh-CN" sz="2400" b="0" i="1" smtClean="0">
                            <a:latin typeface="Cambria Math" panose="02040503050406030204" pitchFamily="18" charset="0"/>
                            <a:ea typeface="楷体" panose="02010609060101010101" pitchFamily="49" charset="-122"/>
                          </a:rPr>
                          <m:t>9</m:t>
                        </m:r>
                      </m:den>
                    </m:f>
                    <m:func>
                      <m:funcPr>
                        <m:ctrlPr>
                          <a:rPr lang="en-US" altLang="zh-CN" sz="2400" b="0" i="1" smtClean="0">
                            <a:latin typeface="Cambria Math" panose="02040503050406030204" pitchFamily="18" charset="0"/>
                            <a:ea typeface="楷体" panose="02010609060101010101" pitchFamily="49" charset="-122"/>
                          </a:rPr>
                        </m:ctrlPr>
                      </m:funcPr>
                      <m:fName>
                        <m:sSub>
                          <m:sSubPr>
                            <m:ctrlPr>
                              <a:rPr lang="en-US" altLang="zh-CN" sz="2400" b="0" i="1" smtClean="0">
                                <a:latin typeface="Cambria Math" panose="02040503050406030204" pitchFamily="18" charset="0"/>
                                <a:ea typeface="楷体" panose="02010609060101010101" pitchFamily="49" charset="-122"/>
                              </a:rPr>
                            </m:ctrlPr>
                          </m:sSubPr>
                          <m:e>
                            <m:r>
                              <m:rPr>
                                <m:sty m:val="p"/>
                              </m:rPr>
                              <a:rPr lang="en-US" altLang="zh-CN" sz="2400" b="0" i="0" smtClean="0">
                                <a:latin typeface="Cambria Math" panose="02040503050406030204" pitchFamily="18" charset="0"/>
                                <a:ea typeface="楷体" panose="02010609060101010101" pitchFamily="49" charset="-122"/>
                              </a:rPr>
                              <m:t>log</m:t>
                            </m:r>
                          </m:e>
                          <m:sub>
                            <m:r>
                              <a:rPr lang="en-US" altLang="zh-CN" sz="2400" b="0" i="1" smtClean="0">
                                <a:latin typeface="Cambria Math" panose="02040503050406030204" pitchFamily="18" charset="0"/>
                                <a:ea typeface="楷体" panose="02010609060101010101" pitchFamily="49" charset="-122"/>
                              </a:rPr>
                              <m:t>2</m:t>
                            </m:r>
                          </m:sub>
                        </m:sSub>
                      </m:fName>
                      <m:e>
                        <m:f>
                          <m:fPr>
                            <m:ctrlPr>
                              <a:rPr lang="en-US" altLang="zh-CN" sz="2400" i="1">
                                <a:latin typeface="Cambria Math" panose="02040503050406030204" pitchFamily="18" charset="0"/>
                                <a:ea typeface="楷体" panose="02010609060101010101" pitchFamily="49" charset="-122"/>
                              </a:rPr>
                            </m:ctrlPr>
                          </m:fPr>
                          <m:num>
                            <m:r>
                              <a:rPr lang="en-US" altLang="zh-CN" sz="2400" b="0" i="1" smtClean="0">
                                <a:latin typeface="Cambria Math" panose="02040503050406030204" pitchFamily="18" charset="0"/>
                                <a:ea typeface="楷体" panose="02010609060101010101" pitchFamily="49" charset="-122"/>
                              </a:rPr>
                              <m:t>3</m:t>
                            </m:r>
                          </m:num>
                          <m:den>
                            <m:r>
                              <a:rPr lang="en-US" altLang="zh-CN" sz="2400" b="0" i="1" smtClean="0">
                                <a:latin typeface="Cambria Math" panose="02040503050406030204" pitchFamily="18" charset="0"/>
                                <a:ea typeface="楷体" panose="02010609060101010101" pitchFamily="49" charset="-122"/>
                              </a:rPr>
                              <m:t>9</m:t>
                            </m:r>
                          </m:den>
                        </m:f>
                        <m:r>
                          <a:rPr lang="en-US" altLang="zh-CN" sz="2400" b="0" i="1" smtClean="0">
                            <a:latin typeface="Cambria Math" panose="02040503050406030204" pitchFamily="18" charset="0"/>
                            <a:ea typeface="楷体" panose="02010609060101010101" pitchFamily="49" charset="-122"/>
                          </a:rPr>
                          <m:t>−</m:t>
                        </m:r>
                        <m:f>
                          <m:fPr>
                            <m:ctrlPr>
                              <a:rPr lang="en-US" altLang="zh-CN" sz="2400" i="1">
                                <a:latin typeface="Cambria Math" panose="02040503050406030204" pitchFamily="18" charset="0"/>
                                <a:ea typeface="楷体" panose="02010609060101010101" pitchFamily="49" charset="-122"/>
                              </a:rPr>
                            </m:ctrlPr>
                          </m:fPr>
                          <m:num>
                            <m:r>
                              <a:rPr lang="en-US" altLang="zh-CN" sz="2400" b="0" i="1" smtClean="0">
                                <a:latin typeface="Cambria Math" panose="02040503050406030204" pitchFamily="18" charset="0"/>
                                <a:ea typeface="楷体" panose="02010609060101010101" pitchFamily="49" charset="-122"/>
                              </a:rPr>
                              <m:t>6</m:t>
                            </m:r>
                          </m:num>
                          <m:den>
                            <m:r>
                              <a:rPr lang="en-US" altLang="zh-CN" sz="2400" b="0" i="1" smtClean="0">
                                <a:latin typeface="Cambria Math" panose="02040503050406030204" pitchFamily="18" charset="0"/>
                                <a:ea typeface="楷体" panose="02010609060101010101" pitchFamily="49" charset="-122"/>
                              </a:rPr>
                              <m:t>9</m:t>
                            </m:r>
                          </m:den>
                        </m:f>
                        <m:func>
                          <m:funcPr>
                            <m:ctrlPr>
                              <a:rPr lang="en-US" altLang="zh-CN" sz="2400" i="1">
                                <a:latin typeface="Cambria Math" panose="02040503050406030204" pitchFamily="18" charset="0"/>
                                <a:ea typeface="楷体" panose="02010609060101010101" pitchFamily="49" charset="-122"/>
                              </a:rPr>
                            </m:ctrlPr>
                          </m:funcPr>
                          <m:fName>
                            <m:sSub>
                              <m:sSubPr>
                                <m:ctrlPr>
                                  <a:rPr lang="en-US" altLang="zh-CN" sz="2400" i="1">
                                    <a:latin typeface="Cambria Math" panose="02040503050406030204" pitchFamily="18" charset="0"/>
                                    <a:ea typeface="楷体" panose="02010609060101010101" pitchFamily="49" charset="-122"/>
                                  </a:rPr>
                                </m:ctrlPr>
                              </m:sSubPr>
                              <m:e>
                                <m:r>
                                  <m:rPr>
                                    <m:sty m:val="p"/>
                                  </m:rPr>
                                  <a:rPr lang="en-US" altLang="zh-CN" sz="2400">
                                    <a:latin typeface="Cambria Math" panose="02040503050406030204" pitchFamily="18" charset="0"/>
                                    <a:ea typeface="楷体" panose="02010609060101010101" pitchFamily="49" charset="-122"/>
                                  </a:rPr>
                                  <m:t>log</m:t>
                                </m:r>
                              </m:e>
                              <m:sub>
                                <m:r>
                                  <a:rPr lang="en-US" altLang="zh-CN" sz="2400" i="1">
                                    <a:latin typeface="Cambria Math" panose="02040503050406030204" pitchFamily="18" charset="0"/>
                                    <a:ea typeface="楷体" panose="02010609060101010101" pitchFamily="49" charset="-122"/>
                                  </a:rPr>
                                  <m:t>2</m:t>
                                </m:r>
                              </m:sub>
                            </m:sSub>
                          </m:fName>
                          <m:e>
                            <m:f>
                              <m:fPr>
                                <m:ctrlPr>
                                  <a:rPr lang="en-US" altLang="zh-CN" sz="2400" i="1">
                                    <a:latin typeface="Cambria Math" panose="02040503050406030204" pitchFamily="18" charset="0"/>
                                    <a:ea typeface="楷体" panose="02010609060101010101" pitchFamily="49" charset="-122"/>
                                  </a:rPr>
                                </m:ctrlPr>
                              </m:fPr>
                              <m:num>
                                <m:r>
                                  <a:rPr lang="en-US" altLang="zh-CN" sz="2400" b="0" i="1" smtClean="0">
                                    <a:latin typeface="Cambria Math" panose="02040503050406030204" pitchFamily="18" charset="0"/>
                                    <a:ea typeface="楷体" panose="02010609060101010101" pitchFamily="49" charset="-122"/>
                                  </a:rPr>
                                  <m:t>6</m:t>
                                </m:r>
                              </m:num>
                              <m:den>
                                <m:r>
                                  <a:rPr lang="en-US" altLang="zh-CN" sz="2400" b="0" i="1" smtClean="0">
                                    <a:latin typeface="Cambria Math" panose="02040503050406030204" pitchFamily="18" charset="0"/>
                                    <a:ea typeface="楷体" panose="02010609060101010101" pitchFamily="49" charset="-122"/>
                                  </a:rPr>
                                  <m:t>9</m:t>
                                </m:r>
                              </m:den>
                            </m:f>
                          </m:e>
                        </m:func>
                        <m:r>
                          <a:rPr lang="en-US" altLang="zh-CN" sz="2400" b="0" i="1" smtClean="0">
                            <a:latin typeface="Cambria Math" panose="02040503050406030204" pitchFamily="18" charset="0"/>
                            <a:ea typeface="楷体" panose="02010609060101010101" pitchFamily="49" charset="-122"/>
                          </a:rPr>
                          <m:t>=0.918</m:t>
                        </m:r>
                      </m:e>
                    </m:func>
                  </m:oMath>
                </a14:m>
                <a:r>
                  <a:rPr lang="en-US" sz="2400" dirty="0"/>
                  <a:t> </a:t>
                </a:r>
              </a:p>
            </p:txBody>
          </p:sp>
        </mc:Choice>
        <mc:Fallback xmlns="">
          <p:sp>
            <p:nvSpPr>
              <p:cNvPr id="8" name="Rectangle 6">
                <a:extLst>
                  <a:ext uri="{FF2B5EF4-FFF2-40B4-BE49-F238E27FC236}">
                    <a16:creationId xmlns:a16="http://schemas.microsoft.com/office/drawing/2014/main" id="{7C01F870-BD28-4A5B-8477-D383C8A7183C}"/>
                  </a:ext>
                </a:extLst>
              </p:cNvPr>
              <p:cNvSpPr>
                <a:spLocks noRot="1" noChangeAspect="1" noMove="1" noResize="1" noEditPoints="1" noAdjustHandles="1" noChangeArrowheads="1" noChangeShapeType="1" noTextEdit="1"/>
              </p:cNvSpPr>
              <p:nvPr/>
            </p:nvSpPr>
            <p:spPr>
              <a:xfrm>
                <a:off x="2676055" y="1210014"/>
                <a:ext cx="5097229" cy="6165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9">
                <a:extLst>
                  <a:ext uri="{FF2B5EF4-FFF2-40B4-BE49-F238E27FC236}">
                    <a16:creationId xmlns:a16="http://schemas.microsoft.com/office/drawing/2014/main" id="{BA135F1E-C80F-448F-AF2C-BDA92E157764}"/>
                  </a:ext>
                </a:extLst>
              </p:cNvPr>
              <p:cNvSpPr/>
              <p:nvPr/>
            </p:nvSpPr>
            <p:spPr>
              <a:xfrm>
                <a:off x="1672268" y="1942874"/>
                <a:ext cx="5217519" cy="46166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𝑔</m:t>
                    </m:r>
                    <m:d>
                      <m:dPr>
                        <m:ctrlPr>
                          <a:rPr lang="en-US" altLang="zh-CN" sz="2400" b="0" i="1" smtClean="0">
                            <a:latin typeface="Cambria Math" panose="02040503050406030204" pitchFamily="18" charset="0"/>
                            <a:ea typeface="楷体" panose="02010609060101010101" pitchFamily="49" charset="-122"/>
                          </a:rPr>
                        </m:ctrlPr>
                      </m:dPr>
                      <m:e>
                        <m:r>
                          <m:rPr>
                            <m:sty m:val="p"/>
                          </m:rPr>
                          <a:rPr lang="en-US" altLang="zh-CN" sz="2400" b="0" i="0" smtClean="0">
                            <a:latin typeface="Cambria Math" panose="02040503050406030204" pitchFamily="18" charset="0"/>
                            <a:ea typeface="楷体" panose="02010609060101010101" pitchFamily="49" charset="-122"/>
                          </a:rPr>
                          <m:t>D</m:t>
                        </m:r>
                        <m:r>
                          <a:rPr lang="en-US" altLang="zh-CN" sz="2400" b="0" i="0" baseline="-25000" smtClean="0">
                            <a:latin typeface="Cambria Math" panose="02040503050406030204" pitchFamily="18" charset="0"/>
                            <a:ea typeface="楷体" panose="02010609060101010101" pitchFamily="49" charset="-122"/>
                          </a:rPr>
                          <m:t>2</m:t>
                        </m:r>
                        <m:r>
                          <a:rPr lang="en-US" altLang="zh-CN" sz="2400" b="0" i="1" smtClean="0">
                            <a:latin typeface="Cambria Math" panose="02040503050406030204" pitchFamily="18" charset="0"/>
                            <a:ea typeface="楷体" panose="02010609060101010101" pitchFamily="49" charset="-122"/>
                          </a:rPr>
                          <m:t>,</m:t>
                        </m:r>
                        <m:r>
                          <m:rPr>
                            <m:sty m:val="p"/>
                          </m:rPr>
                          <a:rPr lang="en-US" altLang="zh-CN" sz="2400" b="0" i="0" smtClean="0">
                            <a:latin typeface="Cambria Math" panose="02040503050406030204" pitchFamily="18" charset="0"/>
                            <a:ea typeface="楷体" panose="02010609060101010101" pitchFamily="49" charset="-122"/>
                          </a:rPr>
                          <m:t>A</m:t>
                        </m:r>
                        <m:r>
                          <a:rPr lang="en-US" altLang="zh-CN" sz="2400" b="0" i="0" baseline="-25000" smtClean="0">
                            <a:latin typeface="Cambria Math" panose="02040503050406030204" pitchFamily="18" charset="0"/>
                            <a:ea typeface="楷体" panose="02010609060101010101" pitchFamily="49" charset="-122"/>
                          </a:rPr>
                          <m:t>1</m:t>
                        </m:r>
                      </m:e>
                    </m:d>
                    <m:r>
                      <a:rPr lang="en-US" altLang="zh-CN" sz="2400" i="1">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𝐻</m:t>
                    </m:r>
                    <m:d>
                      <m:dPr>
                        <m:ctrlPr>
                          <a:rPr lang="en-US" altLang="zh-CN" sz="2400" b="0" i="1" smtClean="0">
                            <a:latin typeface="Cambria Math" panose="02040503050406030204" pitchFamily="18" charset="0"/>
                            <a:ea typeface="楷体" panose="02010609060101010101" pitchFamily="49" charset="-122"/>
                          </a:rPr>
                        </m:ctrlPr>
                      </m:dPr>
                      <m:e>
                        <m:r>
                          <m:rPr>
                            <m:sty m:val="p"/>
                          </m:rPr>
                          <a:rPr lang="en-US" altLang="zh-CN" sz="2400" b="0" i="0" smtClean="0">
                            <a:latin typeface="Cambria Math" panose="02040503050406030204" pitchFamily="18" charset="0"/>
                            <a:ea typeface="楷体" panose="02010609060101010101" pitchFamily="49" charset="-122"/>
                          </a:rPr>
                          <m:t>D</m:t>
                        </m:r>
                        <m:r>
                          <a:rPr lang="en-US" altLang="zh-CN" sz="2400" b="0" i="1" baseline="-25000" smtClean="0">
                            <a:latin typeface="Cambria Math" panose="02040503050406030204" pitchFamily="18" charset="0"/>
                            <a:ea typeface="楷体" panose="02010609060101010101" pitchFamily="49" charset="-122"/>
                          </a:rPr>
                          <m:t>2</m:t>
                        </m:r>
                      </m:e>
                    </m:d>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𝐻</m:t>
                    </m:r>
                    <m:d>
                      <m:dPr>
                        <m:ctrlPr>
                          <a:rPr lang="en-US" altLang="zh-CN" sz="2400" i="1">
                            <a:latin typeface="Cambria Math" panose="02040503050406030204" pitchFamily="18" charset="0"/>
                            <a:ea typeface="楷体" panose="02010609060101010101" pitchFamily="49" charset="-122"/>
                          </a:rPr>
                        </m:ctrlPr>
                      </m:dPr>
                      <m:e>
                        <m:r>
                          <m:rPr>
                            <m:sty m:val="p"/>
                          </m:rPr>
                          <a:rPr lang="en-US" altLang="zh-CN" sz="2400">
                            <a:latin typeface="Cambria Math" panose="02040503050406030204" pitchFamily="18" charset="0"/>
                            <a:ea typeface="楷体" panose="02010609060101010101" pitchFamily="49" charset="-122"/>
                          </a:rPr>
                          <m:t>D</m:t>
                        </m:r>
                        <m:r>
                          <a:rPr lang="en-US" altLang="zh-CN" sz="2400" i="1" baseline="-25000">
                            <a:latin typeface="Cambria Math" panose="02040503050406030204" pitchFamily="18" charset="0"/>
                            <a:ea typeface="楷体" panose="02010609060101010101" pitchFamily="49" charset="-122"/>
                          </a:rPr>
                          <m:t>2</m:t>
                        </m:r>
                        <m:r>
                          <a:rPr lang="en-US" altLang="zh-CN" sz="2400" b="0" i="1" smtClean="0">
                            <a:latin typeface="Cambria Math" panose="02040503050406030204" pitchFamily="18" charset="0"/>
                            <a:ea typeface="楷体" panose="02010609060101010101" pitchFamily="49" charset="-122"/>
                          </a:rPr>
                          <m:t>,|</m:t>
                        </m:r>
                        <m:r>
                          <m:rPr>
                            <m:sty m:val="p"/>
                          </m:rPr>
                          <a:rPr lang="en-US" altLang="zh-CN" sz="2400" b="0" i="0" smtClean="0">
                            <a:latin typeface="Cambria Math" panose="02040503050406030204" pitchFamily="18" charset="0"/>
                            <a:ea typeface="楷体" panose="02010609060101010101" pitchFamily="49" charset="-122"/>
                          </a:rPr>
                          <m:t>A</m:t>
                        </m:r>
                        <m:r>
                          <a:rPr lang="en-US" altLang="zh-CN" sz="2400" b="0" i="1" baseline="-25000" smtClean="0">
                            <a:latin typeface="Cambria Math" panose="02040503050406030204" pitchFamily="18" charset="0"/>
                            <a:ea typeface="楷体" panose="02010609060101010101" pitchFamily="49" charset="-122"/>
                          </a:rPr>
                          <m:t>1</m:t>
                        </m:r>
                      </m:e>
                    </m:d>
                  </m:oMath>
                </a14:m>
                <a:r>
                  <a:rPr lang="en-US" sz="2400" dirty="0"/>
                  <a:t>=0.251</a:t>
                </a:r>
              </a:p>
            </p:txBody>
          </p:sp>
        </mc:Choice>
        <mc:Fallback xmlns="">
          <p:sp>
            <p:nvSpPr>
              <p:cNvPr id="9" name="Rectangle 9">
                <a:extLst>
                  <a:ext uri="{FF2B5EF4-FFF2-40B4-BE49-F238E27FC236}">
                    <a16:creationId xmlns:a16="http://schemas.microsoft.com/office/drawing/2014/main" id="{BA135F1E-C80F-448F-AF2C-BDA92E157764}"/>
                  </a:ext>
                </a:extLst>
              </p:cNvPr>
              <p:cNvSpPr>
                <a:spLocks noRot="1" noChangeAspect="1" noMove="1" noResize="1" noEditPoints="1" noAdjustHandles="1" noChangeArrowheads="1" noChangeShapeType="1" noTextEdit="1"/>
              </p:cNvSpPr>
              <p:nvPr/>
            </p:nvSpPr>
            <p:spPr>
              <a:xfrm>
                <a:off x="1672268" y="1942874"/>
                <a:ext cx="5217519" cy="461665"/>
              </a:xfrm>
              <a:prstGeom prst="rect">
                <a:avLst/>
              </a:prstGeom>
              <a:blipFill>
                <a:blip r:embed="rId5"/>
                <a:stretch>
                  <a:fillRect l="-350" t="-9333" r="-935"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15">
                <a:extLst>
                  <a:ext uri="{FF2B5EF4-FFF2-40B4-BE49-F238E27FC236}">
                    <a16:creationId xmlns:a16="http://schemas.microsoft.com/office/drawing/2014/main" id="{C2312D2E-E006-4C0E-BF23-1F872389B8C3}"/>
                  </a:ext>
                </a:extLst>
              </p:cNvPr>
              <p:cNvSpPr/>
              <p:nvPr/>
            </p:nvSpPr>
            <p:spPr>
              <a:xfrm>
                <a:off x="1669530" y="2475719"/>
                <a:ext cx="5217519" cy="46166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𝑔</m:t>
                    </m:r>
                    <m:d>
                      <m:dPr>
                        <m:ctrlPr>
                          <a:rPr lang="en-US" altLang="zh-CN" sz="2400" b="0" i="1" smtClean="0">
                            <a:latin typeface="Cambria Math" panose="02040503050406030204" pitchFamily="18" charset="0"/>
                            <a:ea typeface="楷体" panose="02010609060101010101" pitchFamily="49" charset="-122"/>
                          </a:rPr>
                        </m:ctrlPr>
                      </m:dPr>
                      <m:e>
                        <m:r>
                          <m:rPr>
                            <m:sty m:val="p"/>
                          </m:rPr>
                          <a:rPr lang="en-US" altLang="zh-CN" sz="2400" b="0" i="0" smtClean="0">
                            <a:latin typeface="Cambria Math" panose="02040503050406030204" pitchFamily="18" charset="0"/>
                            <a:ea typeface="楷体" panose="02010609060101010101" pitchFamily="49" charset="-122"/>
                          </a:rPr>
                          <m:t>D</m:t>
                        </m:r>
                        <m:r>
                          <a:rPr lang="en-US" altLang="zh-CN" sz="2400" b="0" i="0" baseline="-25000" smtClean="0">
                            <a:latin typeface="Cambria Math" panose="02040503050406030204" pitchFamily="18" charset="0"/>
                            <a:ea typeface="楷体" panose="02010609060101010101" pitchFamily="49" charset="-122"/>
                          </a:rPr>
                          <m:t>2</m:t>
                        </m:r>
                        <m:r>
                          <a:rPr lang="en-US" altLang="zh-CN" sz="2400" b="0" i="1" smtClean="0">
                            <a:latin typeface="Cambria Math" panose="02040503050406030204" pitchFamily="18" charset="0"/>
                            <a:ea typeface="楷体" panose="02010609060101010101" pitchFamily="49" charset="-122"/>
                          </a:rPr>
                          <m:t>,</m:t>
                        </m:r>
                        <m:r>
                          <m:rPr>
                            <m:sty m:val="p"/>
                          </m:rPr>
                          <a:rPr lang="en-US" altLang="zh-CN" sz="2400" b="0" i="0" smtClean="0">
                            <a:latin typeface="Cambria Math" panose="02040503050406030204" pitchFamily="18" charset="0"/>
                            <a:ea typeface="楷体" panose="02010609060101010101" pitchFamily="49" charset="-122"/>
                          </a:rPr>
                          <m:t>A</m:t>
                        </m:r>
                        <m:r>
                          <a:rPr lang="en-US" altLang="zh-CN" sz="2400" b="0" i="0" baseline="-25000" smtClean="0">
                            <a:latin typeface="Cambria Math" panose="02040503050406030204" pitchFamily="18" charset="0"/>
                            <a:ea typeface="楷体" panose="02010609060101010101" pitchFamily="49" charset="-122"/>
                          </a:rPr>
                          <m:t>2</m:t>
                        </m:r>
                      </m:e>
                    </m:d>
                    <m:r>
                      <a:rPr lang="en-US" altLang="zh-CN" sz="2400" i="1">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𝐻</m:t>
                    </m:r>
                    <m:d>
                      <m:dPr>
                        <m:ctrlPr>
                          <a:rPr lang="en-US" altLang="zh-CN" sz="2400" b="0" i="1" smtClean="0">
                            <a:latin typeface="Cambria Math" panose="02040503050406030204" pitchFamily="18" charset="0"/>
                            <a:ea typeface="楷体" panose="02010609060101010101" pitchFamily="49" charset="-122"/>
                          </a:rPr>
                        </m:ctrlPr>
                      </m:dPr>
                      <m:e>
                        <m:r>
                          <m:rPr>
                            <m:sty m:val="p"/>
                          </m:rPr>
                          <a:rPr lang="en-US" altLang="zh-CN" sz="2400" b="0" i="0" smtClean="0">
                            <a:latin typeface="Cambria Math" panose="02040503050406030204" pitchFamily="18" charset="0"/>
                            <a:ea typeface="楷体" panose="02010609060101010101" pitchFamily="49" charset="-122"/>
                          </a:rPr>
                          <m:t>D</m:t>
                        </m:r>
                        <m:r>
                          <a:rPr lang="en-US" altLang="zh-CN" sz="2400" b="0" i="1" baseline="-25000" smtClean="0">
                            <a:latin typeface="Cambria Math" panose="02040503050406030204" pitchFamily="18" charset="0"/>
                            <a:ea typeface="楷体" panose="02010609060101010101" pitchFamily="49" charset="-122"/>
                          </a:rPr>
                          <m:t>2</m:t>
                        </m:r>
                      </m:e>
                    </m:d>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𝐻</m:t>
                    </m:r>
                    <m:d>
                      <m:dPr>
                        <m:ctrlPr>
                          <a:rPr lang="en-US" altLang="zh-CN" sz="2400" i="1">
                            <a:latin typeface="Cambria Math" panose="02040503050406030204" pitchFamily="18" charset="0"/>
                            <a:ea typeface="楷体" panose="02010609060101010101" pitchFamily="49" charset="-122"/>
                          </a:rPr>
                        </m:ctrlPr>
                      </m:dPr>
                      <m:e>
                        <m:r>
                          <m:rPr>
                            <m:sty m:val="p"/>
                          </m:rPr>
                          <a:rPr lang="en-US" altLang="zh-CN" sz="2400">
                            <a:latin typeface="Cambria Math" panose="02040503050406030204" pitchFamily="18" charset="0"/>
                            <a:ea typeface="楷体" panose="02010609060101010101" pitchFamily="49" charset="-122"/>
                          </a:rPr>
                          <m:t>D</m:t>
                        </m:r>
                        <m:r>
                          <a:rPr lang="en-US" altLang="zh-CN" sz="2400" i="1" baseline="-25000">
                            <a:latin typeface="Cambria Math" panose="02040503050406030204" pitchFamily="18" charset="0"/>
                            <a:ea typeface="楷体" panose="02010609060101010101" pitchFamily="49" charset="-122"/>
                          </a:rPr>
                          <m:t>2</m:t>
                        </m:r>
                        <m:r>
                          <a:rPr lang="en-US" altLang="zh-CN" sz="2400" b="0" i="1" smtClean="0">
                            <a:latin typeface="Cambria Math" panose="02040503050406030204" pitchFamily="18" charset="0"/>
                            <a:ea typeface="楷体" panose="02010609060101010101" pitchFamily="49" charset="-122"/>
                          </a:rPr>
                          <m:t>,|</m:t>
                        </m:r>
                        <m:r>
                          <m:rPr>
                            <m:sty m:val="p"/>
                          </m:rPr>
                          <a:rPr lang="en-US" altLang="zh-CN" sz="2400" b="0" i="0" smtClean="0">
                            <a:latin typeface="Cambria Math" panose="02040503050406030204" pitchFamily="18" charset="0"/>
                            <a:ea typeface="楷体" panose="02010609060101010101" pitchFamily="49" charset="-122"/>
                          </a:rPr>
                          <m:t>A</m:t>
                        </m:r>
                        <m:r>
                          <a:rPr lang="en-US" altLang="zh-CN" sz="2400" b="0" i="1" baseline="-25000" smtClean="0">
                            <a:latin typeface="Cambria Math" panose="02040503050406030204" pitchFamily="18" charset="0"/>
                            <a:ea typeface="楷体" panose="02010609060101010101" pitchFamily="49" charset="-122"/>
                          </a:rPr>
                          <m:t>2</m:t>
                        </m:r>
                      </m:e>
                    </m:d>
                  </m:oMath>
                </a14:m>
                <a:r>
                  <a:rPr lang="en-US" sz="2400" dirty="0"/>
                  <a:t>=0.918</a:t>
                </a:r>
              </a:p>
            </p:txBody>
          </p:sp>
        </mc:Choice>
        <mc:Fallback xmlns="">
          <p:sp>
            <p:nvSpPr>
              <p:cNvPr id="10" name="Rectangle 15">
                <a:extLst>
                  <a:ext uri="{FF2B5EF4-FFF2-40B4-BE49-F238E27FC236}">
                    <a16:creationId xmlns:a16="http://schemas.microsoft.com/office/drawing/2014/main" id="{C2312D2E-E006-4C0E-BF23-1F872389B8C3}"/>
                  </a:ext>
                </a:extLst>
              </p:cNvPr>
              <p:cNvSpPr>
                <a:spLocks noRot="1" noChangeAspect="1" noMove="1" noResize="1" noEditPoints="1" noAdjustHandles="1" noChangeArrowheads="1" noChangeShapeType="1" noTextEdit="1"/>
              </p:cNvSpPr>
              <p:nvPr/>
            </p:nvSpPr>
            <p:spPr>
              <a:xfrm>
                <a:off x="1669530" y="2475719"/>
                <a:ext cx="5217519" cy="461665"/>
              </a:xfrm>
              <a:prstGeom prst="rect">
                <a:avLst/>
              </a:prstGeom>
              <a:blipFill>
                <a:blip r:embed="rId6"/>
                <a:stretch>
                  <a:fillRect l="-350" t="-9211" r="-818"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16">
                <a:extLst>
                  <a:ext uri="{FF2B5EF4-FFF2-40B4-BE49-F238E27FC236}">
                    <a16:creationId xmlns:a16="http://schemas.microsoft.com/office/drawing/2014/main" id="{DAAF3FDF-E702-4FA9-92B0-83EEBC77C818}"/>
                  </a:ext>
                </a:extLst>
              </p:cNvPr>
              <p:cNvSpPr/>
              <p:nvPr/>
            </p:nvSpPr>
            <p:spPr>
              <a:xfrm>
                <a:off x="1666792" y="3008564"/>
                <a:ext cx="5217519" cy="46166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ea typeface="楷体" panose="02010609060101010101" pitchFamily="49" charset="-122"/>
                      </a:rPr>
                      <m:t>𝑔</m:t>
                    </m:r>
                    <m:d>
                      <m:dPr>
                        <m:ctrlPr>
                          <a:rPr lang="en-US" altLang="zh-CN" sz="2400" b="0" i="1" smtClean="0">
                            <a:latin typeface="Cambria Math" panose="02040503050406030204" pitchFamily="18" charset="0"/>
                            <a:ea typeface="楷体" panose="02010609060101010101" pitchFamily="49" charset="-122"/>
                          </a:rPr>
                        </m:ctrlPr>
                      </m:dPr>
                      <m:e>
                        <m:r>
                          <m:rPr>
                            <m:sty m:val="p"/>
                          </m:rPr>
                          <a:rPr lang="en-US" altLang="zh-CN" sz="2400" b="0" i="0" smtClean="0">
                            <a:latin typeface="Cambria Math" panose="02040503050406030204" pitchFamily="18" charset="0"/>
                            <a:ea typeface="楷体" panose="02010609060101010101" pitchFamily="49" charset="-122"/>
                          </a:rPr>
                          <m:t>D</m:t>
                        </m:r>
                        <m:r>
                          <a:rPr lang="en-US" altLang="zh-CN" sz="2400" b="0" i="0" baseline="-25000" smtClean="0">
                            <a:latin typeface="Cambria Math" panose="02040503050406030204" pitchFamily="18" charset="0"/>
                            <a:ea typeface="楷体" panose="02010609060101010101" pitchFamily="49" charset="-122"/>
                          </a:rPr>
                          <m:t>2</m:t>
                        </m:r>
                        <m:r>
                          <a:rPr lang="en-US" altLang="zh-CN" sz="2400" b="0" i="1" smtClean="0">
                            <a:latin typeface="Cambria Math" panose="02040503050406030204" pitchFamily="18" charset="0"/>
                            <a:ea typeface="楷体" panose="02010609060101010101" pitchFamily="49" charset="-122"/>
                          </a:rPr>
                          <m:t>,</m:t>
                        </m:r>
                        <m:r>
                          <m:rPr>
                            <m:sty m:val="p"/>
                          </m:rPr>
                          <a:rPr lang="en-US" altLang="zh-CN" sz="2400" b="0" i="0" smtClean="0">
                            <a:latin typeface="Cambria Math" panose="02040503050406030204" pitchFamily="18" charset="0"/>
                            <a:ea typeface="楷体" panose="02010609060101010101" pitchFamily="49" charset="-122"/>
                          </a:rPr>
                          <m:t>A</m:t>
                        </m:r>
                        <m:r>
                          <a:rPr lang="en-US" altLang="zh-CN" sz="2400" b="0" i="0" baseline="-25000" smtClean="0">
                            <a:latin typeface="Cambria Math" panose="02040503050406030204" pitchFamily="18" charset="0"/>
                            <a:ea typeface="楷体" panose="02010609060101010101" pitchFamily="49" charset="-122"/>
                          </a:rPr>
                          <m:t>4</m:t>
                        </m:r>
                      </m:e>
                    </m:d>
                    <m:r>
                      <a:rPr lang="en-US" altLang="zh-CN" sz="2400" i="1">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𝐻</m:t>
                    </m:r>
                    <m:d>
                      <m:dPr>
                        <m:ctrlPr>
                          <a:rPr lang="en-US" altLang="zh-CN" sz="2400" b="0" i="1" smtClean="0">
                            <a:latin typeface="Cambria Math" panose="02040503050406030204" pitchFamily="18" charset="0"/>
                            <a:ea typeface="楷体" panose="02010609060101010101" pitchFamily="49" charset="-122"/>
                          </a:rPr>
                        </m:ctrlPr>
                      </m:dPr>
                      <m:e>
                        <m:r>
                          <m:rPr>
                            <m:sty m:val="p"/>
                          </m:rPr>
                          <a:rPr lang="en-US" altLang="zh-CN" sz="2400" b="0" i="0" smtClean="0">
                            <a:latin typeface="Cambria Math" panose="02040503050406030204" pitchFamily="18" charset="0"/>
                            <a:ea typeface="楷体" panose="02010609060101010101" pitchFamily="49" charset="-122"/>
                          </a:rPr>
                          <m:t>D</m:t>
                        </m:r>
                        <m:r>
                          <a:rPr lang="en-US" altLang="zh-CN" sz="2400" b="0" i="1" baseline="-25000" smtClean="0">
                            <a:latin typeface="Cambria Math" panose="02040503050406030204" pitchFamily="18" charset="0"/>
                            <a:ea typeface="楷体" panose="02010609060101010101" pitchFamily="49" charset="-122"/>
                          </a:rPr>
                          <m:t>2</m:t>
                        </m:r>
                      </m:e>
                    </m:d>
                    <m:r>
                      <a:rPr lang="en-US" altLang="zh-CN" sz="2400" b="0" i="1" smtClean="0">
                        <a:latin typeface="Cambria Math" panose="02040503050406030204" pitchFamily="18" charset="0"/>
                        <a:ea typeface="楷体" panose="02010609060101010101" pitchFamily="49" charset="-122"/>
                      </a:rPr>
                      <m:t>−</m:t>
                    </m:r>
                    <m:r>
                      <a:rPr lang="en-US" altLang="zh-CN" sz="2400" b="0" i="1" smtClean="0">
                        <a:latin typeface="Cambria Math" panose="02040503050406030204" pitchFamily="18" charset="0"/>
                        <a:ea typeface="楷体" panose="02010609060101010101" pitchFamily="49" charset="-122"/>
                      </a:rPr>
                      <m:t>𝐻</m:t>
                    </m:r>
                    <m:d>
                      <m:dPr>
                        <m:ctrlPr>
                          <a:rPr lang="en-US" altLang="zh-CN" sz="2400" i="1">
                            <a:latin typeface="Cambria Math" panose="02040503050406030204" pitchFamily="18" charset="0"/>
                            <a:ea typeface="楷体" panose="02010609060101010101" pitchFamily="49" charset="-122"/>
                          </a:rPr>
                        </m:ctrlPr>
                      </m:dPr>
                      <m:e>
                        <m:r>
                          <m:rPr>
                            <m:sty m:val="p"/>
                          </m:rPr>
                          <a:rPr lang="en-US" altLang="zh-CN" sz="2400">
                            <a:latin typeface="Cambria Math" panose="02040503050406030204" pitchFamily="18" charset="0"/>
                            <a:ea typeface="楷体" panose="02010609060101010101" pitchFamily="49" charset="-122"/>
                          </a:rPr>
                          <m:t>D</m:t>
                        </m:r>
                        <m:r>
                          <a:rPr lang="en-US" altLang="zh-CN" sz="2400" i="1" baseline="-25000">
                            <a:latin typeface="Cambria Math" panose="02040503050406030204" pitchFamily="18" charset="0"/>
                            <a:ea typeface="楷体" panose="02010609060101010101" pitchFamily="49" charset="-122"/>
                          </a:rPr>
                          <m:t>2</m:t>
                        </m:r>
                        <m:r>
                          <a:rPr lang="en-US" altLang="zh-CN" sz="2400" b="0" i="1" smtClean="0">
                            <a:latin typeface="Cambria Math" panose="02040503050406030204" pitchFamily="18" charset="0"/>
                            <a:ea typeface="楷体" panose="02010609060101010101" pitchFamily="49" charset="-122"/>
                          </a:rPr>
                          <m:t>,|</m:t>
                        </m:r>
                        <m:r>
                          <m:rPr>
                            <m:sty m:val="p"/>
                          </m:rPr>
                          <a:rPr lang="en-US" altLang="zh-CN" sz="2400" b="0" i="0" smtClean="0">
                            <a:latin typeface="Cambria Math" panose="02040503050406030204" pitchFamily="18" charset="0"/>
                            <a:ea typeface="楷体" panose="02010609060101010101" pitchFamily="49" charset="-122"/>
                          </a:rPr>
                          <m:t>A</m:t>
                        </m:r>
                        <m:r>
                          <a:rPr lang="en-US" altLang="zh-CN" sz="2400" b="0" i="1" baseline="-25000" smtClean="0">
                            <a:latin typeface="Cambria Math" panose="02040503050406030204" pitchFamily="18" charset="0"/>
                            <a:ea typeface="楷体" panose="02010609060101010101" pitchFamily="49" charset="-122"/>
                          </a:rPr>
                          <m:t>4</m:t>
                        </m:r>
                      </m:e>
                    </m:d>
                  </m:oMath>
                </a14:m>
                <a:r>
                  <a:rPr lang="en-US" sz="2400" dirty="0"/>
                  <a:t>=0.474</a:t>
                </a:r>
              </a:p>
            </p:txBody>
          </p:sp>
        </mc:Choice>
        <mc:Fallback xmlns="">
          <p:sp>
            <p:nvSpPr>
              <p:cNvPr id="11" name="Rectangle 16">
                <a:extLst>
                  <a:ext uri="{FF2B5EF4-FFF2-40B4-BE49-F238E27FC236}">
                    <a16:creationId xmlns:a16="http://schemas.microsoft.com/office/drawing/2014/main" id="{DAAF3FDF-E702-4FA9-92B0-83EEBC77C818}"/>
                  </a:ext>
                </a:extLst>
              </p:cNvPr>
              <p:cNvSpPr>
                <a:spLocks noRot="1" noChangeAspect="1" noMove="1" noResize="1" noEditPoints="1" noAdjustHandles="1" noChangeArrowheads="1" noChangeShapeType="1" noTextEdit="1"/>
              </p:cNvSpPr>
              <p:nvPr/>
            </p:nvSpPr>
            <p:spPr>
              <a:xfrm>
                <a:off x="1666792" y="3008564"/>
                <a:ext cx="5217519" cy="461665"/>
              </a:xfrm>
              <a:prstGeom prst="rect">
                <a:avLst/>
              </a:prstGeom>
              <a:blipFill>
                <a:blip r:embed="rId7"/>
                <a:stretch>
                  <a:fillRect l="-350" t="-9333" r="-935" b="-3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7935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有监督学习算法：决策树</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矩形 4">
            <a:extLst>
              <a:ext uri="{FF2B5EF4-FFF2-40B4-BE49-F238E27FC236}">
                <a16:creationId xmlns:a16="http://schemas.microsoft.com/office/drawing/2014/main" id="{1BE754A0-1125-4957-8024-64233B7E2E27}"/>
              </a:ext>
            </a:extLst>
          </p:cNvPr>
          <p:cNvSpPr/>
          <p:nvPr/>
        </p:nvSpPr>
        <p:spPr>
          <a:xfrm>
            <a:off x="798304" y="1258450"/>
            <a:ext cx="10555495" cy="2601546"/>
          </a:xfrm>
          <a:prstGeom prst="rect">
            <a:avLst/>
          </a:prstGeom>
        </p:spPr>
        <p:txBody>
          <a:bodyPr wrap="square">
            <a:spAutoFit/>
          </a:bodyPr>
          <a:lstStyle/>
          <a:p>
            <a:pPr>
              <a:lnSpc>
                <a:spcPct val="150000"/>
              </a:lnSpc>
            </a:pPr>
            <a:r>
              <a:rPr lang="zh-CN" altLang="en-US" sz="2800" dirty="0">
                <a:latin typeface="+mn-ea"/>
              </a:rPr>
              <a:t>显然，决策树的生成是一个</a:t>
            </a:r>
            <a:r>
              <a:rPr lang="zh-CN" altLang="en-US" sz="2800" dirty="0">
                <a:solidFill>
                  <a:srgbClr val="FF0000"/>
                </a:solidFill>
                <a:latin typeface="+mn-ea"/>
              </a:rPr>
              <a:t>递归过程</a:t>
            </a:r>
            <a:r>
              <a:rPr lang="zh-CN" altLang="en-US" sz="2800" dirty="0">
                <a:latin typeface="+mn-ea"/>
              </a:rPr>
              <a:t>，有三种情况会导致递归返回：</a:t>
            </a:r>
            <a:endParaRPr lang="en-US" altLang="zh-CN" sz="2800" dirty="0">
              <a:latin typeface="+mn-ea"/>
            </a:endParaRPr>
          </a:p>
          <a:p>
            <a:pPr marL="457200" indent="-457200">
              <a:lnSpc>
                <a:spcPct val="150000"/>
              </a:lnSpc>
              <a:buFont typeface="Arial" panose="020B0604020202020204" pitchFamily="34" charset="0"/>
              <a:buChar char="•"/>
            </a:pPr>
            <a:r>
              <a:rPr lang="zh-CN" altLang="en-US" sz="2800" dirty="0">
                <a:latin typeface="+mn-ea"/>
              </a:rPr>
              <a:t>当前结点包含的样本属于同一类别。</a:t>
            </a:r>
            <a:endParaRPr lang="en-US" altLang="zh-CN" sz="2800" dirty="0">
              <a:latin typeface="+mn-ea"/>
            </a:endParaRPr>
          </a:p>
          <a:p>
            <a:pPr marL="457200" indent="-457200">
              <a:lnSpc>
                <a:spcPct val="150000"/>
              </a:lnSpc>
              <a:buFont typeface="Arial" panose="020B0604020202020204" pitchFamily="34" charset="0"/>
              <a:buChar char="•"/>
            </a:pPr>
            <a:r>
              <a:rPr lang="zh-CN" altLang="en-US" sz="2800" dirty="0">
                <a:latin typeface="+mn-ea"/>
              </a:rPr>
              <a:t>当前属性集为空，或所有样本在所有属性取值相同。</a:t>
            </a:r>
            <a:endParaRPr lang="en-US" altLang="zh-CN" sz="2800" dirty="0">
              <a:latin typeface="+mn-ea"/>
            </a:endParaRPr>
          </a:p>
          <a:p>
            <a:pPr marL="457200" indent="-457200">
              <a:lnSpc>
                <a:spcPct val="150000"/>
              </a:lnSpc>
              <a:buFont typeface="Arial" panose="020B0604020202020204" pitchFamily="34" charset="0"/>
              <a:buChar char="•"/>
            </a:pPr>
            <a:r>
              <a:rPr lang="zh-CN" altLang="en-US" sz="2800" dirty="0">
                <a:latin typeface="+mn-ea"/>
              </a:rPr>
              <a:t>当前结点包含的集合为空。</a:t>
            </a:r>
            <a:endParaRPr lang="en-US" altLang="zh-CN" sz="2800" dirty="0">
              <a:latin typeface="+mn-ea"/>
            </a:endParaRPr>
          </a:p>
        </p:txBody>
      </p:sp>
      <p:sp>
        <p:nvSpPr>
          <p:cNvPr id="4" name="矩形 3">
            <a:extLst>
              <a:ext uri="{FF2B5EF4-FFF2-40B4-BE49-F238E27FC236}">
                <a16:creationId xmlns:a16="http://schemas.microsoft.com/office/drawing/2014/main" id="{F3CED9D8-A47C-4B4A-9A4D-A530B6EAB4EF}"/>
              </a:ext>
            </a:extLst>
          </p:cNvPr>
          <p:cNvSpPr/>
          <p:nvPr/>
        </p:nvSpPr>
        <p:spPr>
          <a:xfrm>
            <a:off x="5047609" y="5175218"/>
            <a:ext cx="4231315" cy="492443"/>
          </a:xfrm>
          <a:prstGeom prst="rect">
            <a:avLst/>
          </a:prstGeom>
        </p:spPr>
        <p:txBody>
          <a:bodyPr wrap="square">
            <a:spAutoFit/>
          </a:bodyPr>
          <a:lstStyle/>
          <a:p>
            <a:r>
              <a:rPr lang="zh-CN" altLang="en-US" sz="2600" dirty="0">
                <a:solidFill>
                  <a:srgbClr val="FF0000"/>
                </a:solidFill>
                <a:latin typeface="+mn-ea"/>
              </a:rPr>
              <a:t>银行借贷准则对应的决策树！</a:t>
            </a:r>
          </a:p>
        </p:txBody>
      </p:sp>
      <p:grpSp>
        <p:nvGrpSpPr>
          <p:cNvPr id="7" name="Group 23">
            <a:extLst>
              <a:ext uri="{FF2B5EF4-FFF2-40B4-BE49-F238E27FC236}">
                <a16:creationId xmlns:a16="http://schemas.microsoft.com/office/drawing/2014/main" id="{51152398-4650-40D8-8BF6-BF12DD306154}"/>
              </a:ext>
            </a:extLst>
          </p:cNvPr>
          <p:cNvGrpSpPr/>
          <p:nvPr/>
        </p:nvGrpSpPr>
        <p:grpSpPr>
          <a:xfrm>
            <a:off x="1887959" y="4091929"/>
            <a:ext cx="2171656" cy="2350438"/>
            <a:chOff x="1211498" y="3332745"/>
            <a:chExt cx="2171656" cy="2350438"/>
          </a:xfrm>
        </p:grpSpPr>
        <p:sp>
          <p:nvSpPr>
            <p:cNvPr id="9" name="Oval 1">
              <a:extLst>
                <a:ext uri="{FF2B5EF4-FFF2-40B4-BE49-F238E27FC236}">
                  <a16:creationId xmlns:a16="http://schemas.microsoft.com/office/drawing/2014/main" id="{0DF6A936-62F8-4324-8295-599969482F34}"/>
                </a:ext>
              </a:extLst>
            </p:cNvPr>
            <p:cNvSpPr/>
            <p:nvPr/>
          </p:nvSpPr>
          <p:spPr>
            <a:xfrm>
              <a:off x="1935546" y="3632200"/>
              <a:ext cx="144000" cy="144000"/>
            </a:xfrm>
            <a:prstGeom prst="ellipse">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sp>
          <p:nvSpPr>
            <p:cNvPr id="10" name="Oval 12">
              <a:extLst>
                <a:ext uri="{FF2B5EF4-FFF2-40B4-BE49-F238E27FC236}">
                  <a16:creationId xmlns:a16="http://schemas.microsoft.com/office/drawing/2014/main" id="{91F8F41A-180B-4C5F-938F-CC30F90C2C43}"/>
                </a:ext>
              </a:extLst>
            </p:cNvPr>
            <p:cNvSpPr/>
            <p:nvPr/>
          </p:nvSpPr>
          <p:spPr>
            <a:xfrm>
              <a:off x="2497442" y="4405385"/>
              <a:ext cx="144000" cy="144000"/>
            </a:xfrm>
            <a:prstGeom prst="ellipse">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sp>
          <p:nvSpPr>
            <p:cNvPr id="11" name="Rectangle 3">
              <a:extLst>
                <a:ext uri="{FF2B5EF4-FFF2-40B4-BE49-F238E27FC236}">
                  <a16:creationId xmlns:a16="http://schemas.microsoft.com/office/drawing/2014/main" id="{0E7B45BB-92D6-4705-BB02-3678F7F87AEE}"/>
                </a:ext>
              </a:extLst>
            </p:cNvPr>
            <p:cNvSpPr/>
            <p:nvPr/>
          </p:nvSpPr>
          <p:spPr>
            <a:xfrm>
              <a:off x="1340285" y="4405385"/>
              <a:ext cx="144000" cy="144000"/>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sp>
          <p:nvSpPr>
            <p:cNvPr id="12" name="Rectangle 17">
              <a:extLst>
                <a:ext uri="{FF2B5EF4-FFF2-40B4-BE49-F238E27FC236}">
                  <a16:creationId xmlns:a16="http://schemas.microsoft.com/office/drawing/2014/main" id="{420976D5-F6BB-463E-B6B3-5A1F3EA7D1DF}"/>
                </a:ext>
              </a:extLst>
            </p:cNvPr>
            <p:cNvSpPr/>
            <p:nvPr/>
          </p:nvSpPr>
          <p:spPr>
            <a:xfrm>
              <a:off x="1968332" y="5235720"/>
              <a:ext cx="144000" cy="144000"/>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sp>
          <p:nvSpPr>
            <p:cNvPr id="13" name="Rectangle 18">
              <a:extLst>
                <a:ext uri="{FF2B5EF4-FFF2-40B4-BE49-F238E27FC236}">
                  <a16:creationId xmlns:a16="http://schemas.microsoft.com/office/drawing/2014/main" id="{992AB9F6-DE17-4446-8A36-57E9A214AA1B}"/>
                </a:ext>
              </a:extLst>
            </p:cNvPr>
            <p:cNvSpPr/>
            <p:nvPr/>
          </p:nvSpPr>
          <p:spPr>
            <a:xfrm>
              <a:off x="3044229" y="5235720"/>
              <a:ext cx="144000" cy="144000"/>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en-US" dirty="0">
                <a:latin typeface="Times New Roman" panose="02020603050405020304" pitchFamily="18" charset="0"/>
                <a:cs typeface="Times New Roman" panose="02020603050405020304" pitchFamily="18" charset="0"/>
              </a:endParaRPr>
            </a:p>
          </p:txBody>
        </p:sp>
        <p:cxnSp>
          <p:nvCxnSpPr>
            <p:cNvPr id="14" name="Straight Arrow Connector 5">
              <a:extLst>
                <a:ext uri="{FF2B5EF4-FFF2-40B4-BE49-F238E27FC236}">
                  <a16:creationId xmlns:a16="http://schemas.microsoft.com/office/drawing/2014/main" id="{D1A6BCFA-F58B-44C1-9301-443EAE5A606C}"/>
                </a:ext>
              </a:extLst>
            </p:cNvPr>
            <p:cNvCxnSpPr>
              <a:stCxn id="9" idx="5"/>
              <a:endCxn id="10" idx="1"/>
            </p:cNvCxnSpPr>
            <p:nvPr/>
          </p:nvCxnSpPr>
          <p:spPr bwMode="auto">
            <a:xfrm>
              <a:off x="2058458" y="3755112"/>
              <a:ext cx="460072" cy="6713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9">
              <a:extLst>
                <a:ext uri="{FF2B5EF4-FFF2-40B4-BE49-F238E27FC236}">
                  <a16:creationId xmlns:a16="http://schemas.microsoft.com/office/drawing/2014/main" id="{048EB379-A16D-4CDB-BA1A-14C9D20A2EFA}"/>
                </a:ext>
              </a:extLst>
            </p:cNvPr>
            <p:cNvCxnSpPr/>
            <p:nvPr/>
          </p:nvCxnSpPr>
          <p:spPr bwMode="auto">
            <a:xfrm>
              <a:off x="2620354" y="4546474"/>
              <a:ext cx="460072" cy="6713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20">
              <a:extLst>
                <a:ext uri="{FF2B5EF4-FFF2-40B4-BE49-F238E27FC236}">
                  <a16:creationId xmlns:a16="http://schemas.microsoft.com/office/drawing/2014/main" id="{39C8D5AD-4305-4D52-97E6-AC5EF59F9CFD}"/>
                </a:ext>
              </a:extLst>
            </p:cNvPr>
            <p:cNvCxnSpPr>
              <a:stCxn id="9" idx="3"/>
              <a:endCxn id="11" idx="0"/>
            </p:cNvCxnSpPr>
            <p:nvPr/>
          </p:nvCxnSpPr>
          <p:spPr bwMode="auto">
            <a:xfrm flipH="1">
              <a:off x="1412285" y="3755112"/>
              <a:ext cx="544349" cy="6502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22">
              <a:extLst>
                <a:ext uri="{FF2B5EF4-FFF2-40B4-BE49-F238E27FC236}">
                  <a16:creationId xmlns:a16="http://schemas.microsoft.com/office/drawing/2014/main" id="{9C95D2D7-9598-41BE-B106-58058A41E670}"/>
                </a:ext>
              </a:extLst>
            </p:cNvPr>
            <p:cNvCxnSpPr>
              <a:endCxn id="12" idx="0"/>
            </p:cNvCxnSpPr>
            <p:nvPr/>
          </p:nvCxnSpPr>
          <p:spPr bwMode="auto">
            <a:xfrm flipH="1">
              <a:off x="2040332" y="4445192"/>
              <a:ext cx="540358" cy="7905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21">
              <a:extLst>
                <a:ext uri="{FF2B5EF4-FFF2-40B4-BE49-F238E27FC236}">
                  <a16:creationId xmlns:a16="http://schemas.microsoft.com/office/drawing/2014/main" id="{38424FC2-13B9-4FCF-923E-860B01FB3622}"/>
                </a:ext>
              </a:extLst>
            </p:cNvPr>
            <p:cNvSpPr/>
            <p:nvPr/>
          </p:nvSpPr>
          <p:spPr>
            <a:xfrm>
              <a:off x="1299971" y="3332745"/>
              <a:ext cx="1210588"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rPr>
                <a:t>有自己房子</a:t>
              </a:r>
              <a:endParaRPr lang="en-US" sz="1600" dirty="0">
                <a:latin typeface="楷体" panose="02010609060101010101" pitchFamily="49" charset="-122"/>
                <a:ea typeface="楷体" panose="02010609060101010101" pitchFamily="49" charset="-122"/>
              </a:endParaRPr>
            </a:p>
          </p:txBody>
        </p:sp>
        <p:sp>
          <p:nvSpPr>
            <p:cNvPr id="19" name="Rectangle 26">
              <a:extLst>
                <a:ext uri="{FF2B5EF4-FFF2-40B4-BE49-F238E27FC236}">
                  <a16:creationId xmlns:a16="http://schemas.microsoft.com/office/drawing/2014/main" id="{E715567E-A7E8-4AC3-B63F-C7863ABDDD13}"/>
                </a:ext>
              </a:extLst>
            </p:cNvPr>
            <p:cNvSpPr/>
            <p:nvPr/>
          </p:nvSpPr>
          <p:spPr>
            <a:xfrm>
              <a:off x="2582935" y="4245700"/>
              <a:ext cx="800219"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rPr>
                <a:t>有工作</a:t>
              </a:r>
              <a:endParaRPr lang="en-US" sz="1600" dirty="0">
                <a:latin typeface="楷体" panose="02010609060101010101" pitchFamily="49" charset="-122"/>
                <a:ea typeface="楷体" panose="02010609060101010101" pitchFamily="49" charset="-122"/>
              </a:endParaRPr>
            </a:p>
          </p:txBody>
        </p:sp>
        <p:sp>
          <p:nvSpPr>
            <p:cNvPr id="20" name="Rectangle 27">
              <a:extLst>
                <a:ext uri="{FF2B5EF4-FFF2-40B4-BE49-F238E27FC236}">
                  <a16:creationId xmlns:a16="http://schemas.microsoft.com/office/drawing/2014/main" id="{20DD9DC7-04CA-4042-9706-B94746498C68}"/>
                </a:ext>
              </a:extLst>
            </p:cNvPr>
            <p:cNvSpPr/>
            <p:nvPr/>
          </p:nvSpPr>
          <p:spPr>
            <a:xfrm>
              <a:off x="1354665" y="3847254"/>
              <a:ext cx="389850"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rPr>
                <a:t>是</a:t>
              </a:r>
              <a:endParaRPr lang="en-US" sz="1600" dirty="0">
                <a:latin typeface="楷体" panose="02010609060101010101" pitchFamily="49" charset="-122"/>
                <a:ea typeface="楷体" panose="02010609060101010101" pitchFamily="49" charset="-122"/>
              </a:endParaRPr>
            </a:p>
          </p:txBody>
        </p:sp>
        <p:sp>
          <p:nvSpPr>
            <p:cNvPr id="21" name="Rectangle 28">
              <a:extLst>
                <a:ext uri="{FF2B5EF4-FFF2-40B4-BE49-F238E27FC236}">
                  <a16:creationId xmlns:a16="http://schemas.microsoft.com/office/drawing/2014/main" id="{07065258-B2C9-4C29-A692-B4419B17B13A}"/>
                </a:ext>
              </a:extLst>
            </p:cNvPr>
            <p:cNvSpPr/>
            <p:nvPr/>
          </p:nvSpPr>
          <p:spPr>
            <a:xfrm>
              <a:off x="2230504" y="3855648"/>
              <a:ext cx="389850"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rPr>
                <a:t>否</a:t>
              </a:r>
              <a:endParaRPr lang="en-US" sz="1600" dirty="0">
                <a:latin typeface="楷体" panose="02010609060101010101" pitchFamily="49" charset="-122"/>
                <a:ea typeface="楷体" panose="02010609060101010101" pitchFamily="49" charset="-122"/>
              </a:endParaRPr>
            </a:p>
          </p:txBody>
        </p:sp>
        <p:sp>
          <p:nvSpPr>
            <p:cNvPr id="22" name="Rectangle 29">
              <a:extLst>
                <a:ext uri="{FF2B5EF4-FFF2-40B4-BE49-F238E27FC236}">
                  <a16:creationId xmlns:a16="http://schemas.microsoft.com/office/drawing/2014/main" id="{6F210ABC-A877-49A7-81BC-13620B7EC8F4}"/>
                </a:ext>
              </a:extLst>
            </p:cNvPr>
            <p:cNvSpPr/>
            <p:nvPr/>
          </p:nvSpPr>
          <p:spPr>
            <a:xfrm>
              <a:off x="2788119" y="4627315"/>
              <a:ext cx="389850" cy="338554"/>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否</a:t>
              </a:r>
              <a:endParaRPr lang="en-US" sz="1600" dirty="0">
                <a:latin typeface="楷体" panose="02010609060101010101" pitchFamily="49" charset="-122"/>
                <a:ea typeface="楷体" panose="02010609060101010101" pitchFamily="49" charset="-122"/>
              </a:endParaRPr>
            </a:p>
          </p:txBody>
        </p:sp>
        <p:sp>
          <p:nvSpPr>
            <p:cNvPr id="23" name="Rectangle 30">
              <a:extLst>
                <a:ext uri="{FF2B5EF4-FFF2-40B4-BE49-F238E27FC236}">
                  <a16:creationId xmlns:a16="http://schemas.microsoft.com/office/drawing/2014/main" id="{2E00DAF3-186C-4A4A-A4A6-C82F7D5F10BE}"/>
                </a:ext>
              </a:extLst>
            </p:cNvPr>
            <p:cNvSpPr/>
            <p:nvPr/>
          </p:nvSpPr>
          <p:spPr>
            <a:xfrm>
              <a:off x="2921304" y="5318409"/>
              <a:ext cx="389850" cy="338554"/>
            </a:xfrm>
            <a:prstGeom prst="rect">
              <a:avLst/>
            </a:prstGeom>
          </p:spPr>
          <p:txBody>
            <a:bodyPr wrap="square">
              <a:spAutoFit/>
            </a:bodyPr>
            <a:lstStyle/>
            <a:p>
              <a:r>
                <a:rPr lang="zh-CN" altLang="en-US" sz="1600" dirty="0">
                  <a:latin typeface="楷体" panose="02010609060101010101" pitchFamily="49" charset="-122"/>
                  <a:ea typeface="楷体" panose="02010609060101010101" pitchFamily="49" charset="-122"/>
                </a:rPr>
                <a:t>否</a:t>
              </a:r>
              <a:endParaRPr lang="en-US" sz="1600" dirty="0">
                <a:latin typeface="楷体" panose="02010609060101010101" pitchFamily="49" charset="-122"/>
                <a:ea typeface="楷体" panose="02010609060101010101" pitchFamily="49" charset="-122"/>
              </a:endParaRPr>
            </a:p>
          </p:txBody>
        </p:sp>
        <p:sp>
          <p:nvSpPr>
            <p:cNvPr id="24" name="Rectangle 31">
              <a:extLst>
                <a:ext uri="{FF2B5EF4-FFF2-40B4-BE49-F238E27FC236}">
                  <a16:creationId xmlns:a16="http://schemas.microsoft.com/office/drawing/2014/main" id="{FAC19FA3-8BDA-4C65-A47B-948C1482F57E}"/>
                </a:ext>
              </a:extLst>
            </p:cNvPr>
            <p:cNvSpPr/>
            <p:nvPr/>
          </p:nvSpPr>
          <p:spPr>
            <a:xfrm>
              <a:off x="1211498" y="4455685"/>
              <a:ext cx="389850"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rPr>
                <a:t>是</a:t>
              </a:r>
              <a:endParaRPr lang="en-US" sz="1600" dirty="0">
                <a:latin typeface="楷体" panose="02010609060101010101" pitchFamily="49" charset="-122"/>
                <a:ea typeface="楷体" panose="02010609060101010101" pitchFamily="49" charset="-122"/>
              </a:endParaRPr>
            </a:p>
          </p:txBody>
        </p:sp>
        <p:sp>
          <p:nvSpPr>
            <p:cNvPr id="25" name="Rectangle 32">
              <a:extLst>
                <a:ext uri="{FF2B5EF4-FFF2-40B4-BE49-F238E27FC236}">
                  <a16:creationId xmlns:a16="http://schemas.microsoft.com/office/drawing/2014/main" id="{44650DD8-8AE8-487C-A5A4-538C97D0163C}"/>
                </a:ext>
              </a:extLst>
            </p:cNvPr>
            <p:cNvSpPr/>
            <p:nvPr/>
          </p:nvSpPr>
          <p:spPr>
            <a:xfrm>
              <a:off x="1968332" y="4646176"/>
              <a:ext cx="389850"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rPr>
                <a:t>是</a:t>
              </a:r>
              <a:endParaRPr lang="en-US" sz="1600" dirty="0">
                <a:latin typeface="楷体" panose="02010609060101010101" pitchFamily="49" charset="-122"/>
                <a:ea typeface="楷体" panose="02010609060101010101" pitchFamily="49" charset="-122"/>
              </a:endParaRPr>
            </a:p>
          </p:txBody>
        </p:sp>
        <p:sp>
          <p:nvSpPr>
            <p:cNvPr id="26" name="Rectangle 33">
              <a:extLst>
                <a:ext uri="{FF2B5EF4-FFF2-40B4-BE49-F238E27FC236}">
                  <a16:creationId xmlns:a16="http://schemas.microsoft.com/office/drawing/2014/main" id="{0410A6B2-AE8C-44F5-B877-2D2E8BBC3406}"/>
                </a:ext>
              </a:extLst>
            </p:cNvPr>
            <p:cNvSpPr/>
            <p:nvPr/>
          </p:nvSpPr>
          <p:spPr>
            <a:xfrm>
              <a:off x="1850428" y="5344629"/>
              <a:ext cx="389850" cy="338554"/>
            </a:xfrm>
            <a:prstGeom prst="rect">
              <a:avLst/>
            </a:prstGeom>
          </p:spPr>
          <p:txBody>
            <a:bodyPr wrap="none">
              <a:spAutoFit/>
            </a:bodyPr>
            <a:lstStyle/>
            <a:p>
              <a:r>
                <a:rPr lang="zh-CN" altLang="en-US" sz="1600" dirty="0">
                  <a:latin typeface="楷体" panose="02010609060101010101" pitchFamily="49" charset="-122"/>
                  <a:ea typeface="楷体" panose="02010609060101010101" pitchFamily="49" charset="-122"/>
                </a:rPr>
                <a:t>是</a:t>
              </a:r>
              <a:endParaRPr lang="en-US" sz="1600" dirty="0">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018997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有监督学习算法：随机森林</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矩形 4">
            <a:extLst>
              <a:ext uri="{FF2B5EF4-FFF2-40B4-BE49-F238E27FC236}">
                <a16:creationId xmlns:a16="http://schemas.microsoft.com/office/drawing/2014/main" id="{1BE754A0-1125-4957-8024-64233B7E2E27}"/>
              </a:ext>
            </a:extLst>
          </p:cNvPr>
          <p:cNvSpPr/>
          <p:nvPr/>
        </p:nvSpPr>
        <p:spPr>
          <a:xfrm>
            <a:off x="798304" y="1033597"/>
            <a:ext cx="10555495" cy="3894208"/>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solidFill>
                  <a:srgbClr val="0070C0"/>
                </a:solidFill>
                <a:latin typeface="+mn-ea"/>
              </a:rPr>
              <a:t>随机森林（</a:t>
            </a:r>
            <a:r>
              <a:rPr lang="en-US" altLang="zh-CN" sz="2800" dirty="0">
                <a:solidFill>
                  <a:srgbClr val="0070C0"/>
                </a:solidFill>
                <a:latin typeface="+mn-ea"/>
              </a:rPr>
              <a:t>Random Forest</a:t>
            </a:r>
            <a:r>
              <a:rPr lang="zh-CN" altLang="en-US" sz="2800" dirty="0">
                <a:solidFill>
                  <a:srgbClr val="0070C0"/>
                </a:solidFill>
                <a:latin typeface="+mn-ea"/>
              </a:rPr>
              <a:t>）</a:t>
            </a:r>
            <a:r>
              <a:rPr lang="zh-CN" altLang="en-US" sz="2800" dirty="0">
                <a:latin typeface="+mn-ea"/>
              </a:rPr>
              <a:t>：该算法用随机的方式建立起一棵棵决策树，然后由这些决策树组成一个森林，其中每棵决策树之间没有关联。</a:t>
            </a:r>
            <a:endParaRPr lang="en-US" altLang="zh-CN" sz="2800" dirty="0">
              <a:latin typeface="+mn-ea"/>
            </a:endParaRPr>
          </a:p>
          <a:p>
            <a:pPr marL="457200" indent="-457200">
              <a:lnSpc>
                <a:spcPct val="150000"/>
              </a:lnSpc>
              <a:buFont typeface="Arial" panose="020B0604020202020204" pitchFamily="34" charset="0"/>
              <a:buChar char="•"/>
            </a:pPr>
            <a:r>
              <a:rPr lang="zh-CN" altLang="en-US" sz="2800" dirty="0">
                <a:latin typeface="+mn-ea"/>
              </a:rPr>
              <a:t>当有一个新的样本输入时，就让</a:t>
            </a:r>
            <a:r>
              <a:rPr lang="zh-CN" altLang="en-US" sz="2800" dirty="0">
                <a:solidFill>
                  <a:srgbClr val="FF0000"/>
                </a:solidFill>
                <a:latin typeface="+mn-ea"/>
              </a:rPr>
              <a:t>每棵树独立的做出判断</a:t>
            </a:r>
            <a:r>
              <a:rPr lang="zh-CN" altLang="en-US" sz="2800" dirty="0">
                <a:latin typeface="+mn-ea"/>
              </a:rPr>
              <a:t>，按照</a:t>
            </a:r>
            <a:r>
              <a:rPr lang="zh-CN" altLang="en-US" sz="2800" dirty="0">
                <a:solidFill>
                  <a:srgbClr val="FF0000"/>
                </a:solidFill>
                <a:latin typeface="+mn-ea"/>
              </a:rPr>
              <a:t>多数原则（得到票数最多的分类结果）</a:t>
            </a:r>
            <a:r>
              <a:rPr lang="zh-CN" altLang="en-US" sz="2800" dirty="0">
                <a:latin typeface="+mn-ea"/>
              </a:rPr>
              <a:t>决定该样本的分类结果。这是一种典型的</a:t>
            </a:r>
            <a:r>
              <a:rPr lang="zh-CN" altLang="en-US" sz="2800" dirty="0">
                <a:solidFill>
                  <a:srgbClr val="FF0000"/>
                </a:solidFill>
                <a:latin typeface="+mn-ea"/>
              </a:rPr>
              <a:t>集成学习</a:t>
            </a:r>
            <a:r>
              <a:rPr lang="zh-CN" altLang="en-US" sz="2800" dirty="0">
                <a:latin typeface="+mn-ea"/>
              </a:rPr>
              <a:t>思想。</a:t>
            </a:r>
            <a:endParaRPr lang="en-US" altLang="zh-CN" sz="2800" dirty="0">
              <a:latin typeface="+mn-ea"/>
            </a:endParaRPr>
          </a:p>
        </p:txBody>
      </p:sp>
    </p:spTree>
    <p:extLst>
      <p:ext uri="{BB962C8B-B14F-4D97-AF65-F5344CB8AC3E}">
        <p14:creationId xmlns:p14="http://schemas.microsoft.com/office/powerpoint/2010/main" val="3653012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无监督学习方法：聚类</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矩形 2"/>
          <p:cNvSpPr/>
          <p:nvPr/>
        </p:nvSpPr>
        <p:spPr>
          <a:xfrm>
            <a:off x="738345" y="1118928"/>
            <a:ext cx="10555495" cy="4770537"/>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zh-CN" sz="2800" dirty="0"/>
              <a:t>聚类</a:t>
            </a:r>
            <a:r>
              <a:rPr lang="zh-CN" altLang="en-US" sz="2800" dirty="0"/>
              <a:t>的</a:t>
            </a:r>
            <a:r>
              <a:rPr lang="zh-CN" altLang="zh-CN" sz="2800" dirty="0"/>
              <a:t>目的是“</a:t>
            </a:r>
            <a:r>
              <a:rPr lang="zh-CN" altLang="zh-CN" sz="2800" dirty="0">
                <a:solidFill>
                  <a:srgbClr val="FF0000"/>
                </a:solidFill>
              </a:rPr>
              <a:t>将数据分成多个类别，在同一个类内，对象（实体</a:t>
            </a:r>
            <a:r>
              <a:rPr lang="zh-CN" altLang="en-US" sz="2800" dirty="0">
                <a:solidFill>
                  <a:srgbClr val="FF0000"/>
                </a:solidFill>
              </a:rPr>
              <a:t>）</a:t>
            </a:r>
            <a:r>
              <a:rPr lang="zh-CN" altLang="zh-CN" sz="2800" dirty="0">
                <a:solidFill>
                  <a:srgbClr val="FF0000"/>
                </a:solidFill>
              </a:rPr>
              <a:t>之间具有较高</a:t>
            </a:r>
            <a:r>
              <a:rPr lang="zh-CN" altLang="en-US" sz="2800" dirty="0">
                <a:solidFill>
                  <a:srgbClr val="FF0000"/>
                </a:solidFill>
              </a:rPr>
              <a:t>的</a:t>
            </a:r>
            <a:r>
              <a:rPr lang="zh-CN" altLang="zh-CN" sz="2800" dirty="0">
                <a:solidFill>
                  <a:srgbClr val="FF0000"/>
                </a:solidFill>
              </a:rPr>
              <a:t>相似性，</a:t>
            </a:r>
            <a:r>
              <a:rPr lang="zh-CN" altLang="en-US" sz="2800" dirty="0">
                <a:solidFill>
                  <a:srgbClr val="FF0000"/>
                </a:solidFill>
              </a:rPr>
              <a:t>在</a:t>
            </a:r>
            <a:r>
              <a:rPr lang="zh-CN" altLang="zh-CN" sz="2800" dirty="0">
                <a:solidFill>
                  <a:srgbClr val="FF0000"/>
                </a:solidFill>
              </a:rPr>
              <a:t>不同类</a:t>
            </a:r>
            <a:r>
              <a:rPr lang="zh-CN" altLang="en-US" sz="2800" dirty="0">
                <a:solidFill>
                  <a:srgbClr val="FF0000"/>
                </a:solidFill>
              </a:rPr>
              <a:t>内，</a:t>
            </a:r>
            <a:r>
              <a:rPr lang="zh-CN" altLang="zh-CN" sz="2800" dirty="0">
                <a:solidFill>
                  <a:srgbClr val="FF0000"/>
                </a:solidFill>
              </a:rPr>
              <a:t>对象</a:t>
            </a:r>
            <a:r>
              <a:rPr lang="zh-CN" altLang="en-US" sz="2800" dirty="0">
                <a:solidFill>
                  <a:srgbClr val="FF0000"/>
                </a:solidFill>
              </a:rPr>
              <a:t>之</a:t>
            </a:r>
            <a:r>
              <a:rPr lang="zh-CN" altLang="zh-CN" sz="2800" dirty="0">
                <a:solidFill>
                  <a:srgbClr val="FF0000"/>
                </a:solidFill>
              </a:rPr>
              <a:t>间</a:t>
            </a:r>
            <a:r>
              <a:rPr lang="zh-CN" altLang="en-US" sz="2800" dirty="0">
                <a:solidFill>
                  <a:srgbClr val="FF0000"/>
                </a:solidFill>
              </a:rPr>
              <a:t>具有较大的差异性</a:t>
            </a:r>
            <a:r>
              <a:rPr lang="zh-CN" altLang="zh-CN" sz="2800" dirty="0"/>
              <a:t>”。</a:t>
            </a:r>
            <a:r>
              <a:rPr lang="en-US" altLang="zh-CN" sz="2800" dirty="0"/>
              <a:t>	</a:t>
            </a:r>
          </a:p>
          <a:p>
            <a:pPr marL="457200" indent="-457200">
              <a:lnSpc>
                <a:spcPct val="150000"/>
              </a:lnSpc>
              <a:buFont typeface="Arial" panose="020B0604020202020204" pitchFamily="34" charset="0"/>
              <a:buChar char="•"/>
            </a:pPr>
            <a:r>
              <a:rPr lang="zh-CN" altLang="zh-CN" sz="2800" dirty="0"/>
              <a:t>对一批没有类别标签的样本集，按照样本之间的相似程度分类，相似的归为一类，不相似的归为其它类。这种分类称为聚类分析，也称为无监督分类。</a:t>
            </a:r>
            <a:endParaRPr lang="en-US" altLang="zh-CN" sz="2800" dirty="0"/>
          </a:p>
          <a:p>
            <a:endParaRPr lang="en-US" altLang="zh-CN" sz="2600" dirty="0"/>
          </a:p>
          <a:p>
            <a:r>
              <a:rPr lang="en-US" altLang="zh-CN" sz="2600" dirty="0"/>
              <a:t>	</a:t>
            </a:r>
            <a:endParaRPr lang="zh-CN" altLang="en-US" sz="2600" dirty="0"/>
          </a:p>
        </p:txBody>
      </p:sp>
    </p:spTree>
    <p:extLst>
      <p:ext uri="{BB962C8B-B14F-4D97-AF65-F5344CB8AC3E}">
        <p14:creationId xmlns:p14="http://schemas.microsoft.com/office/powerpoint/2010/main" val="3786603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无监督学习算法：聚类</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矩形 2">
            <a:extLst>
              <a:ext uri="{FF2B5EF4-FFF2-40B4-BE49-F238E27FC236}">
                <a16:creationId xmlns:a16="http://schemas.microsoft.com/office/drawing/2014/main" id="{59E5E087-7C19-40DA-880A-78C473E9B44B}"/>
              </a:ext>
            </a:extLst>
          </p:cNvPr>
          <p:cNvSpPr/>
          <p:nvPr/>
        </p:nvSpPr>
        <p:spPr>
          <a:xfrm>
            <a:off x="727398" y="1228397"/>
            <a:ext cx="10737203" cy="5104731"/>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zh-CN" sz="2800" dirty="0">
                <a:solidFill>
                  <a:srgbClr val="0070C0"/>
                </a:solidFill>
                <a:latin typeface="Helvetica Neue"/>
              </a:rPr>
              <a:t>K-means</a:t>
            </a:r>
            <a:r>
              <a:rPr lang="zh-CN" altLang="en-US" sz="2800" dirty="0">
                <a:solidFill>
                  <a:srgbClr val="0070C0"/>
                </a:solidFill>
                <a:latin typeface="Helvetica Neue"/>
              </a:rPr>
              <a:t>聚类</a:t>
            </a:r>
            <a:r>
              <a:rPr lang="zh-CN" altLang="en-US" sz="2800" dirty="0">
                <a:solidFill>
                  <a:srgbClr val="000000"/>
                </a:solidFill>
                <a:latin typeface="Helvetica Neue"/>
              </a:rPr>
              <a:t>是一个反复迭代的过程，算法分为四个步骤：</a:t>
            </a:r>
          </a:p>
          <a:p>
            <a:pPr lvl="1">
              <a:lnSpc>
                <a:spcPct val="150000"/>
              </a:lnSpc>
            </a:pPr>
            <a:r>
              <a:rPr lang="en-US" altLang="zh-CN" sz="2400" dirty="0">
                <a:solidFill>
                  <a:srgbClr val="FF0000"/>
                </a:solidFill>
                <a:latin typeface="Helvetica Neue"/>
              </a:rPr>
              <a:t>1</a:t>
            </a:r>
            <a:r>
              <a:rPr lang="zh-CN" altLang="en-US" sz="2400" dirty="0">
                <a:solidFill>
                  <a:srgbClr val="FF0000"/>
                </a:solidFill>
                <a:latin typeface="Helvetica Neue"/>
              </a:rPr>
              <a:t>）随机选取数据空间中的</a:t>
            </a:r>
            <a:r>
              <a:rPr lang="en-US" altLang="zh-CN" sz="2400" dirty="0">
                <a:solidFill>
                  <a:srgbClr val="FF0000"/>
                </a:solidFill>
                <a:latin typeface="Helvetica Neue"/>
              </a:rPr>
              <a:t>K</a:t>
            </a:r>
            <a:r>
              <a:rPr lang="zh-CN" altLang="en-US" sz="2400" dirty="0">
                <a:solidFill>
                  <a:srgbClr val="FF0000"/>
                </a:solidFill>
                <a:latin typeface="Helvetica Neue"/>
              </a:rPr>
              <a:t>个对象作为初始中心</a:t>
            </a:r>
            <a:r>
              <a:rPr lang="zh-CN" altLang="en-US" sz="2400" dirty="0">
                <a:solidFill>
                  <a:srgbClr val="000000"/>
                </a:solidFill>
                <a:latin typeface="Helvetica Neue"/>
              </a:rPr>
              <a:t>，每个对象代表一个聚类中心；</a:t>
            </a:r>
          </a:p>
          <a:p>
            <a:pPr lvl="1">
              <a:lnSpc>
                <a:spcPct val="150000"/>
              </a:lnSpc>
            </a:pPr>
            <a:r>
              <a:rPr lang="en-US" altLang="zh-CN" sz="2400" dirty="0">
                <a:solidFill>
                  <a:srgbClr val="000000"/>
                </a:solidFill>
                <a:latin typeface="Helvetica Neue"/>
              </a:rPr>
              <a:t>2</a:t>
            </a:r>
            <a:r>
              <a:rPr lang="zh-CN" altLang="en-US" sz="2400" dirty="0">
                <a:solidFill>
                  <a:srgbClr val="000000"/>
                </a:solidFill>
                <a:latin typeface="Helvetica Neue"/>
              </a:rPr>
              <a:t>）对于样本中的数据对象，根据它们与这些聚类中心的欧氏距离，</a:t>
            </a:r>
            <a:r>
              <a:rPr lang="zh-CN" altLang="en-US" sz="2400" dirty="0">
                <a:solidFill>
                  <a:srgbClr val="FF0000"/>
                </a:solidFill>
                <a:latin typeface="Helvetica Neue"/>
              </a:rPr>
              <a:t>按距离最近的准则将它们分到距离它们最近的聚类中心（最相似）所对应的类</a:t>
            </a:r>
            <a:r>
              <a:rPr lang="zh-CN" altLang="en-US" sz="2400" dirty="0">
                <a:solidFill>
                  <a:srgbClr val="000000"/>
                </a:solidFill>
                <a:latin typeface="Helvetica Neue"/>
              </a:rPr>
              <a:t>；</a:t>
            </a:r>
          </a:p>
          <a:p>
            <a:pPr lvl="1">
              <a:lnSpc>
                <a:spcPct val="150000"/>
              </a:lnSpc>
            </a:pPr>
            <a:r>
              <a:rPr lang="en-US" altLang="zh-CN" sz="2400" dirty="0">
                <a:solidFill>
                  <a:srgbClr val="000000"/>
                </a:solidFill>
                <a:latin typeface="Helvetica Neue"/>
              </a:rPr>
              <a:t>3</a:t>
            </a:r>
            <a:r>
              <a:rPr lang="zh-CN" altLang="en-US" sz="2400" dirty="0">
                <a:solidFill>
                  <a:srgbClr val="000000"/>
                </a:solidFill>
                <a:latin typeface="Helvetica Neue"/>
              </a:rPr>
              <a:t>）更新聚类中心：将每个类别中</a:t>
            </a:r>
            <a:r>
              <a:rPr lang="zh-CN" altLang="en-US" sz="2400" dirty="0">
                <a:solidFill>
                  <a:srgbClr val="FF0000"/>
                </a:solidFill>
                <a:latin typeface="Helvetica Neue"/>
              </a:rPr>
              <a:t>所有对象所对应的均值作为该类别的聚类中心</a:t>
            </a:r>
            <a:r>
              <a:rPr lang="zh-CN" altLang="en-US" sz="2400" dirty="0">
                <a:solidFill>
                  <a:srgbClr val="000000"/>
                </a:solidFill>
                <a:latin typeface="Helvetica Neue"/>
              </a:rPr>
              <a:t>，计算目标函数的值；</a:t>
            </a:r>
          </a:p>
          <a:p>
            <a:pPr lvl="1">
              <a:lnSpc>
                <a:spcPct val="150000"/>
              </a:lnSpc>
            </a:pPr>
            <a:r>
              <a:rPr lang="en-US" altLang="zh-CN" sz="2400" dirty="0">
                <a:solidFill>
                  <a:srgbClr val="000000"/>
                </a:solidFill>
                <a:latin typeface="Helvetica Neue"/>
              </a:rPr>
              <a:t>4</a:t>
            </a:r>
            <a:r>
              <a:rPr lang="zh-CN" altLang="en-US" sz="2400" dirty="0">
                <a:solidFill>
                  <a:srgbClr val="000000"/>
                </a:solidFill>
                <a:latin typeface="Helvetica Neue"/>
              </a:rPr>
              <a:t>）</a:t>
            </a:r>
            <a:r>
              <a:rPr lang="zh-CN" altLang="en-US" sz="2400" dirty="0">
                <a:solidFill>
                  <a:srgbClr val="FF0000"/>
                </a:solidFill>
                <a:latin typeface="Helvetica Neue"/>
              </a:rPr>
              <a:t>判断聚类中心和目标函数的值是否发生改变</a:t>
            </a:r>
            <a:r>
              <a:rPr lang="zh-CN" altLang="en-US" sz="2400" dirty="0">
                <a:solidFill>
                  <a:srgbClr val="000000"/>
                </a:solidFill>
                <a:latin typeface="Helvetica Neue"/>
              </a:rPr>
              <a:t>，若不变，则输出结果，若改变，则返回</a:t>
            </a:r>
            <a:r>
              <a:rPr lang="en-US" altLang="zh-CN" sz="2400" dirty="0">
                <a:solidFill>
                  <a:srgbClr val="000000"/>
                </a:solidFill>
                <a:latin typeface="Helvetica Neue"/>
              </a:rPr>
              <a:t>2</a:t>
            </a:r>
            <a:r>
              <a:rPr lang="zh-CN" altLang="en-US" sz="2400" dirty="0">
                <a:solidFill>
                  <a:srgbClr val="000000"/>
                </a:solidFill>
                <a:latin typeface="Helvetica Neue"/>
              </a:rPr>
              <a:t>）。</a:t>
            </a:r>
          </a:p>
        </p:txBody>
      </p:sp>
    </p:spTree>
    <p:extLst>
      <p:ext uri="{BB962C8B-B14F-4D97-AF65-F5344CB8AC3E}">
        <p14:creationId xmlns:p14="http://schemas.microsoft.com/office/powerpoint/2010/main" val="93608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无监督学习</a:t>
            </a:r>
            <a:r>
              <a:rPr lang="en-US" altLang="zh-CN" dirty="0"/>
              <a:t>-</a:t>
            </a:r>
            <a:r>
              <a:rPr lang="zh-CN" altLang="en-US" dirty="0"/>
              <a:t>降维</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69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mc:AlternateContent xmlns:mc="http://schemas.openxmlformats.org/markup-compatibility/2006" xmlns:a14="http://schemas.microsoft.com/office/drawing/2010/main">
        <mc:Choice Requires="a14">
          <p:sp>
            <p:nvSpPr>
              <p:cNvPr id="3" name="矩形 2"/>
              <p:cNvSpPr/>
              <p:nvPr/>
            </p:nvSpPr>
            <p:spPr>
              <a:xfrm>
                <a:off x="798305" y="1463702"/>
                <a:ext cx="10555495" cy="5201424"/>
              </a:xfrm>
              <a:prstGeom prst="rect">
                <a:avLst/>
              </a:prstGeom>
            </p:spPr>
            <p:txBody>
              <a:bodyPr wrap="square">
                <a:spAutoFit/>
              </a:bodyPr>
              <a:lstStyle/>
              <a:p>
                <a:pPr marL="457200" indent="-457200">
                  <a:lnSpc>
                    <a:spcPct val="125000"/>
                  </a:lnSpc>
                  <a:buFont typeface="Arial" panose="020B0604020202020204" pitchFamily="34" charset="0"/>
                  <a:buChar char="•"/>
                </a:pPr>
                <a:r>
                  <a:rPr lang="zh-CN" altLang="en-US" sz="2800" dirty="0"/>
                  <a:t>所谓降维，其目的是“</a:t>
                </a:r>
                <a:r>
                  <a:rPr lang="zh-CN" altLang="en-US" sz="2800" dirty="0">
                    <a:solidFill>
                      <a:srgbClr val="FF0000"/>
                    </a:solidFill>
                  </a:rPr>
                  <a:t>将原始样本数据的维度</a:t>
                </a:r>
                <a14:m>
                  <m:oMath xmlns:m="http://schemas.openxmlformats.org/officeDocument/2006/math">
                    <m:r>
                      <a:rPr lang="en-US" altLang="zh-CN" sz="2800" b="0" i="1" smtClean="0">
                        <a:solidFill>
                          <a:srgbClr val="FF0000"/>
                        </a:solidFill>
                        <a:latin typeface="Cambria Math" panose="02040503050406030204" pitchFamily="18" charset="0"/>
                      </a:rPr>
                      <m:t>𝑑</m:t>
                    </m:r>
                  </m:oMath>
                </a14:m>
                <a:r>
                  <a:rPr lang="zh-CN" altLang="en-US" sz="2800" dirty="0">
                    <a:solidFill>
                      <a:srgbClr val="FF0000"/>
                    </a:solidFill>
                  </a:rPr>
                  <a:t>降低到一个更小的数</a:t>
                </a:r>
                <a14:m>
                  <m:oMath xmlns:m="http://schemas.openxmlformats.org/officeDocument/2006/math">
                    <m:r>
                      <a:rPr lang="en-US" altLang="zh-CN" sz="2800" b="0" i="1" smtClean="0">
                        <a:solidFill>
                          <a:srgbClr val="FF0000"/>
                        </a:solidFill>
                        <a:latin typeface="Cambria Math" panose="02040503050406030204" pitchFamily="18" charset="0"/>
                      </a:rPr>
                      <m:t>𝑚</m:t>
                    </m:r>
                  </m:oMath>
                </a14:m>
                <a:r>
                  <a:rPr lang="zh-CN" altLang="en-US" sz="2800" dirty="0">
                    <a:solidFill>
                      <a:srgbClr val="FF0000"/>
                    </a:solidFill>
                  </a:rPr>
                  <a:t>，且尽量使得样本蕴含信息量损失最小，或还原数据时产生的误差最小</a:t>
                </a:r>
                <a:r>
                  <a:rPr lang="zh-CN" altLang="en-US" sz="2800" dirty="0"/>
                  <a:t>”。</a:t>
                </a:r>
                <a:endParaRPr lang="en-US" altLang="zh-CN" sz="2800" dirty="0"/>
              </a:p>
              <a:p>
                <a:pPr marL="457200" indent="-457200">
                  <a:lnSpc>
                    <a:spcPct val="125000"/>
                  </a:lnSpc>
                  <a:buFont typeface="Arial" panose="020B0604020202020204" pitchFamily="34" charset="0"/>
                  <a:buChar char="•"/>
                </a:pPr>
                <a:r>
                  <a:rPr lang="zh-CN" altLang="en-US" sz="2800" dirty="0"/>
                  <a:t>降维算法具有很多好处：</a:t>
                </a:r>
                <a:endParaRPr lang="en-US" altLang="zh-CN" sz="2800" dirty="0"/>
              </a:p>
              <a:p>
                <a:pPr marL="914400" lvl="1" indent="-457200">
                  <a:lnSpc>
                    <a:spcPct val="125000"/>
                  </a:lnSpc>
                  <a:buFont typeface="Arial" panose="020B0604020202020204" pitchFamily="34" charset="0"/>
                  <a:buChar char="•"/>
                </a:pPr>
                <a:r>
                  <a:rPr lang="zh-CN" altLang="en-US" sz="2800" dirty="0"/>
                  <a:t>数据在</a:t>
                </a:r>
                <a:r>
                  <a:rPr lang="zh-CN" altLang="en-US" sz="2800" dirty="0">
                    <a:solidFill>
                      <a:srgbClr val="FF0000"/>
                    </a:solidFill>
                  </a:rPr>
                  <a:t>低维下更容易处理</a:t>
                </a:r>
                <a:r>
                  <a:rPr lang="zh-CN" altLang="en-US" sz="2800" dirty="0"/>
                  <a:t>、更容易使用；</a:t>
                </a:r>
                <a:endParaRPr lang="en-US" altLang="zh-CN" sz="2800" dirty="0"/>
              </a:p>
              <a:p>
                <a:pPr marL="914400" lvl="1" indent="-457200">
                  <a:lnSpc>
                    <a:spcPct val="125000"/>
                  </a:lnSpc>
                  <a:buFont typeface="Arial" panose="020B0604020202020204" pitchFamily="34" charset="0"/>
                  <a:buChar char="•"/>
                </a:pPr>
                <a:r>
                  <a:rPr lang="zh-CN" altLang="en-US" sz="2800" dirty="0"/>
                  <a:t>相关特征，特别是</a:t>
                </a:r>
                <a:r>
                  <a:rPr lang="zh-CN" altLang="en-US" sz="2800" dirty="0">
                    <a:solidFill>
                      <a:srgbClr val="FF0000"/>
                    </a:solidFill>
                  </a:rPr>
                  <a:t>重要特征更能在数据中明确的显示出来</a:t>
                </a:r>
                <a:r>
                  <a:rPr lang="zh-CN" altLang="en-US" sz="2800" dirty="0"/>
                  <a:t>；</a:t>
                </a:r>
                <a:endParaRPr lang="en-US" altLang="zh-CN" sz="2800" dirty="0"/>
              </a:p>
              <a:p>
                <a:pPr marL="914400" lvl="1" indent="-457200">
                  <a:lnSpc>
                    <a:spcPct val="125000"/>
                  </a:lnSpc>
                  <a:buFont typeface="Arial" panose="020B0604020202020204" pitchFamily="34" charset="0"/>
                  <a:buChar char="•"/>
                </a:pPr>
                <a:r>
                  <a:rPr lang="zh-CN" altLang="en-US" sz="2800" dirty="0"/>
                  <a:t>如果只有二维或者三维的话，</a:t>
                </a:r>
                <a:r>
                  <a:rPr lang="zh-CN" altLang="en-US" sz="2800" dirty="0">
                    <a:solidFill>
                      <a:srgbClr val="FF0000"/>
                    </a:solidFill>
                  </a:rPr>
                  <a:t>能够进行可视化展示</a:t>
                </a:r>
                <a:r>
                  <a:rPr lang="zh-CN" altLang="en-US" sz="2800" dirty="0"/>
                  <a:t>；</a:t>
                </a:r>
                <a:endParaRPr lang="en-US" altLang="zh-CN" sz="2800" dirty="0"/>
              </a:p>
              <a:p>
                <a:pPr marL="914400" lvl="1" indent="-457200">
                  <a:lnSpc>
                    <a:spcPct val="125000"/>
                  </a:lnSpc>
                  <a:buFont typeface="Arial" panose="020B0604020202020204" pitchFamily="34" charset="0"/>
                  <a:buChar char="•"/>
                </a:pPr>
                <a:r>
                  <a:rPr lang="zh-CN" altLang="en-US" sz="2800" dirty="0"/>
                  <a:t>可以</a:t>
                </a:r>
                <a:r>
                  <a:rPr lang="zh-CN" altLang="en-US" sz="2800" dirty="0">
                    <a:solidFill>
                      <a:srgbClr val="FF0000"/>
                    </a:solidFill>
                  </a:rPr>
                  <a:t>去除数据噪声，降低算法开销</a:t>
                </a:r>
                <a:r>
                  <a:rPr lang="zh-CN" altLang="en-US" sz="2800" dirty="0"/>
                  <a:t>等。</a:t>
                </a:r>
                <a:endParaRPr lang="en-US" altLang="zh-CN" sz="2800" dirty="0"/>
              </a:p>
              <a:p>
                <a:pPr marL="457200" indent="-457200">
                  <a:buFont typeface="Arial" panose="020B0604020202020204" pitchFamily="34" charset="0"/>
                  <a:buChar char="•"/>
                </a:pPr>
                <a:endParaRPr lang="en-US" altLang="zh-CN" sz="2600" dirty="0"/>
              </a:p>
              <a:p>
                <a:r>
                  <a:rPr lang="en-US" altLang="zh-CN" sz="2600" dirty="0"/>
                  <a:t>	</a:t>
                </a:r>
                <a:endParaRPr lang="zh-CN" altLang="en-US" sz="2600" dirty="0"/>
              </a:p>
            </p:txBody>
          </p:sp>
        </mc:Choice>
        <mc:Fallback xmlns="">
          <p:sp>
            <p:nvSpPr>
              <p:cNvPr id="3" name="矩形 2"/>
              <p:cNvSpPr>
                <a:spLocks noRot="1" noChangeAspect="1" noMove="1" noResize="1" noEditPoints="1" noAdjustHandles="1" noChangeArrowheads="1" noChangeShapeType="1" noTextEdit="1"/>
              </p:cNvSpPr>
              <p:nvPr/>
            </p:nvSpPr>
            <p:spPr>
              <a:xfrm>
                <a:off x="798305" y="1463702"/>
                <a:ext cx="10555495" cy="5201424"/>
              </a:xfrm>
              <a:prstGeom prst="rect">
                <a:avLst/>
              </a:prstGeom>
              <a:blipFill>
                <a:blip r:embed="rId3"/>
                <a:stretch>
                  <a:fillRect l="-1039" r="-7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152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标量、矢量和张量</a:t>
            </a:r>
          </a:p>
        </p:txBody>
      </p:sp>
      <mc:AlternateContent xmlns:mc="http://schemas.openxmlformats.org/markup-compatibility/2006" xmlns:a14="http://schemas.microsoft.com/office/drawing/2010/main">
        <mc:Choice Requires="a14">
          <p:sp>
            <p:nvSpPr>
              <p:cNvPr id="18435" name="内容占位符 2"/>
              <p:cNvSpPr>
                <a:spLocks noGrp="1"/>
              </p:cNvSpPr>
              <p:nvPr>
                <p:ph sz="quarter" idx="1"/>
              </p:nvPr>
            </p:nvSpPr>
            <p:spPr>
              <a:xfrm>
                <a:off x="917574" y="1427921"/>
                <a:ext cx="10532304" cy="4925144"/>
              </a:xfrm>
            </p:spPr>
            <p:txBody>
              <a:bodyPr>
                <a:normAutofit/>
              </a:bodyPr>
              <a:lstStyle/>
              <a:p>
                <a:r>
                  <a:rPr lang="zh-CN" altLang="en-US" sz="3200" dirty="0">
                    <a:solidFill>
                      <a:srgbClr val="0070C0"/>
                    </a:solidFill>
                  </a:rPr>
                  <a:t>张量：</a:t>
                </a:r>
                <a:r>
                  <a:rPr lang="zh-CN" altLang="en-US" sz="3200" dirty="0"/>
                  <a:t>矢量概念的推广，张量是</a:t>
                </a:r>
                <a:r>
                  <a:rPr lang="zh-CN" altLang="en-US" sz="3200" dirty="0">
                    <a:solidFill>
                      <a:srgbClr val="FF0000"/>
                    </a:solidFill>
                  </a:rPr>
                  <a:t>表示多个矢量、标量和其他张量之间线性关系的多线性函数</a:t>
                </a:r>
                <a:r>
                  <a:rPr lang="zh-CN" altLang="en-US" sz="3200" dirty="0"/>
                  <a:t>。</a:t>
                </a:r>
                <a:endParaRPr lang="en-US" altLang="zh-CN" sz="3200" dirty="0"/>
              </a:p>
              <a:p>
                <a:r>
                  <a:rPr lang="zh-CN" altLang="en-US" sz="3200" dirty="0"/>
                  <a:t>标量是零阶张量，矢量是一阶张量，矩阵是二阶张量。</a:t>
                </a:r>
                <a:endParaRPr lang="en-US" altLang="zh-CN" sz="3200" dirty="0"/>
              </a:p>
              <a:p>
                <a:r>
                  <a:rPr lang="zh-CN" altLang="zh-CN" sz="3200" kern="100" dirty="0">
                    <a:latin typeface="+mn-ea"/>
                    <a:cs typeface="Times New Roman" panose="02020603050405020304" pitchFamily="18" charset="0"/>
                  </a:rPr>
                  <a:t>张量用粗体大写斜体字母表示，而且通过张量的维度索引，可以确定张量中的每个元素，如三阶张量</a:t>
                </a:r>
                <a14:m>
                  <m:oMath xmlns:m="http://schemas.openxmlformats.org/officeDocument/2006/math">
                    <m:r>
                      <a:rPr lang="en-US" altLang="zh-CN" sz="3200" b="1" i="1" kern="100">
                        <a:latin typeface="Cambria Math" panose="02040503050406030204" pitchFamily="18" charset="0"/>
                        <a:cs typeface="Times New Roman" panose="02020603050405020304" pitchFamily="18" charset="0"/>
                      </a:rPr>
                      <m:t>𝑻</m:t>
                    </m:r>
                  </m:oMath>
                </a14:m>
                <a:r>
                  <a:rPr lang="zh-CN" altLang="zh-CN" sz="3200" kern="100" dirty="0">
                    <a:latin typeface="+mn-ea"/>
                    <a:cs typeface="Times New Roman" panose="02020603050405020304" pitchFamily="18" charset="0"/>
                  </a:rPr>
                  <a:t>中索引为</a:t>
                </a:r>
                <a14:m>
                  <m:oMath xmlns:m="http://schemas.openxmlformats.org/officeDocument/2006/math">
                    <m:d>
                      <m:dPr>
                        <m:ctrlPr>
                          <a:rPr lang="zh-CN" altLang="zh-CN" sz="3200" i="1" kern="100">
                            <a:latin typeface="Cambria Math" panose="02040503050406030204" pitchFamily="18" charset="0"/>
                            <a:cs typeface="Times New Roman" panose="02020603050405020304" pitchFamily="18" charset="0"/>
                          </a:rPr>
                        </m:ctrlPr>
                      </m:dPr>
                      <m:e>
                        <m:r>
                          <a:rPr lang="en-US" altLang="zh-CN" sz="3200" i="1" kern="100">
                            <a:latin typeface="Cambria Math" panose="02040503050406030204" pitchFamily="18" charset="0"/>
                            <a:cs typeface="Times New Roman" panose="02020603050405020304" pitchFamily="18" charset="0"/>
                          </a:rPr>
                          <m:t>𝑖</m:t>
                        </m:r>
                        <m:r>
                          <a:rPr lang="en-US" altLang="zh-CN" sz="3200" i="1" kern="100">
                            <a:latin typeface="Cambria Math" panose="02040503050406030204" pitchFamily="18" charset="0"/>
                            <a:cs typeface="Times New Roman" panose="02020603050405020304" pitchFamily="18" charset="0"/>
                          </a:rPr>
                          <m:t>,</m:t>
                        </m:r>
                        <m:r>
                          <a:rPr lang="en-US" altLang="zh-CN" sz="3200" i="1" kern="100">
                            <a:latin typeface="Cambria Math" panose="02040503050406030204" pitchFamily="18" charset="0"/>
                            <a:cs typeface="Times New Roman" panose="02020603050405020304" pitchFamily="18" charset="0"/>
                          </a:rPr>
                          <m:t>𝑗</m:t>
                        </m:r>
                        <m:r>
                          <a:rPr lang="en-US" altLang="zh-CN" sz="3200" i="1" kern="100">
                            <a:latin typeface="Cambria Math" panose="02040503050406030204" pitchFamily="18" charset="0"/>
                            <a:cs typeface="Times New Roman" panose="02020603050405020304" pitchFamily="18" charset="0"/>
                          </a:rPr>
                          <m:t>,</m:t>
                        </m:r>
                        <m:r>
                          <a:rPr lang="en-US" altLang="zh-CN" sz="3200" i="1" kern="100">
                            <a:latin typeface="Cambria Math" panose="02040503050406030204" pitchFamily="18" charset="0"/>
                            <a:cs typeface="Times New Roman" panose="02020603050405020304" pitchFamily="18" charset="0"/>
                          </a:rPr>
                          <m:t>𝑘</m:t>
                        </m:r>
                      </m:e>
                    </m:d>
                  </m:oMath>
                </a14:m>
                <a:r>
                  <a:rPr lang="zh-CN" altLang="zh-CN" sz="3200" kern="100" dirty="0">
                    <a:latin typeface="+mn-ea"/>
                    <a:cs typeface="Times New Roman" panose="02020603050405020304" pitchFamily="18" charset="0"/>
                  </a:rPr>
                  <a:t>的元素记为</a:t>
                </a:r>
                <a14:m>
                  <m:oMath xmlns:m="http://schemas.openxmlformats.org/officeDocument/2006/math">
                    <m:sSub>
                      <m:sSubPr>
                        <m:ctrlPr>
                          <a:rPr lang="zh-CN" altLang="zh-CN" sz="3200" i="1" kern="100">
                            <a:latin typeface="Cambria Math" panose="02040503050406030204" pitchFamily="18" charset="0"/>
                            <a:cs typeface="Times New Roman" panose="02020603050405020304" pitchFamily="18" charset="0"/>
                          </a:rPr>
                        </m:ctrlPr>
                      </m:sSubPr>
                      <m:e>
                        <m:r>
                          <a:rPr lang="en-US" altLang="zh-CN" sz="3200" i="1" kern="100">
                            <a:latin typeface="Cambria Math" panose="02040503050406030204" pitchFamily="18" charset="0"/>
                            <a:cs typeface="Times New Roman" panose="02020603050405020304" pitchFamily="18" charset="0"/>
                          </a:rPr>
                          <m:t>𝑇</m:t>
                        </m:r>
                      </m:e>
                      <m:sub>
                        <m:r>
                          <a:rPr lang="en-US" altLang="zh-CN" sz="3200" i="1" kern="100">
                            <a:latin typeface="Cambria Math" panose="02040503050406030204" pitchFamily="18" charset="0"/>
                            <a:cs typeface="Times New Roman" panose="02020603050405020304" pitchFamily="18" charset="0"/>
                          </a:rPr>
                          <m:t>𝑖</m:t>
                        </m:r>
                        <m:r>
                          <a:rPr lang="en-US" altLang="zh-CN" sz="3200" i="1" kern="100">
                            <a:latin typeface="Cambria Math" panose="02040503050406030204" pitchFamily="18" charset="0"/>
                            <a:cs typeface="Times New Roman" panose="02020603050405020304" pitchFamily="18" charset="0"/>
                          </a:rPr>
                          <m:t>,</m:t>
                        </m:r>
                        <m:r>
                          <a:rPr lang="en-US" altLang="zh-CN" sz="3200" i="1" kern="100">
                            <a:latin typeface="Cambria Math" panose="02040503050406030204" pitchFamily="18" charset="0"/>
                            <a:cs typeface="Times New Roman" panose="02020603050405020304" pitchFamily="18" charset="0"/>
                          </a:rPr>
                          <m:t>𝑗</m:t>
                        </m:r>
                        <m:r>
                          <a:rPr lang="en-US" altLang="zh-CN" sz="3200" i="1" kern="100">
                            <a:latin typeface="Cambria Math" panose="02040503050406030204" pitchFamily="18" charset="0"/>
                            <a:cs typeface="Times New Roman" panose="02020603050405020304" pitchFamily="18" charset="0"/>
                          </a:rPr>
                          <m:t>,</m:t>
                        </m:r>
                        <m:r>
                          <a:rPr lang="en-US" altLang="zh-CN" sz="3200" i="1" kern="100">
                            <a:latin typeface="Cambria Math" panose="02040503050406030204" pitchFamily="18" charset="0"/>
                            <a:cs typeface="Times New Roman" panose="02020603050405020304" pitchFamily="18" charset="0"/>
                          </a:rPr>
                          <m:t>𝑘</m:t>
                        </m:r>
                      </m:sub>
                    </m:sSub>
                  </m:oMath>
                </a14:m>
                <a:r>
                  <a:rPr lang="zh-CN" altLang="zh-CN" sz="3200" kern="100" dirty="0">
                    <a:latin typeface="+mn-ea"/>
                    <a:cs typeface="Times New Roman" panose="02020603050405020304" pitchFamily="18" charset="0"/>
                  </a:rPr>
                  <a:t>。</a:t>
                </a:r>
              </a:p>
              <a:p>
                <a:endParaRPr lang="en-US" altLang="zh-CN" sz="3200" dirty="0">
                  <a:latin typeface="+mn-ea"/>
                </a:endParaRPr>
              </a:p>
              <a:p>
                <a:endParaRPr lang="en-US" altLang="zh-CN" sz="3200" dirty="0"/>
              </a:p>
              <a:p>
                <a:pPr>
                  <a:lnSpc>
                    <a:spcPct val="115000"/>
                  </a:lnSpc>
                  <a:buFont typeface="Wingdings" panose="05000000000000000000" pitchFamily="2" charset="2"/>
                  <a:buChar char="Ø"/>
                </a:pPr>
                <a:endParaRPr lang="en-US" altLang="zh-CN" sz="3200" dirty="0">
                  <a:solidFill>
                    <a:srgbClr val="0070C0"/>
                  </a:solidFill>
                </a:endParaRPr>
              </a:p>
              <a:p>
                <a:pPr lvl="1">
                  <a:lnSpc>
                    <a:spcPct val="115000"/>
                  </a:lnSpc>
                  <a:buFont typeface="Wingdings" panose="05000000000000000000" pitchFamily="2" charset="2"/>
                  <a:buChar char="Ø"/>
                </a:pPr>
                <a:endParaRPr lang="en-US" altLang="zh-CN" sz="3200" dirty="0">
                  <a:solidFill>
                    <a:srgbClr val="0070C0"/>
                  </a:solidFill>
                </a:endParaRPr>
              </a:p>
              <a:p>
                <a:pPr lvl="1">
                  <a:lnSpc>
                    <a:spcPct val="115000"/>
                  </a:lnSpc>
                  <a:buFont typeface="Wingdings" panose="05000000000000000000" pitchFamily="2" charset="2"/>
                  <a:buChar char="Ø"/>
                </a:pPr>
                <a:endParaRPr lang="zh-CN" altLang="en-US" sz="3200" dirty="0"/>
              </a:p>
            </p:txBody>
          </p:sp>
        </mc:Choice>
        <mc:Fallback xmlns="">
          <p:sp>
            <p:nvSpPr>
              <p:cNvPr id="18435" name="内容占位符 2"/>
              <p:cNvSpPr>
                <a:spLocks noGrp="1" noRot="1" noChangeAspect="1" noMove="1" noResize="1" noEditPoints="1" noAdjustHandles="1" noChangeArrowheads="1" noChangeShapeType="1" noTextEdit="1"/>
              </p:cNvSpPr>
              <p:nvPr>
                <p:ph sz="quarter" idx="1"/>
              </p:nvPr>
            </p:nvSpPr>
            <p:spPr>
              <a:xfrm>
                <a:off x="917574" y="1427921"/>
                <a:ext cx="10532304" cy="4925144"/>
              </a:xfrm>
              <a:blipFill>
                <a:blip r:embed="rId3"/>
                <a:stretch>
                  <a:fillRect l="-1332" t="-2599" r="-637"/>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pic>
        <p:nvPicPr>
          <p:cNvPr id="4" name="图片 3">
            <a:extLst>
              <a:ext uri="{FF2B5EF4-FFF2-40B4-BE49-F238E27FC236}">
                <a16:creationId xmlns:a16="http://schemas.microsoft.com/office/drawing/2014/main" id="{784A074B-C300-4D2F-8DD2-6D755906D45A}"/>
              </a:ext>
            </a:extLst>
          </p:cNvPr>
          <p:cNvPicPr>
            <a:picLocks noChangeAspect="1"/>
          </p:cNvPicPr>
          <p:nvPr/>
        </p:nvPicPr>
        <p:blipFill>
          <a:blip r:embed="rId4"/>
          <a:stretch>
            <a:fillRect/>
          </a:stretch>
        </p:blipFill>
        <p:spPr>
          <a:xfrm>
            <a:off x="6219180" y="4017363"/>
            <a:ext cx="5008453" cy="2840637"/>
          </a:xfrm>
          <a:prstGeom prst="rect">
            <a:avLst/>
          </a:prstGeom>
        </p:spPr>
      </p:pic>
    </p:spTree>
    <p:extLst>
      <p:ext uri="{BB962C8B-B14F-4D97-AF65-F5344CB8AC3E}">
        <p14:creationId xmlns:p14="http://schemas.microsoft.com/office/powerpoint/2010/main" val="2070194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无监督学习算法：降维</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文本框 2">
            <a:extLst>
              <a:ext uri="{FF2B5EF4-FFF2-40B4-BE49-F238E27FC236}">
                <a16:creationId xmlns:a16="http://schemas.microsoft.com/office/drawing/2014/main" id="{EC9DCEB5-E9B0-4E18-A516-C95F3F637871}"/>
              </a:ext>
            </a:extLst>
          </p:cNvPr>
          <p:cNvSpPr txBox="1"/>
          <p:nvPr/>
        </p:nvSpPr>
        <p:spPr>
          <a:xfrm>
            <a:off x="798305" y="1077703"/>
            <a:ext cx="2648280" cy="523220"/>
          </a:xfrm>
          <a:prstGeom prst="rect">
            <a:avLst/>
          </a:prstGeom>
          <a:noFill/>
        </p:spPr>
        <p:txBody>
          <a:bodyPr wrap="square" rtlCol="0">
            <a:spAutoFit/>
          </a:bodyPr>
          <a:lstStyle/>
          <a:p>
            <a:r>
              <a:rPr lang="zh-CN" altLang="en-US" sz="2800" dirty="0">
                <a:solidFill>
                  <a:srgbClr val="0070C0"/>
                </a:solidFill>
              </a:rPr>
              <a:t>主成分分析法</a:t>
            </a:r>
          </a:p>
        </p:txBody>
      </p:sp>
      <mc:AlternateContent xmlns:mc="http://schemas.openxmlformats.org/markup-compatibility/2006" xmlns:a14="http://schemas.microsoft.com/office/drawing/2010/main">
        <mc:Choice Requires="a14">
          <p:sp>
            <p:nvSpPr>
              <p:cNvPr id="6" name="TextBox 1">
                <a:extLst>
                  <a:ext uri="{FF2B5EF4-FFF2-40B4-BE49-F238E27FC236}">
                    <a16:creationId xmlns:a16="http://schemas.microsoft.com/office/drawing/2014/main" id="{53A0EABB-28E5-4412-98B8-7FA1D1A5D2A4}"/>
                  </a:ext>
                </a:extLst>
              </p:cNvPr>
              <p:cNvSpPr txBox="1"/>
              <p:nvPr/>
            </p:nvSpPr>
            <p:spPr>
              <a:xfrm>
                <a:off x="803520" y="1576882"/>
                <a:ext cx="10858827" cy="5075107"/>
              </a:xfrm>
              <a:prstGeom prst="rect">
                <a:avLst/>
              </a:prstGeom>
              <a:noFill/>
            </p:spPr>
            <p:txBody>
              <a:bodyPr wrap="square" rtlCol="0">
                <a:spAutoFit/>
              </a:bodyPr>
              <a:lstStyle/>
              <a:p>
                <a:pPr marL="342900" indent="-342900" algn="just">
                  <a:lnSpc>
                    <a:spcPct val="150000"/>
                  </a:lnSpc>
                  <a:spcBef>
                    <a:spcPts val="300"/>
                  </a:spcBef>
                  <a:spcAft>
                    <a:spcPts val="300"/>
                  </a:spcAft>
                  <a:buFont typeface="Arial" panose="020B0604020202020204" pitchFamily="34" charset="0"/>
                  <a:buChar char="•"/>
                </a:pPr>
                <a:r>
                  <a:rPr lang="zh-CN" altLang="en-US" sz="2400" dirty="0">
                    <a:latin typeface="+mn-ea"/>
                    <a:cs typeface="Times New Roman" panose="02020603050405020304" pitchFamily="18" charset="0"/>
                  </a:rPr>
                  <a:t>假设我们有</a:t>
                </a:r>
                <a:r>
                  <a:rPr lang="en-US" altLang="zh-CN" sz="2400" dirty="0">
                    <a:latin typeface="+mn-ea"/>
                    <a:cs typeface="Times New Roman" panose="02020603050405020304" pitchFamily="18" charset="0"/>
                  </a:rPr>
                  <a:t>n</a:t>
                </a:r>
                <a:r>
                  <a:rPr lang="zh-CN" altLang="en-US" sz="2400" dirty="0">
                    <a:latin typeface="+mn-ea"/>
                    <a:cs typeface="Times New Roman" panose="02020603050405020304" pitchFamily="18" charset="0"/>
                  </a:rPr>
                  <a:t>个无标签的</a:t>
                </a:r>
                <a:r>
                  <a:rPr lang="en-US" altLang="zh-CN" sz="2400" dirty="0">
                    <a:latin typeface="+mn-ea"/>
                    <a:cs typeface="Times New Roman" panose="02020603050405020304" pitchFamily="18" charset="0"/>
                  </a:rPr>
                  <a:t>d</a:t>
                </a:r>
                <a:r>
                  <a:rPr lang="zh-CN" altLang="en-US" sz="2400" dirty="0">
                    <a:latin typeface="+mn-ea"/>
                    <a:cs typeface="Times New Roman" panose="02020603050405020304" pitchFamily="18" charset="0"/>
                  </a:rPr>
                  <a:t>维样本</a:t>
                </a:r>
                <a:r>
                  <a:rPr lang="en-US" altLang="zh-CN" sz="2400" b="1" i="1" dirty="0">
                    <a:latin typeface="+mn-ea"/>
                    <a:cs typeface="Times New Roman" panose="02020603050405020304" pitchFamily="18" charset="0"/>
                  </a:rPr>
                  <a:t>x</a:t>
                </a:r>
                <a:r>
                  <a:rPr lang="en-US" altLang="zh-CN" sz="2400" i="1" baseline="-25000" dirty="0">
                    <a:latin typeface="+mn-ea"/>
                    <a:cs typeface="Times New Roman" panose="02020603050405020304" pitchFamily="18" charset="0"/>
                  </a:rPr>
                  <a:t>i</a:t>
                </a:r>
                <a:r>
                  <a:rPr lang="zh-CN" altLang="en-US" sz="2400" dirty="0">
                    <a:latin typeface="+mn-ea"/>
                    <a:cs typeface="Times New Roman" panose="02020603050405020304" pitchFamily="18" charset="0"/>
                  </a:rPr>
                  <a:t>，记为</a:t>
                </a:r>
                <a:r>
                  <a:rPr lang="en-US" altLang="zh-CN" sz="2400" i="1" dirty="0" err="1">
                    <a:latin typeface="+mn-ea"/>
                    <a:cs typeface="Times New Roman" panose="02020603050405020304" pitchFamily="18" charset="0"/>
                  </a:rPr>
                  <a:t>X</a:t>
                </a:r>
                <a:r>
                  <a:rPr lang="en-US" altLang="zh-CN" sz="2400" i="1" baseline="-25000" dirty="0" err="1">
                    <a:latin typeface="+mn-ea"/>
                    <a:cs typeface="Times New Roman" panose="02020603050405020304" pitchFamily="18" charset="0"/>
                  </a:rPr>
                  <a:t>d</a:t>
                </a:r>
                <a:r>
                  <a:rPr lang="en-US" altLang="zh-CN" sz="2400" baseline="-25000" dirty="0" err="1">
                    <a:latin typeface="+mn-ea"/>
                    <a:cs typeface="Times New Roman" panose="02020603050405020304" pitchFamily="18" charset="0"/>
                  </a:rPr>
                  <a:t>×</a:t>
                </a:r>
                <a:r>
                  <a:rPr lang="en-US" altLang="zh-CN" sz="2400" i="1" baseline="-25000" dirty="0" err="1">
                    <a:latin typeface="+mn-ea"/>
                    <a:cs typeface="Times New Roman" panose="02020603050405020304" pitchFamily="18" charset="0"/>
                  </a:rPr>
                  <a:t>n</a:t>
                </a:r>
                <a:r>
                  <a:rPr lang="en-US" altLang="zh-CN" sz="2400" dirty="0">
                    <a:latin typeface="+mn-ea"/>
                    <a:cs typeface="Times New Roman" panose="02020603050405020304" pitchFamily="18" charset="0"/>
                  </a:rPr>
                  <a:t>=(</a:t>
                </a:r>
                <a:r>
                  <a:rPr lang="en-US" altLang="zh-CN" sz="2400" b="1" i="1" dirty="0">
                    <a:latin typeface="+mn-ea"/>
                    <a:cs typeface="Times New Roman" panose="02020603050405020304" pitchFamily="18" charset="0"/>
                  </a:rPr>
                  <a:t>x</a:t>
                </a:r>
                <a:r>
                  <a:rPr lang="en-US" altLang="zh-CN" sz="2400" baseline="-25000" dirty="0">
                    <a:latin typeface="+mn-ea"/>
                    <a:cs typeface="Times New Roman" panose="02020603050405020304" pitchFamily="18" charset="0"/>
                  </a:rPr>
                  <a:t>1</a:t>
                </a:r>
                <a:r>
                  <a:rPr lang="en-US" altLang="zh-CN" sz="2400" dirty="0">
                    <a:latin typeface="+mn-ea"/>
                    <a:cs typeface="Times New Roman" panose="02020603050405020304" pitchFamily="18" charset="0"/>
                  </a:rPr>
                  <a:t>,</a:t>
                </a:r>
                <a:r>
                  <a:rPr lang="en-US" altLang="zh-CN" sz="2400" b="1" i="1" dirty="0">
                    <a:latin typeface="+mn-ea"/>
                    <a:cs typeface="Times New Roman" panose="02020603050405020304" pitchFamily="18" charset="0"/>
                  </a:rPr>
                  <a:t>x</a:t>
                </a:r>
                <a:r>
                  <a:rPr lang="en-US" altLang="zh-CN" sz="2400" baseline="-25000" dirty="0">
                    <a:latin typeface="+mn-ea"/>
                    <a:cs typeface="Times New Roman" panose="02020603050405020304" pitchFamily="18" charset="0"/>
                  </a:rPr>
                  <a:t>2</a:t>
                </a:r>
                <a:r>
                  <a:rPr lang="en-US" altLang="zh-CN" sz="2400" dirty="0">
                    <a:latin typeface="+mn-ea"/>
                    <a:cs typeface="Times New Roman" panose="02020603050405020304" pitchFamily="18" charset="0"/>
                  </a:rPr>
                  <a:t>,…,</a:t>
                </a:r>
                <a:r>
                  <a:rPr lang="en-US" altLang="zh-CN" sz="2400" b="1" i="1" dirty="0" err="1">
                    <a:latin typeface="+mn-ea"/>
                    <a:cs typeface="Times New Roman" panose="02020603050405020304" pitchFamily="18" charset="0"/>
                  </a:rPr>
                  <a:t>x</a:t>
                </a:r>
                <a:r>
                  <a:rPr lang="en-US" altLang="zh-CN" sz="2400" baseline="-25000" dirty="0" err="1">
                    <a:latin typeface="+mn-ea"/>
                    <a:cs typeface="Times New Roman" panose="02020603050405020304" pitchFamily="18" charset="0"/>
                  </a:rPr>
                  <a:t>n</a:t>
                </a:r>
                <a:r>
                  <a:rPr lang="en-US" altLang="zh-CN" sz="2400" dirty="0">
                    <a:latin typeface="+mn-ea"/>
                    <a:cs typeface="Times New Roman" panose="02020603050405020304" pitchFamily="18" charset="0"/>
                  </a:rPr>
                  <a:t>)</a:t>
                </a:r>
                <a:r>
                  <a:rPr lang="zh-CN" altLang="en-US" sz="2400" dirty="0">
                    <a:latin typeface="+mn-ea"/>
                    <a:cs typeface="Times New Roman" panose="02020603050405020304" pitchFamily="18" charset="0"/>
                  </a:rPr>
                  <a:t>，我们想寻找一个矩阵</a:t>
                </a:r>
                <a:r>
                  <a:rPr lang="en-US" altLang="zh-CN" sz="2400" i="1" dirty="0" err="1">
                    <a:latin typeface="+mn-ea"/>
                    <a:cs typeface="Times New Roman" panose="02020603050405020304" pitchFamily="18" charset="0"/>
                  </a:rPr>
                  <a:t>L</a:t>
                </a:r>
                <a:r>
                  <a:rPr lang="en-US" altLang="zh-CN" sz="2400" i="1" baseline="-25000" dirty="0" err="1">
                    <a:latin typeface="+mn-ea"/>
                    <a:cs typeface="Times New Roman" panose="02020603050405020304" pitchFamily="18" charset="0"/>
                  </a:rPr>
                  <a:t>m</a:t>
                </a:r>
                <a:r>
                  <a:rPr lang="en-US" altLang="zh-CN" sz="2400" baseline="-25000" dirty="0" err="1">
                    <a:latin typeface="+mn-ea"/>
                    <a:cs typeface="Times New Roman" panose="02020603050405020304" pitchFamily="18" charset="0"/>
                  </a:rPr>
                  <a:t>×</a:t>
                </a:r>
                <a:r>
                  <a:rPr lang="en-US" altLang="zh-CN" sz="2400" i="1" baseline="-25000" dirty="0" err="1">
                    <a:latin typeface="+mn-ea"/>
                    <a:cs typeface="Times New Roman" panose="02020603050405020304" pitchFamily="18" charset="0"/>
                  </a:rPr>
                  <a:t>d</a:t>
                </a:r>
                <a:r>
                  <a:rPr lang="zh-CN" altLang="en-US" sz="2400" dirty="0">
                    <a:latin typeface="+mn-ea"/>
                    <a:cs typeface="Times New Roman" panose="02020603050405020304" pitchFamily="18" charset="0"/>
                  </a:rPr>
                  <a:t>，那么</a:t>
                </a:r>
                <a:r>
                  <a:rPr lang="en-US" altLang="zh-CN" sz="2400" i="1" dirty="0">
                    <a:latin typeface="+mn-ea"/>
                    <a:cs typeface="Times New Roman" panose="02020603050405020304" pitchFamily="18" charset="0"/>
                  </a:rPr>
                  <a:t>Y=LX</a:t>
                </a:r>
                <a:r>
                  <a:rPr lang="zh-CN" altLang="en-US" sz="2400" dirty="0">
                    <a:latin typeface="+mn-ea"/>
                    <a:cs typeface="Times New Roman" panose="02020603050405020304" pitchFamily="18" charset="0"/>
                  </a:rPr>
                  <a:t>便是降维后的样本</a:t>
                </a:r>
                <a:r>
                  <a:rPr lang="en-US" altLang="zh-CN" sz="2400" i="1" dirty="0" err="1">
                    <a:latin typeface="+mn-ea"/>
                    <a:cs typeface="Times New Roman" panose="02020603050405020304" pitchFamily="18" charset="0"/>
                  </a:rPr>
                  <a:t>Y</a:t>
                </a:r>
                <a:r>
                  <a:rPr lang="en-US" altLang="zh-CN" sz="2400" i="1" baseline="-25000" dirty="0" err="1">
                    <a:latin typeface="+mn-ea"/>
                    <a:cs typeface="Times New Roman" panose="02020603050405020304" pitchFamily="18" charset="0"/>
                  </a:rPr>
                  <a:t>m</a:t>
                </a:r>
                <a:r>
                  <a:rPr lang="en-US" altLang="zh-CN" sz="2400" baseline="-25000" dirty="0" err="1">
                    <a:latin typeface="+mn-ea"/>
                    <a:cs typeface="Times New Roman" panose="02020603050405020304" pitchFamily="18" charset="0"/>
                  </a:rPr>
                  <a:t>×</a:t>
                </a:r>
                <a:r>
                  <a:rPr lang="en-US" altLang="zh-CN" sz="2400" i="1" baseline="-25000" dirty="0" err="1">
                    <a:latin typeface="+mn-ea"/>
                    <a:cs typeface="Times New Roman" panose="02020603050405020304" pitchFamily="18" charset="0"/>
                  </a:rPr>
                  <a:t>n</a:t>
                </a:r>
                <a:r>
                  <a:rPr lang="en-US" altLang="zh-CN" sz="2400" dirty="0">
                    <a:latin typeface="+mn-ea"/>
                    <a:cs typeface="Times New Roman" panose="02020603050405020304" pitchFamily="18" charset="0"/>
                  </a:rPr>
                  <a:t>=(</a:t>
                </a:r>
                <a:r>
                  <a:rPr lang="en-US" altLang="zh-CN" sz="2400" b="1" i="1" dirty="0">
                    <a:latin typeface="+mn-ea"/>
                    <a:cs typeface="Times New Roman" panose="02020603050405020304" pitchFamily="18" charset="0"/>
                  </a:rPr>
                  <a:t>y</a:t>
                </a:r>
                <a:r>
                  <a:rPr lang="en-US" altLang="zh-CN" sz="2400" baseline="-25000" dirty="0">
                    <a:latin typeface="+mn-ea"/>
                    <a:cs typeface="Times New Roman" panose="02020603050405020304" pitchFamily="18" charset="0"/>
                  </a:rPr>
                  <a:t>1</a:t>
                </a:r>
                <a:r>
                  <a:rPr lang="en-US" altLang="zh-CN" sz="2400" dirty="0">
                    <a:latin typeface="+mn-ea"/>
                    <a:cs typeface="Times New Roman" panose="02020603050405020304" pitchFamily="18" charset="0"/>
                  </a:rPr>
                  <a:t>,</a:t>
                </a:r>
                <a:r>
                  <a:rPr lang="en-US" altLang="zh-CN" sz="2400" b="1" i="1" dirty="0">
                    <a:latin typeface="+mn-ea"/>
                    <a:cs typeface="Times New Roman" panose="02020603050405020304" pitchFamily="18" charset="0"/>
                  </a:rPr>
                  <a:t>y</a:t>
                </a:r>
                <a:r>
                  <a:rPr lang="en-US" altLang="zh-CN" sz="2400" baseline="-25000" dirty="0">
                    <a:latin typeface="+mn-ea"/>
                    <a:cs typeface="Times New Roman" panose="02020603050405020304" pitchFamily="18" charset="0"/>
                  </a:rPr>
                  <a:t>2</a:t>
                </a:r>
                <a:r>
                  <a:rPr lang="en-US" altLang="zh-CN" sz="2400" dirty="0">
                    <a:latin typeface="+mn-ea"/>
                    <a:cs typeface="Times New Roman" panose="02020603050405020304" pitchFamily="18" charset="0"/>
                  </a:rPr>
                  <a:t>,…,</a:t>
                </a:r>
                <a:r>
                  <a:rPr lang="en-US" altLang="zh-CN" sz="2400" b="1" i="1" dirty="0" err="1">
                    <a:latin typeface="+mn-ea"/>
                    <a:cs typeface="Times New Roman" panose="02020603050405020304" pitchFamily="18" charset="0"/>
                  </a:rPr>
                  <a:t>y</a:t>
                </a:r>
                <a:r>
                  <a:rPr lang="en-US" altLang="zh-CN" sz="2400" baseline="-25000" dirty="0" err="1">
                    <a:latin typeface="+mn-ea"/>
                    <a:cs typeface="Times New Roman" panose="02020603050405020304" pitchFamily="18" charset="0"/>
                  </a:rPr>
                  <a:t>n</a:t>
                </a:r>
                <a:r>
                  <a:rPr lang="en-US" altLang="zh-CN" sz="2400" dirty="0">
                    <a:latin typeface="+mn-ea"/>
                    <a:cs typeface="Times New Roman" panose="02020603050405020304" pitchFamily="18" charset="0"/>
                  </a:rPr>
                  <a:t>),</a:t>
                </a:r>
                <a:r>
                  <a:rPr lang="zh-CN" altLang="en-US" sz="2400" dirty="0">
                    <a:latin typeface="+mn-ea"/>
                    <a:cs typeface="Times New Roman" panose="02020603050405020304" pitchFamily="18" charset="0"/>
                  </a:rPr>
                  <a:t>我们希望新的样本</a:t>
                </a:r>
                <a:r>
                  <a:rPr lang="en-US" altLang="zh-CN" sz="2400" i="1" dirty="0">
                    <a:latin typeface="+mn-ea"/>
                    <a:cs typeface="Times New Roman" panose="02020603050405020304" pitchFamily="18" charset="0"/>
                  </a:rPr>
                  <a:t>Y</a:t>
                </a:r>
                <a:r>
                  <a:rPr lang="zh-CN" altLang="en-US" sz="2400" dirty="0">
                    <a:latin typeface="+mn-ea"/>
                    <a:cs typeface="Times New Roman" panose="02020603050405020304" pitchFamily="18" charset="0"/>
                  </a:rPr>
                  <a:t>具有最大的方差，具体计算步骤如下：</a:t>
                </a:r>
                <a:endParaRPr lang="en-US" altLang="zh-CN" sz="2400" dirty="0">
                  <a:latin typeface="+mn-ea"/>
                  <a:cs typeface="Times New Roman" panose="02020603050405020304" pitchFamily="18" charset="0"/>
                </a:endParaRPr>
              </a:p>
              <a:p>
                <a:pPr marL="800100" lvl="1" indent="-342900">
                  <a:lnSpc>
                    <a:spcPct val="150000"/>
                  </a:lnSpc>
                  <a:spcBef>
                    <a:spcPts val="300"/>
                  </a:spcBef>
                  <a:spcAft>
                    <a:spcPts val="300"/>
                  </a:spcAft>
                  <a:buFont typeface="Arial" panose="020B0604020202020204" pitchFamily="34" charset="0"/>
                  <a:buChar char="•"/>
                </a:pPr>
                <a:r>
                  <a:rPr lang="en-US" sz="2400" dirty="0">
                    <a:latin typeface="+mn-ea"/>
                    <a:cs typeface="Times New Roman" panose="02020603050405020304" pitchFamily="18" charset="0"/>
                  </a:rPr>
                  <a:t>1.</a:t>
                </a:r>
                <a:r>
                  <a:rPr lang="zh-CN" altLang="en-US" sz="2400" dirty="0">
                    <a:latin typeface="+mn-ea"/>
                    <a:cs typeface="Times New Roman" panose="02020603050405020304" pitchFamily="18" charset="0"/>
                  </a:rPr>
                  <a:t>计算样本协方差矩阵</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𝑆</m:t>
                        </m:r>
                      </m:e>
                      <m:sub>
                        <m:r>
                          <a:rPr lang="en-US" altLang="zh-CN" sz="2400" b="0" i="1" smtClean="0">
                            <a:latin typeface="Cambria Math" panose="02040503050406030204" pitchFamily="18" charset="0"/>
                            <a:cs typeface="Times New Roman" panose="02020603050405020304" pitchFamily="18" charset="0"/>
                          </a:rPr>
                          <m:t>𝑑</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𝑑</m:t>
                        </m:r>
                      </m:sub>
                    </m:sSub>
                    <m:r>
                      <a:rPr lang="en-US" altLang="zh-CN" sz="2400" i="1" smtClean="0">
                        <a:latin typeface="Cambria Math" panose="02040503050406030204" pitchFamily="18" charset="0"/>
                        <a:cs typeface="Times New Roman" panose="02020603050405020304" pitchFamily="18" charset="0"/>
                      </a:rPr>
                      <m:t>=</m:t>
                    </m:r>
                    <m:f>
                      <m:fPr>
                        <m:ctrlPr>
                          <a:rPr lang="en-US" altLang="zh-CN" sz="2400" i="1" smtClean="0">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1</m:t>
                        </m:r>
                      </m:num>
                      <m:den>
                        <m:r>
                          <a:rPr lang="en-US" altLang="zh-CN" sz="2400" b="0" i="1" smtClean="0">
                            <a:latin typeface="Cambria Math" panose="02040503050406030204" pitchFamily="18" charset="0"/>
                            <a:cs typeface="Times New Roman" panose="02020603050405020304" pitchFamily="18" charset="0"/>
                          </a:rPr>
                          <m:t>𝑛</m:t>
                        </m:r>
                      </m:den>
                    </m:f>
                    <m:r>
                      <a:rPr lang="en-US" altLang="zh-CN" sz="2400" b="0" i="1" smtClean="0">
                        <a:latin typeface="Cambria Math" panose="02040503050406030204" pitchFamily="18" charset="0"/>
                        <a:cs typeface="Times New Roman" panose="02020603050405020304" pitchFamily="18" charset="0"/>
                      </a:rPr>
                      <m:t>𝑋</m:t>
                    </m:r>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𝑋</m:t>
                        </m:r>
                      </m:e>
                      <m:sup>
                        <m:r>
                          <a:rPr lang="en-US" altLang="zh-CN" sz="2400" b="0" i="1" smtClean="0">
                            <a:latin typeface="Cambria Math" panose="02040503050406030204" pitchFamily="18" charset="0"/>
                            <a:cs typeface="Times New Roman" panose="02020603050405020304" pitchFamily="18" charset="0"/>
                          </a:rPr>
                          <m:t>𝑇</m:t>
                        </m:r>
                      </m:sup>
                    </m:sSup>
                  </m:oMath>
                </a14:m>
                <a:r>
                  <a:rPr lang="en-US" altLang="zh-CN" sz="2400" dirty="0">
                    <a:latin typeface="+mn-ea"/>
                    <a:cs typeface="Times New Roman" panose="02020603050405020304" pitchFamily="18" charset="0"/>
                  </a:rPr>
                  <a:t>;</a:t>
                </a:r>
              </a:p>
              <a:p>
                <a:pPr marL="800100" lvl="1" indent="-342900">
                  <a:lnSpc>
                    <a:spcPct val="150000"/>
                  </a:lnSpc>
                  <a:spcBef>
                    <a:spcPts val="300"/>
                  </a:spcBef>
                  <a:spcAft>
                    <a:spcPts val="300"/>
                  </a:spcAft>
                  <a:buFont typeface="Arial" panose="020B0604020202020204" pitchFamily="34" charset="0"/>
                  <a:buChar char="•"/>
                </a:pPr>
                <a:r>
                  <a:rPr lang="en-US" sz="2400" dirty="0">
                    <a:latin typeface="+mn-ea"/>
                    <a:cs typeface="Times New Roman" panose="02020603050405020304" pitchFamily="18" charset="0"/>
                  </a:rPr>
                  <a:t>2.</a:t>
                </a:r>
                <a:r>
                  <a:rPr lang="zh-CN" altLang="en-US" sz="2400" dirty="0">
                    <a:latin typeface="+mn-ea"/>
                    <a:cs typeface="Times New Roman" panose="02020603050405020304" pitchFamily="18" charset="0"/>
                  </a:rPr>
                  <a:t>对</a:t>
                </a:r>
                <a:r>
                  <a:rPr lang="en-US" altLang="zh-CN" sz="2400" i="1" dirty="0">
                    <a:latin typeface="+mn-ea"/>
                    <a:cs typeface="Times New Roman" panose="02020603050405020304" pitchFamily="18" charset="0"/>
                  </a:rPr>
                  <a:t>S</a:t>
                </a:r>
                <a:r>
                  <a:rPr lang="zh-CN" altLang="en-US" sz="2400" dirty="0">
                    <a:latin typeface="+mn-ea"/>
                    <a:cs typeface="Times New Roman" panose="02020603050405020304" pitchFamily="18" charset="0"/>
                  </a:rPr>
                  <a:t>进行特征分解</a:t>
                </a:r>
                <a:r>
                  <a:rPr lang="en-US" altLang="zh-CN" sz="2400" dirty="0">
                    <a:latin typeface="+mn-ea"/>
                    <a:cs typeface="Times New Roman" panose="02020603050405020304" pitchFamily="18" charset="0"/>
                  </a:rPr>
                  <a:t>;</a:t>
                </a:r>
                <a:endParaRPr lang="en-US" sz="2400" dirty="0">
                  <a:latin typeface="+mn-ea"/>
                  <a:cs typeface="Times New Roman" panose="02020603050405020304" pitchFamily="18" charset="0"/>
                </a:endParaRPr>
              </a:p>
              <a:p>
                <a:pPr marL="800100" lvl="1" indent="-342900">
                  <a:lnSpc>
                    <a:spcPct val="150000"/>
                  </a:lnSpc>
                  <a:spcBef>
                    <a:spcPts val="300"/>
                  </a:spcBef>
                  <a:spcAft>
                    <a:spcPts val="300"/>
                  </a:spcAft>
                  <a:buFont typeface="Arial" panose="020B0604020202020204" pitchFamily="34" charset="0"/>
                  <a:buChar char="•"/>
                </a:pPr>
                <a:r>
                  <a:rPr lang="en-US" sz="2400" dirty="0">
                    <a:latin typeface="+mn-ea"/>
                    <a:cs typeface="Times New Roman" panose="02020603050405020304" pitchFamily="18" charset="0"/>
                  </a:rPr>
                  <a:t>3.</a:t>
                </a:r>
                <a:r>
                  <a:rPr lang="zh-CN" altLang="en-US" sz="2400" dirty="0">
                    <a:latin typeface="+mn-ea"/>
                    <a:cs typeface="Times New Roman" panose="02020603050405020304" pitchFamily="18" charset="0"/>
                  </a:rPr>
                  <a:t>找出</a:t>
                </a:r>
                <a:r>
                  <a:rPr lang="en-US" altLang="zh-CN" sz="2400" i="1" dirty="0">
                    <a:latin typeface="+mn-ea"/>
                    <a:cs typeface="Times New Roman" panose="02020603050405020304" pitchFamily="18" charset="0"/>
                  </a:rPr>
                  <a:t>S</a:t>
                </a:r>
                <a:r>
                  <a:rPr lang="zh-CN" altLang="en-US" sz="2400" dirty="0">
                    <a:latin typeface="+mn-ea"/>
                    <a:cs typeface="Times New Roman" panose="02020603050405020304" pitchFamily="18" charset="0"/>
                  </a:rPr>
                  <a:t>最大的</a:t>
                </a:r>
                <a:r>
                  <a:rPr lang="en-US" altLang="zh-CN" sz="2400" dirty="0">
                    <a:latin typeface="+mn-ea"/>
                    <a:cs typeface="Times New Roman" panose="02020603050405020304" pitchFamily="18" charset="0"/>
                  </a:rPr>
                  <a:t>m</a:t>
                </a:r>
                <a:r>
                  <a:rPr lang="zh-CN" altLang="en-US" sz="2400" dirty="0">
                    <a:latin typeface="+mn-ea"/>
                    <a:cs typeface="Times New Roman" panose="02020603050405020304" pitchFamily="18" charset="0"/>
                  </a:rPr>
                  <a:t>个特征值</a:t>
                </a:r>
                <a:r>
                  <a:rPr lang="en-US" altLang="zh-CN" sz="2400" dirty="0">
                    <a:latin typeface="+mn-ea"/>
                    <a:cs typeface="Times New Roman" panose="02020603050405020304" pitchFamily="18" charset="0"/>
                  </a:rPr>
                  <a:t>(</a:t>
                </a:r>
                <a:r>
                  <a:rPr lang="el-GR" altLang="zh-CN" sz="2400" i="1" dirty="0">
                    <a:latin typeface="+mn-ea"/>
                    <a:cs typeface="Times New Roman" panose="02020603050405020304" pitchFamily="18" charset="0"/>
                  </a:rPr>
                  <a:t>λ</a:t>
                </a:r>
                <a:r>
                  <a:rPr lang="en-US" altLang="zh-CN" sz="2400" baseline="-25000" dirty="0">
                    <a:latin typeface="+mn-ea"/>
                    <a:cs typeface="Times New Roman" panose="02020603050405020304" pitchFamily="18" charset="0"/>
                  </a:rPr>
                  <a:t>1</a:t>
                </a:r>
                <a:r>
                  <a:rPr lang="en-US" altLang="zh-CN" sz="2400" dirty="0">
                    <a:latin typeface="+mn-ea"/>
                    <a:cs typeface="Times New Roman" panose="02020603050405020304" pitchFamily="18" charset="0"/>
                  </a:rPr>
                  <a:t>,</a:t>
                </a:r>
                <a:r>
                  <a:rPr lang="el-GR" altLang="zh-CN" sz="2400" dirty="0">
                    <a:latin typeface="+mn-ea"/>
                    <a:cs typeface="Times New Roman" panose="02020603050405020304" pitchFamily="18" charset="0"/>
                  </a:rPr>
                  <a:t> </a:t>
                </a:r>
                <a:r>
                  <a:rPr lang="el-GR" altLang="zh-CN" sz="2400" i="1" dirty="0">
                    <a:latin typeface="+mn-ea"/>
                    <a:cs typeface="Times New Roman" panose="02020603050405020304" pitchFamily="18" charset="0"/>
                  </a:rPr>
                  <a:t>λ </a:t>
                </a:r>
                <a:r>
                  <a:rPr lang="en-US" altLang="zh-CN" sz="2400" baseline="-25000" dirty="0">
                    <a:latin typeface="+mn-ea"/>
                    <a:cs typeface="Times New Roman" panose="02020603050405020304" pitchFamily="18" charset="0"/>
                  </a:rPr>
                  <a:t>2</a:t>
                </a:r>
                <a:r>
                  <a:rPr lang="en-US" altLang="zh-CN" sz="2400" dirty="0">
                    <a:latin typeface="+mn-ea"/>
                    <a:cs typeface="Times New Roman" panose="02020603050405020304" pitchFamily="18" charset="0"/>
                  </a:rPr>
                  <a:t>,…,</a:t>
                </a:r>
                <a:r>
                  <a:rPr lang="el-GR" altLang="zh-CN" sz="2400" i="1" dirty="0">
                    <a:latin typeface="+mn-ea"/>
                    <a:cs typeface="Times New Roman" panose="02020603050405020304" pitchFamily="18" charset="0"/>
                  </a:rPr>
                  <a:t>λ </a:t>
                </a:r>
                <a:r>
                  <a:rPr lang="en-US" altLang="zh-CN" sz="2400" i="1" baseline="-25000" dirty="0">
                    <a:latin typeface="+mn-ea"/>
                    <a:cs typeface="Times New Roman" panose="02020603050405020304" pitchFamily="18" charset="0"/>
                  </a:rPr>
                  <a:t>m</a:t>
                </a:r>
                <a:r>
                  <a:rPr lang="en-US" altLang="zh-CN" sz="2400" dirty="0">
                    <a:latin typeface="+mn-ea"/>
                    <a:cs typeface="Times New Roman" panose="02020603050405020304" pitchFamily="18" charset="0"/>
                  </a:rPr>
                  <a:t>)</a:t>
                </a:r>
                <a:r>
                  <a:rPr lang="zh-CN" altLang="en-US" sz="2400" dirty="0">
                    <a:latin typeface="+mn-ea"/>
                    <a:cs typeface="Times New Roman" panose="02020603050405020304" pitchFamily="18" charset="0"/>
                  </a:rPr>
                  <a:t>和相应的特征向量</a:t>
                </a:r>
                <a:r>
                  <a:rPr lang="en-US" altLang="zh-CN" sz="2400" dirty="0">
                    <a:latin typeface="+mn-ea"/>
                    <a:cs typeface="Times New Roman" panose="02020603050405020304" pitchFamily="18" charset="0"/>
                  </a:rPr>
                  <a:t>(</a:t>
                </a:r>
                <a:r>
                  <a:rPr lang="el-GR" altLang="zh-CN" sz="2400" i="1" dirty="0">
                    <a:latin typeface="+mn-ea"/>
                    <a:cs typeface="Times New Roman" panose="02020603050405020304" pitchFamily="18" charset="0"/>
                  </a:rPr>
                  <a:t>μ</a:t>
                </a:r>
                <a:r>
                  <a:rPr lang="en-US" altLang="zh-CN" sz="2400" baseline="-25000" dirty="0">
                    <a:latin typeface="+mn-ea"/>
                    <a:cs typeface="Times New Roman" panose="02020603050405020304" pitchFamily="18" charset="0"/>
                  </a:rPr>
                  <a:t>1</a:t>
                </a:r>
                <a:r>
                  <a:rPr lang="en-US" altLang="zh-CN" sz="2400" dirty="0">
                    <a:latin typeface="+mn-ea"/>
                    <a:cs typeface="Times New Roman" panose="02020603050405020304" pitchFamily="18" charset="0"/>
                  </a:rPr>
                  <a:t>,</a:t>
                </a:r>
                <a:r>
                  <a:rPr lang="el-GR" altLang="zh-CN" sz="2400" dirty="0">
                    <a:latin typeface="+mn-ea"/>
                    <a:cs typeface="Times New Roman" panose="02020603050405020304" pitchFamily="18" charset="0"/>
                  </a:rPr>
                  <a:t> </a:t>
                </a:r>
                <a:r>
                  <a:rPr lang="el-GR" altLang="zh-CN" sz="2400" i="1" dirty="0">
                    <a:latin typeface="+mn-ea"/>
                    <a:cs typeface="Times New Roman" panose="02020603050405020304" pitchFamily="18" charset="0"/>
                  </a:rPr>
                  <a:t>μ</a:t>
                </a:r>
                <a:r>
                  <a:rPr lang="en-US" altLang="zh-CN" sz="2400" baseline="-25000" dirty="0">
                    <a:latin typeface="+mn-ea"/>
                    <a:cs typeface="Times New Roman" panose="02020603050405020304" pitchFamily="18" charset="0"/>
                  </a:rPr>
                  <a:t>2</a:t>
                </a:r>
                <a:r>
                  <a:rPr lang="en-US" altLang="zh-CN" sz="2400" dirty="0">
                    <a:latin typeface="+mn-ea"/>
                    <a:cs typeface="Times New Roman" panose="02020603050405020304" pitchFamily="18" charset="0"/>
                  </a:rPr>
                  <a:t>,…,</a:t>
                </a:r>
                <a:r>
                  <a:rPr lang="el-GR" altLang="zh-CN" sz="2400" dirty="0">
                    <a:latin typeface="+mn-ea"/>
                    <a:cs typeface="Times New Roman" panose="02020603050405020304" pitchFamily="18" charset="0"/>
                  </a:rPr>
                  <a:t> </a:t>
                </a:r>
                <a:r>
                  <a:rPr lang="el-GR" altLang="zh-CN" sz="2400" i="1" dirty="0">
                    <a:latin typeface="+mn-ea"/>
                    <a:cs typeface="Times New Roman" panose="02020603050405020304" pitchFamily="18" charset="0"/>
                  </a:rPr>
                  <a:t>μ</a:t>
                </a:r>
                <a:r>
                  <a:rPr lang="en-US" altLang="zh-CN" sz="2400" i="1" baseline="-25000" dirty="0">
                    <a:latin typeface="+mn-ea"/>
                    <a:cs typeface="Times New Roman" panose="02020603050405020304" pitchFamily="18" charset="0"/>
                  </a:rPr>
                  <a:t>m</a:t>
                </a:r>
                <a:r>
                  <a:rPr lang="en-US" altLang="zh-CN" sz="2400" dirty="0">
                    <a:latin typeface="+mn-ea"/>
                    <a:cs typeface="Times New Roman" panose="02020603050405020304" pitchFamily="18" charset="0"/>
                  </a:rPr>
                  <a:t>);</a:t>
                </a:r>
                <a:endParaRPr lang="en-US" sz="2400" dirty="0">
                  <a:latin typeface="+mn-ea"/>
                  <a:cs typeface="Times New Roman" panose="02020603050405020304" pitchFamily="18" charset="0"/>
                </a:endParaRPr>
              </a:p>
              <a:p>
                <a:pPr marL="800100" lvl="1" indent="-342900">
                  <a:lnSpc>
                    <a:spcPct val="150000"/>
                  </a:lnSpc>
                  <a:spcBef>
                    <a:spcPts val="300"/>
                  </a:spcBef>
                  <a:spcAft>
                    <a:spcPts val="300"/>
                  </a:spcAft>
                  <a:buFont typeface="Arial" panose="020B0604020202020204" pitchFamily="34" charset="0"/>
                  <a:buChar char="•"/>
                </a:pPr>
                <a:r>
                  <a:rPr lang="en-US" sz="2400" dirty="0">
                    <a:latin typeface="+mn-ea"/>
                    <a:cs typeface="Times New Roman" panose="02020603050405020304" pitchFamily="18" charset="0"/>
                  </a:rPr>
                  <a:t>4.</a:t>
                </a:r>
                <a:r>
                  <a:rPr lang="zh-CN" altLang="en-US" sz="2400" dirty="0">
                    <a:latin typeface="+mn-ea"/>
                    <a:cs typeface="Times New Roman" panose="02020603050405020304" pitchFamily="18" charset="0"/>
                  </a:rPr>
                  <a:t>令</a:t>
                </a:r>
                <a:r>
                  <a:rPr lang="en-US" altLang="zh-CN" sz="2400" i="1" dirty="0" err="1">
                    <a:latin typeface="+mn-ea"/>
                    <a:cs typeface="Times New Roman" panose="02020603050405020304" pitchFamily="18" charset="0"/>
                  </a:rPr>
                  <a:t>L</a:t>
                </a:r>
                <a:r>
                  <a:rPr lang="en-US" altLang="zh-CN" sz="2400" i="1" baseline="-25000" dirty="0" err="1">
                    <a:latin typeface="+mn-ea"/>
                    <a:cs typeface="Times New Roman" panose="02020603050405020304" pitchFamily="18" charset="0"/>
                  </a:rPr>
                  <a:t>d</a:t>
                </a:r>
                <a:r>
                  <a:rPr lang="en-US" altLang="zh-CN" sz="2400" baseline="-25000" dirty="0" err="1">
                    <a:latin typeface="+mn-ea"/>
                    <a:cs typeface="Times New Roman" panose="02020603050405020304" pitchFamily="18" charset="0"/>
                  </a:rPr>
                  <a:t>×</a:t>
                </a:r>
                <a:r>
                  <a:rPr lang="en-US" altLang="zh-CN" sz="2400" i="1" baseline="-25000" dirty="0" err="1">
                    <a:latin typeface="+mn-ea"/>
                    <a:cs typeface="Times New Roman" panose="02020603050405020304" pitchFamily="18" charset="0"/>
                  </a:rPr>
                  <a:t>m</a:t>
                </a:r>
                <a:r>
                  <a:rPr lang="en-US" altLang="zh-CN" sz="2400" dirty="0">
                    <a:latin typeface="+mn-ea"/>
                    <a:cs typeface="Times New Roman" panose="02020603050405020304" pitchFamily="18" charset="0"/>
                  </a:rPr>
                  <a:t>=(</a:t>
                </a:r>
                <a:r>
                  <a:rPr lang="el-GR" altLang="zh-CN" sz="2400" i="1" dirty="0">
                    <a:latin typeface="+mn-ea"/>
                    <a:cs typeface="Times New Roman" panose="02020603050405020304" pitchFamily="18" charset="0"/>
                  </a:rPr>
                  <a:t>μ</a:t>
                </a:r>
                <a:r>
                  <a:rPr lang="en-US" altLang="zh-CN" sz="2400" baseline="-25000" dirty="0">
                    <a:latin typeface="+mn-ea"/>
                    <a:cs typeface="Times New Roman" panose="02020603050405020304" pitchFamily="18" charset="0"/>
                  </a:rPr>
                  <a:t>1</a:t>
                </a:r>
                <a:r>
                  <a:rPr lang="en-US" altLang="zh-CN" sz="2400" dirty="0">
                    <a:latin typeface="+mn-ea"/>
                    <a:cs typeface="Times New Roman" panose="02020603050405020304" pitchFamily="18" charset="0"/>
                  </a:rPr>
                  <a:t>,</a:t>
                </a:r>
                <a:r>
                  <a:rPr lang="el-GR" altLang="zh-CN" sz="2400" dirty="0">
                    <a:latin typeface="+mn-ea"/>
                    <a:cs typeface="Times New Roman" panose="02020603050405020304" pitchFamily="18" charset="0"/>
                  </a:rPr>
                  <a:t> </a:t>
                </a:r>
                <a:r>
                  <a:rPr lang="el-GR" altLang="zh-CN" sz="2400" i="1" dirty="0">
                    <a:latin typeface="+mn-ea"/>
                    <a:cs typeface="Times New Roman" panose="02020603050405020304" pitchFamily="18" charset="0"/>
                  </a:rPr>
                  <a:t>μ</a:t>
                </a:r>
                <a:r>
                  <a:rPr lang="en-US" altLang="zh-CN" sz="2400" baseline="-25000" dirty="0">
                    <a:latin typeface="+mn-ea"/>
                    <a:cs typeface="Times New Roman" panose="02020603050405020304" pitchFamily="18" charset="0"/>
                  </a:rPr>
                  <a:t>2</a:t>
                </a:r>
                <a:r>
                  <a:rPr lang="en-US" altLang="zh-CN" sz="2400" dirty="0">
                    <a:latin typeface="+mn-ea"/>
                    <a:cs typeface="Times New Roman" panose="02020603050405020304" pitchFamily="18" charset="0"/>
                  </a:rPr>
                  <a:t>,…,</a:t>
                </a:r>
                <a:r>
                  <a:rPr lang="el-GR" altLang="zh-CN" sz="2400" dirty="0">
                    <a:latin typeface="+mn-ea"/>
                    <a:cs typeface="Times New Roman" panose="02020603050405020304" pitchFamily="18" charset="0"/>
                  </a:rPr>
                  <a:t> </a:t>
                </a:r>
                <a:r>
                  <a:rPr lang="el-GR" altLang="zh-CN" sz="2400" i="1" dirty="0">
                    <a:latin typeface="+mn-ea"/>
                    <a:cs typeface="Times New Roman" panose="02020603050405020304" pitchFamily="18" charset="0"/>
                  </a:rPr>
                  <a:t>μ</a:t>
                </a:r>
                <a:r>
                  <a:rPr lang="en-US" altLang="zh-CN" sz="2400" i="1" baseline="-25000" dirty="0">
                    <a:latin typeface="+mn-ea"/>
                    <a:cs typeface="Times New Roman" panose="02020603050405020304" pitchFamily="18" charset="0"/>
                  </a:rPr>
                  <a:t>m</a:t>
                </a:r>
                <a:r>
                  <a:rPr lang="en-US" altLang="zh-CN" sz="2400" dirty="0">
                    <a:latin typeface="+mn-ea"/>
                    <a:cs typeface="Times New Roman" panose="02020603050405020304" pitchFamily="18" charset="0"/>
                  </a:rPr>
                  <a:t>);</a:t>
                </a:r>
                <a:endParaRPr lang="en-US" sz="2400" dirty="0">
                  <a:latin typeface="+mn-ea"/>
                  <a:cs typeface="Times New Roman" panose="02020603050405020304" pitchFamily="18" charset="0"/>
                </a:endParaRPr>
              </a:p>
              <a:p>
                <a:pPr marL="800100" lvl="1" indent="-342900">
                  <a:lnSpc>
                    <a:spcPct val="150000"/>
                  </a:lnSpc>
                  <a:spcBef>
                    <a:spcPts val="300"/>
                  </a:spcBef>
                  <a:spcAft>
                    <a:spcPts val="300"/>
                  </a:spcAft>
                  <a:buFont typeface="Arial" panose="020B0604020202020204" pitchFamily="34" charset="0"/>
                  <a:buChar char="•"/>
                </a:pPr>
                <a:r>
                  <a:rPr lang="en-US" sz="2400" dirty="0">
                    <a:latin typeface="+mn-ea"/>
                    <a:cs typeface="Times New Roman" panose="02020603050405020304" pitchFamily="18" charset="0"/>
                  </a:rPr>
                  <a:t>5.</a:t>
                </a:r>
                <a:r>
                  <a:rPr lang="en-US" sz="2400" i="1" dirty="0">
                    <a:latin typeface="+mn-ea"/>
                    <a:cs typeface="Times New Roman" panose="02020603050405020304" pitchFamily="18" charset="0"/>
                  </a:rPr>
                  <a:t>L</a:t>
                </a:r>
                <a:r>
                  <a:rPr lang="en-US" sz="2400" baseline="30000" dirty="0">
                    <a:latin typeface="+mn-ea"/>
                    <a:cs typeface="Times New Roman" panose="02020603050405020304" pitchFamily="18" charset="0"/>
                  </a:rPr>
                  <a:t>T</a:t>
                </a:r>
                <a:r>
                  <a:rPr lang="zh-CN" altLang="en-US" sz="2400" dirty="0">
                    <a:latin typeface="+mn-ea"/>
                    <a:cs typeface="Times New Roman" panose="02020603050405020304" pitchFamily="18" charset="0"/>
                  </a:rPr>
                  <a:t>即为所求的变换矩阵。</a:t>
                </a:r>
                <a:endParaRPr lang="en-US" sz="2400" dirty="0">
                  <a:latin typeface="+mn-ea"/>
                  <a:cs typeface="Times New Roman" panose="02020603050405020304" pitchFamily="18" charset="0"/>
                </a:endParaRPr>
              </a:p>
            </p:txBody>
          </p:sp>
        </mc:Choice>
        <mc:Fallback xmlns="">
          <p:sp>
            <p:nvSpPr>
              <p:cNvPr id="6" name="TextBox 1">
                <a:extLst>
                  <a:ext uri="{FF2B5EF4-FFF2-40B4-BE49-F238E27FC236}">
                    <a16:creationId xmlns:a16="http://schemas.microsoft.com/office/drawing/2014/main" id="{53A0EABB-28E5-4412-98B8-7FA1D1A5D2A4}"/>
                  </a:ext>
                </a:extLst>
              </p:cNvPr>
              <p:cNvSpPr txBox="1">
                <a:spLocks noRot="1" noChangeAspect="1" noMove="1" noResize="1" noEditPoints="1" noAdjustHandles="1" noChangeArrowheads="1" noChangeShapeType="1" noTextEdit="1"/>
              </p:cNvSpPr>
              <p:nvPr/>
            </p:nvSpPr>
            <p:spPr>
              <a:xfrm>
                <a:off x="803520" y="1576882"/>
                <a:ext cx="10858827" cy="5075107"/>
              </a:xfrm>
              <a:prstGeom prst="rect">
                <a:avLst/>
              </a:prstGeom>
              <a:blipFill>
                <a:blip r:embed="rId3"/>
                <a:stretch>
                  <a:fillRect l="-786" r="-842"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2772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4400" b="1" dirty="0">
                <a:solidFill>
                  <a:srgbClr val="FDCB34"/>
                </a:solidFill>
                <a:latin typeface="微软雅黑" panose="020B0503020204020204" pitchFamily="34" charset="-122"/>
                <a:ea typeface="微软雅黑" panose="020B0503020204020204" pitchFamily="34" charset="-122"/>
              </a:rPr>
              <a:t>神经元模型</a:t>
            </a:r>
            <a:endParaRPr kumimoji="0" lang="zh-CN" altLang="en-US" sz="44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en-US" altLang="zh-CN" sz="11995" b="1" dirty="0">
                <a:solidFill>
                  <a:srgbClr val="FFFFFF"/>
                </a:solidFill>
                <a:latin typeface="微软雅黑" panose="020B0503020204020204" pitchFamily="34" charset="-122"/>
                <a:ea typeface="微软雅黑" panose="020B0503020204020204" pitchFamily="34" charset="-122"/>
              </a:rPr>
              <a:t>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228081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zh-CN" altLang="en-US" dirty="0"/>
              <a:t>神经网络的发展史</a:t>
            </a:r>
          </a:p>
        </p:txBody>
      </p:sp>
      <p:pic>
        <p:nvPicPr>
          <p:cNvPr id="2" name="图片 1">
            <a:extLst>
              <a:ext uri="{FF2B5EF4-FFF2-40B4-BE49-F238E27FC236}">
                <a16:creationId xmlns:a16="http://schemas.microsoft.com/office/drawing/2014/main" id="{FD0143AC-E78B-0823-BCC6-C79DA506AA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73967"/>
            <a:ext cx="10777928" cy="4751882"/>
          </a:xfrm>
          <a:prstGeom prst="rect">
            <a:avLst/>
          </a:prstGeom>
          <a:noFill/>
          <a:ln>
            <a:noFill/>
          </a:ln>
        </p:spPr>
      </p:pic>
    </p:spTree>
    <p:extLst>
      <p:ext uri="{BB962C8B-B14F-4D97-AF65-F5344CB8AC3E}">
        <p14:creationId xmlns:p14="http://schemas.microsoft.com/office/powerpoint/2010/main" val="489987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神经元模型</a:t>
            </a:r>
          </a:p>
        </p:txBody>
      </p:sp>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文本框 3"/>
          <p:cNvSpPr txBox="1"/>
          <p:nvPr/>
        </p:nvSpPr>
        <p:spPr>
          <a:xfrm>
            <a:off x="734517" y="1196598"/>
            <a:ext cx="10439401" cy="2862322"/>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altLang="zh-CN" sz="2600" dirty="0">
                <a:latin typeface="+mn-ea"/>
              </a:rPr>
              <a:t>1943 </a:t>
            </a:r>
            <a:r>
              <a:rPr lang="zh-CN" altLang="en-US" sz="2600" dirty="0">
                <a:latin typeface="+mn-ea"/>
              </a:rPr>
              <a:t>年，美国神经生理学家</a:t>
            </a:r>
            <a:r>
              <a:rPr lang="zh-CN" altLang="en-US" sz="2600" dirty="0">
                <a:solidFill>
                  <a:srgbClr val="FF0000"/>
                </a:solidFill>
                <a:latin typeface="+mn-ea"/>
              </a:rPr>
              <a:t>沃伦</a:t>
            </a:r>
            <a:r>
              <a:rPr lang="en-US" altLang="zh-CN" sz="2600" dirty="0">
                <a:solidFill>
                  <a:srgbClr val="FF0000"/>
                </a:solidFill>
                <a:latin typeface="+mn-ea"/>
              </a:rPr>
              <a:t>· </a:t>
            </a:r>
            <a:r>
              <a:rPr lang="zh-CN" altLang="en-US" sz="2600" dirty="0">
                <a:solidFill>
                  <a:srgbClr val="FF0000"/>
                </a:solidFill>
                <a:latin typeface="+mn-ea"/>
              </a:rPr>
              <a:t>麦卡洛克</a:t>
            </a:r>
            <a:r>
              <a:rPr lang="zh-CN" altLang="en-US" sz="2600" dirty="0">
                <a:latin typeface="+mn-ea"/>
              </a:rPr>
              <a:t>（</a:t>
            </a:r>
            <a:r>
              <a:rPr lang="en-US" altLang="zh-CN" sz="2600" dirty="0">
                <a:latin typeface="+mn-ea"/>
              </a:rPr>
              <a:t>Warren McCulloch </a:t>
            </a:r>
            <a:r>
              <a:rPr lang="zh-CN" altLang="en-US" sz="2600" dirty="0">
                <a:latin typeface="+mn-ea"/>
              </a:rPr>
              <a:t>）和数学家</a:t>
            </a:r>
            <a:r>
              <a:rPr lang="zh-CN" altLang="en-US" sz="2600" dirty="0">
                <a:solidFill>
                  <a:srgbClr val="FF0000"/>
                </a:solidFill>
                <a:latin typeface="+mn-ea"/>
              </a:rPr>
              <a:t>沃尔特 </a:t>
            </a:r>
            <a:r>
              <a:rPr lang="en-US" altLang="zh-CN" sz="2600" dirty="0">
                <a:solidFill>
                  <a:srgbClr val="FF0000"/>
                </a:solidFill>
                <a:latin typeface="+mn-ea"/>
              </a:rPr>
              <a:t>·</a:t>
            </a:r>
            <a:r>
              <a:rPr lang="en-US" altLang="zh-CN" sz="2600" dirty="0">
                <a:latin typeface="+mn-ea"/>
              </a:rPr>
              <a:t> </a:t>
            </a:r>
            <a:r>
              <a:rPr lang="zh-CN" altLang="en-US" sz="2600" dirty="0">
                <a:solidFill>
                  <a:srgbClr val="FF0000"/>
                </a:solidFill>
                <a:latin typeface="+mn-ea"/>
              </a:rPr>
              <a:t>皮茨</a:t>
            </a:r>
            <a:r>
              <a:rPr lang="en-US" altLang="zh-CN" sz="2600" dirty="0">
                <a:solidFill>
                  <a:srgbClr val="FF0000"/>
                </a:solidFill>
                <a:latin typeface="+mn-ea"/>
              </a:rPr>
              <a:t>(</a:t>
            </a:r>
            <a:r>
              <a:rPr lang="en-US" altLang="zh-CN" sz="2600" dirty="0">
                <a:latin typeface="+mn-ea"/>
              </a:rPr>
              <a:t>Walter Pitts </a:t>
            </a:r>
            <a:r>
              <a:rPr lang="zh-CN" altLang="en-US" sz="2600" dirty="0">
                <a:latin typeface="+mn-ea"/>
              </a:rPr>
              <a:t>）对生物神经元进行建模，首次提出了一种</a:t>
            </a:r>
            <a:r>
              <a:rPr lang="zh-CN" altLang="en-US" sz="2600" dirty="0">
                <a:solidFill>
                  <a:schemeClr val="accent3"/>
                </a:solidFill>
                <a:latin typeface="+mn-ea"/>
              </a:rPr>
              <a:t>形式神经元模</a:t>
            </a:r>
            <a:r>
              <a:rPr lang="zh-CN" altLang="en-US" sz="2800" dirty="0">
                <a:solidFill>
                  <a:schemeClr val="accent3"/>
                </a:solidFill>
              </a:rPr>
              <a:t>型</a:t>
            </a:r>
            <a:r>
              <a:rPr lang="zh-CN" altLang="en-US" sz="2800" dirty="0"/>
              <a:t>，</a:t>
            </a:r>
            <a:r>
              <a:rPr lang="zh-CN" altLang="zh-CN" sz="2800" dirty="0"/>
              <a:t>并命名为</a:t>
            </a:r>
            <a:r>
              <a:rPr lang="en-US" altLang="zh-CN" sz="2800" dirty="0"/>
              <a:t>McCulloch-Pitts</a:t>
            </a:r>
            <a:r>
              <a:rPr lang="zh-CN" altLang="zh-CN" sz="2800" dirty="0"/>
              <a:t>模型，即后来广为人知的</a:t>
            </a:r>
            <a:r>
              <a:rPr lang="en-US" altLang="zh-CN" sz="2800" dirty="0">
                <a:solidFill>
                  <a:schemeClr val="accent3"/>
                </a:solidFill>
              </a:rPr>
              <a:t>M-P</a:t>
            </a:r>
            <a:r>
              <a:rPr lang="zh-CN" altLang="zh-CN" sz="2800" dirty="0">
                <a:solidFill>
                  <a:schemeClr val="accent3"/>
                </a:solidFill>
              </a:rPr>
              <a:t>模型</a:t>
            </a:r>
            <a:r>
              <a:rPr lang="zh-CN" altLang="zh-CN" sz="2800" dirty="0"/>
              <a:t>。</a:t>
            </a:r>
            <a:endParaRPr lang="zh-CN" altLang="zh-CN" sz="2600" dirty="0">
              <a:latin typeface="+mn-ea"/>
            </a:endParaRPr>
          </a:p>
          <a:p>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2076" y="4046193"/>
            <a:ext cx="4583320" cy="2464652"/>
          </a:xfrm>
          <a:prstGeom prst="rect">
            <a:avLst/>
          </a:prstGeom>
        </p:spPr>
      </p:pic>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708477164"/>
              </p:ext>
            </p:extLst>
          </p:nvPr>
        </p:nvGraphicFramePr>
        <p:xfrm>
          <a:off x="6784410" y="4397747"/>
          <a:ext cx="4394549" cy="1911450"/>
        </p:xfrm>
        <a:graphic>
          <a:graphicData uri="http://schemas.openxmlformats.org/presentationml/2006/ole">
            <mc:AlternateContent xmlns:mc="http://schemas.openxmlformats.org/markup-compatibility/2006">
              <mc:Choice xmlns:v="urn:schemas-microsoft-com:vml" Requires="v">
                <p:oleObj name="Visio" r:id="rId4" imgW="4686432" imgH="2038441" progId="Visio.Drawing.15">
                  <p:embed/>
                </p:oleObj>
              </mc:Choice>
              <mc:Fallback>
                <p:oleObj name="Visio" r:id="rId4" imgW="4686432" imgH="2038441" progId="Visio.Drawing.15">
                  <p:embed/>
                  <p:pic>
                    <p:nvPicPr>
                      <p:cNvPr id="0" name="Object 1"/>
                      <p:cNvPicPr>
                        <a:picLocks noChangeAspect="1" noChangeArrowheads="1"/>
                      </p:cNvPicPr>
                      <p:nvPr/>
                    </p:nvPicPr>
                    <p:blipFill>
                      <a:blip r:embed="rId5"/>
                      <a:srcRect/>
                      <a:stretch>
                        <a:fillRect/>
                      </a:stretch>
                    </p:blipFill>
                    <p:spPr bwMode="auto">
                      <a:xfrm>
                        <a:off x="6784410" y="4397747"/>
                        <a:ext cx="4394549" cy="1911450"/>
                      </a:xfrm>
                      <a:prstGeom prst="rect">
                        <a:avLst/>
                      </a:prstGeom>
                      <a:noFill/>
                    </p:spPr>
                  </p:pic>
                </p:oleObj>
              </mc:Fallback>
            </mc:AlternateContent>
          </a:graphicData>
        </a:graphic>
      </p:graphicFrame>
    </p:spTree>
    <p:extLst>
      <p:ext uri="{BB962C8B-B14F-4D97-AF65-F5344CB8AC3E}">
        <p14:creationId xmlns:p14="http://schemas.microsoft.com/office/powerpoint/2010/main" val="2270977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zh-CN" altLang="en-US" dirty="0"/>
              <a:t>神经元模型</a:t>
            </a:r>
          </a:p>
        </p:txBody>
      </p:sp>
      <p:sp>
        <p:nvSpPr>
          <p:cNvPr id="5" name="矩形 4"/>
          <p:cNvSpPr/>
          <p:nvPr/>
        </p:nvSpPr>
        <p:spPr>
          <a:xfrm>
            <a:off x="756222" y="1151908"/>
            <a:ext cx="10601326" cy="1822102"/>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600" dirty="0">
                <a:latin typeface="+mn-ea"/>
              </a:rPr>
              <a:t>在</a:t>
            </a:r>
            <a:r>
              <a:rPr lang="en-US" altLang="zh-CN" sz="2600" dirty="0">
                <a:latin typeface="+mn-ea"/>
              </a:rPr>
              <a:t>MP</a:t>
            </a:r>
            <a:r>
              <a:rPr lang="zh-CN" altLang="en-US" sz="2600" dirty="0">
                <a:latin typeface="+mn-ea"/>
              </a:rPr>
              <a:t>模型中，神经元接受其他</a:t>
            </a:r>
            <a:r>
              <a:rPr lang="en-US" altLang="zh-CN" sz="2600" dirty="0">
                <a:solidFill>
                  <a:srgbClr val="FF0000"/>
                </a:solidFill>
                <a:latin typeface="+mn-ea"/>
              </a:rPr>
              <a:t>n</a:t>
            </a:r>
            <a:r>
              <a:rPr lang="zh-CN" altLang="en-US" sz="2600" dirty="0">
                <a:solidFill>
                  <a:srgbClr val="FF0000"/>
                </a:solidFill>
                <a:latin typeface="+mn-ea"/>
              </a:rPr>
              <a:t>个神经元的输入信号（</a:t>
            </a:r>
            <a:r>
              <a:rPr lang="en-US" altLang="zh-CN" sz="2600" dirty="0">
                <a:solidFill>
                  <a:srgbClr val="FF0000"/>
                </a:solidFill>
                <a:latin typeface="+mn-ea"/>
              </a:rPr>
              <a:t>0</a:t>
            </a:r>
            <a:r>
              <a:rPr lang="zh-CN" altLang="en-US" sz="2600" dirty="0">
                <a:solidFill>
                  <a:srgbClr val="FF0000"/>
                </a:solidFill>
                <a:latin typeface="+mn-ea"/>
              </a:rPr>
              <a:t>或</a:t>
            </a:r>
            <a:r>
              <a:rPr lang="en-US" altLang="zh-CN" sz="2600" dirty="0">
                <a:solidFill>
                  <a:srgbClr val="FF0000"/>
                </a:solidFill>
                <a:latin typeface="+mn-ea"/>
              </a:rPr>
              <a:t>1</a:t>
            </a:r>
            <a:r>
              <a:rPr lang="zh-CN" altLang="en-US" sz="2600" dirty="0">
                <a:solidFill>
                  <a:srgbClr val="FF0000"/>
                </a:solidFill>
                <a:latin typeface="+mn-ea"/>
              </a:rPr>
              <a:t>）</a:t>
            </a:r>
            <a:r>
              <a:rPr lang="zh-CN" altLang="en-US" sz="2600" dirty="0">
                <a:latin typeface="+mn-ea"/>
              </a:rPr>
              <a:t>，这些</a:t>
            </a:r>
            <a:r>
              <a:rPr lang="zh-CN" altLang="en-US" sz="2600" dirty="0">
                <a:solidFill>
                  <a:srgbClr val="FF0000"/>
                </a:solidFill>
                <a:latin typeface="+mn-ea"/>
              </a:rPr>
              <a:t>输入信号经过权重加权并求和</a:t>
            </a:r>
            <a:r>
              <a:rPr lang="zh-CN" altLang="en-US" sz="2600" dirty="0">
                <a:latin typeface="+mn-ea"/>
              </a:rPr>
              <a:t>，将求和结果与</a:t>
            </a:r>
            <a:r>
              <a:rPr lang="zh-CN" altLang="en-US" sz="2600" dirty="0">
                <a:solidFill>
                  <a:srgbClr val="FF0000"/>
                </a:solidFill>
                <a:latin typeface="+mn-ea"/>
              </a:rPr>
              <a:t>阈值</a:t>
            </a:r>
            <a:r>
              <a:rPr lang="zh-CN" altLang="en-US" sz="2600" dirty="0">
                <a:latin typeface="+mn-ea"/>
              </a:rPr>
              <a:t>（</a:t>
            </a:r>
            <a:r>
              <a:rPr lang="en-US" altLang="zh-CN" sz="2600" dirty="0">
                <a:latin typeface="+mn-ea"/>
              </a:rPr>
              <a:t>Threshold</a:t>
            </a:r>
            <a:r>
              <a:rPr lang="zh-CN" altLang="en-US" sz="2600" dirty="0">
                <a:latin typeface="+mn-ea"/>
              </a:rPr>
              <a:t>）</a:t>
            </a:r>
            <a:r>
              <a:rPr lang="en-US" altLang="zh-CN" sz="2600" dirty="0">
                <a:latin typeface="+mn-ea"/>
              </a:rPr>
              <a:t>h </a:t>
            </a:r>
            <a:r>
              <a:rPr lang="zh-CN" altLang="en-US" sz="2600" dirty="0">
                <a:latin typeface="+mn-ea"/>
              </a:rPr>
              <a:t>比较，然后经过</a:t>
            </a:r>
            <a:r>
              <a:rPr lang="zh-CN" altLang="en-US" sz="2600" dirty="0">
                <a:solidFill>
                  <a:srgbClr val="FF0000"/>
                </a:solidFill>
                <a:latin typeface="+mn-ea"/>
              </a:rPr>
              <a:t>激活函数（阶跃函数）</a:t>
            </a:r>
            <a:r>
              <a:rPr lang="zh-CN" altLang="en-US" sz="2600" dirty="0">
                <a:latin typeface="+mn-ea"/>
              </a:rPr>
              <a:t>处理，得到神经元的输出</a:t>
            </a:r>
            <a:r>
              <a:rPr lang="zh-CN" altLang="en-US" dirty="0"/>
              <a:t>。</a:t>
            </a:r>
          </a:p>
        </p:txBody>
      </p:sp>
      <p:sp>
        <p:nvSpPr>
          <p:cNvPr id="6" name="Rectangle 2"/>
          <p:cNvSpPr>
            <a:spLocks noChangeArrowheads="1"/>
          </p:cNvSpPr>
          <p:nvPr/>
        </p:nvSpPr>
        <p:spPr bwMode="auto">
          <a:xfrm>
            <a:off x="1247775" y="36100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766761537"/>
              </p:ext>
            </p:extLst>
          </p:nvPr>
        </p:nvGraphicFramePr>
        <p:xfrm>
          <a:off x="1581473" y="3151400"/>
          <a:ext cx="4394549" cy="1911450"/>
        </p:xfrm>
        <a:graphic>
          <a:graphicData uri="http://schemas.openxmlformats.org/presentationml/2006/ole">
            <mc:AlternateContent xmlns:mc="http://schemas.openxmlformats.org/markup-compatibility/2006">
              <mc:Choice xmlns:v="urn:schemas-microsoft-com:vml" Requires="v">
                <p:oleObj name="Visio" r:id="rId2" imgW="4686432" imgH="2038441" progId="Visio.Drawing.15">
                  <p:embed/>
                </p:oleObj>
              </mc:Choice>
              <mc:Fallback>
                <p:oleObj name="Visio" r:id="rId2" imgW="4686432" imgH="2038441" progId="Visio.Drawing.15">
                  <p:embed/>
                  <p:pic>
                    <p:nvPicPr>
                      <p:cNvPr id="0" name=""/>
                      <p:cNvPicPr>
                        <a:picLocks noChangeAspect="1" noChangeArrowheads="1"/>
                      </p:cNvPicPr>
                      <p:nvPr/>
                    </p:nvPicPr>
                    <p:blipFill>
                      <a:blip r:embed="rId3"/>
                      <a:srcRect/>
                      <a:stretch>
                        <a:fillRect/>
                      </a:stretch>
                    </p:blipFill>
                    <p:spPr bwMode="auto">
                      <a:xfrm>
                        <a:off x="1581473" y="3151400"/>
                        <a:ext cx="4394549" cy="191145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680652254"/>
              </p:ext>
            </p:extLst>
          </p:nvPr>
        </p:nvGraphicFramePr>
        <p:xfrm>
          <a:off x="2107698" y="5348687"/>
          <a:ext cx="2406797" cy="902790"/>
        </p:xfrm>
        <a:graphic>
          <a:graphicData uri="http://schemas.openxmlformats.org/presentationml/2006/ole">
            <mc:AlternateContent xmlns:mc="http://schemas.openxmlformats.org/markup-compatibility/2006">
              <mc:Choice xmlns:v="urn:schemas-microsoft-com:vml" Requires="v">
                <p:oleObj name="Equation" r:id="rId4" imgW="1866600" imgH="685800" progId="Equation.DSMT4">
                  <p:embed/>
                </p:oleObj>
              </mc:Choice>
              <mc:Fallback>
                <p:oleObj name="Equation" r:id="rId4" imgW="1866600" imgH="685800" progId="Equation.DSMT4">
                  <p:embed/>
                  <p:pic>
                    <p:nvPicPr>
                      <p:cNvPr id="0" name=""/>
                      <p:cNvPicPr/>
                      <p:nvPr/>
                    </p:nvPicPr>
                    <p:blipFill>
                      <a:blip r:embed="rId5"/>
                      <a:stretch>
                        <a:fillRect/>
                      </a:stretch>
                    </p:blipFill>
                    <p:spPr>
                      <a:xfrm>
                        <a:off x="2107698" y="5348687"/>
                        <a:ext cx="2406797" cy="902790"/>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CCE02F5D-CE84-487E-9FF4-539FBBE2D55D}"/>
              </a:ext>
            </a:extLst>
          </p:cNvPr>
          <p:cNvPicPr>
            <a:picLocks noChangeAspect="1"/>
          </p:cNvPicPr>
          <p:nvPr/>
        </p:nvPicPr>
        <p:blipFill>
          <a:blip r:embed="rId6"/>
          <a:stretch>
            <a:fillRect/>
          </a:stretch>
        </p:blipFill>
        <p:spPr>
          <a:xfrm>
            <a:off x="6301289" y="3017420"/>
            <a:ext cx="3952875" cy="3486150"/>
          </a:xfrm>
          <a:prstGeom prst="rect">
            <a:avLst/>
          </a:prstGeom>
        </p:spPr>
      </p:pic>
    </p:spTree>
    <p:extLst>
      <p:ext uri="{BB962C8B-B14F-4D97-AF65-F5344CB8AC3E}">
        <p14:creationId xmlns:p14="http://schemas.microsoft.com/office/powerpoint/2010/main" val="2407818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zh-CN" altLang="en-US" dirty="0"/>
              <a:t>神经元模型</a:t>
            </a:r>
          </a:p>
        </p:txBody>
      </p:sp>
      <mc:AlternateContent xmlns:mc="http://schemas.openxmlformats.org/markup-compatibility/2006" xmlns:a14="http://schemas.microsoft.com/office/drawing/2010/main">
        <mc:Choice Requires="a14">
          <p:sp>
            <p:nvSpPr>
              <p:cNvPr id="5" name="矩形 4"/>
              <p:cNvSpPr/>
              <p:nvPr/>
            </p:nvSpPr>
            <p:spPr>
              <a:xfrm>
                <a:off x="815009" y="1254702"/>
                <a:ext cx="10167893" cy="1547027"/>
              </a:xfrm>
              <a:prstGeom prst="rect">
                <a:avLst/>
              </a:prstGeom>
            </p:spPr>
            <p:txBody>
              <a:bodyPr wrap="square">
                <a:spAutoFit/>
              </a:bodyPr>
              <a:lstStyle/>
              <a:p>
                <a:pPr marL="457200" indent="-457200">
                  <a:lnSpc>
                    <a:spcPct val="125000"/>
                  </a:lnSpc>
                  <a:buFont typeface="Arial" panose="020B0604020202020204" pitchFamily="34" charset="0"/>
                  <a:buChar char="•"/>
                </a:pPr>
                <a:r>
                  <a:rPr lang="en-US" altLang="zh-CN" sz="2600" dirty="0">
                    <a:latin typeface="+mn-ea"/>
                  </a:rPr>
                  <a:t>M-P </a:t>
                </a:r>
                <a:r>
                  <a:rPr lang="zh-CN" altLang="en-US" sz="2600" dirty="0">
                    <a:latin typeface="+mn-ea"/>
                  </a:rPr>
                  <a:t>模型可以表示多种逻辑运算 。</a:t>
                </a:r>
                <a:r>
                  <a:rPr lang="zh-CN" altLang="en-US" sz="2600" dirty="0">
                    <a:solidFill>
                      <a:schemeClr val="accent3"/>
                    </a:solidFill>
                    <a:latin typeface="+mn-ea"/>
                  </a:rPr>
                  <a:t>取反运算</a:t>
                </a:r>
                <a:r>
                  <a:rPr lang="zh-CN" altLang="en-US" sz="2600" dirty="0">
                    <a:latin typeface="+mn-ea"/>
                  </a:rPr>
                  <a:t>可以用</a:t>
                </a:r>
                <a:r>
                  <a:rPr lang="zh-CN" altLang="en-US" sz="2600" dirty="0">
                    <a:solidFill>
                      <a:srgbClr val="FF0000"/>
                    </a:solidFill>
                    <a:latin typeface="+mn-ea"/>
                  </a:rPr>
                  <a:t>单输入单输出模型</a:t>
                </a:r>
                <a:r>
                  <a:rPr lang="zh-CN" altLang="en-US" sz="2600" dirty="0">
                    <a:latin typeface="+mn-ea"/>
                  </a:rPr>
                  <a:t>表示，即如果输入为</a:t>
                </a:r>
                <a:r>
                  <a:rPr lang="en-US" altLang="zh-CN" sz="2600" dirty="0">
                    <a:latin typeface="+mn-ea"/>
                  </a:rPr>
                  <a:t>0</a:t>
                </a:r>
                <a:r>
                  <a:rPr lang="zh-CN" altLang="en-US" sz="2600" dirty="0">
                    <a:latin typeface="+mn-ea"/>
                  </a:rPr>
                  <a:t>则输出</a:t>
                </a:r>
                <a:r>
                  <a:rPr lang="en-US" altLang="zh-CN" sz="2600" dirty="0">
                    <a:latin typeface="+mn-ea"/>
                  </a:rPr>
                  <a:t>1</a:t>
                </a:r>
                <a:r>
                  <a:rPr lang="zh-CN" altLang="en-US" sz="2600" dirty="0">
                    <a:latin typeface="+mn-ea"/>
                  </a:rPr>
                  <a:t>，如果输入为</a:t>
                </a:r>
                <a:r>
                  <a:rPr lang="en-US" altLang="zh-CN" sz="2600" dirty="0">
                    <a:latin typeface="+mn-ea"/>
                  </a:rPr>
                  <a:t>1</a:t>
                </a:r>
                <a:r>
                  <a:rPr lang="zh-CN" altLang="en-US" sz="2600" dirty="0">
                    <a:latin typeface="+mn-ea"/>
                  </a:rPr>
                  <a:t>则输出</a:t>
                </a:r>
                <a:r>
                  <a:rPr lang="en-US" altLang="zh-CN" sz="2600" dirty="0">
                    <a:latin typeface="+mn-ea"/>
                  </a:rPr>
                  <a:t>0</a:t>
                </a:r>
                <a:r>
                  <a:rPr lang="zh-CN" altLang="en-US" sz="2600" dirty="0">
                    <a:latin typeface="+mn-ea"/>
                  </a:rPr>
                  <a:t>。由</a:t>
                </a:r>
                <a:r>
                  <a:rPr lang="en-US" altLang="zh-CN" sz="2600" dirty="0">
                    <a:latin typeface="+mn-ea"/>
                  </a:rPr>
                  <a:t>M-P</a:t>
                </a:r>
                <a:r>
                  <a:rPr lang="zh-CN" altLang="en-US" sz="2600" dirty="0">
                    <a:latin typeface="+mn-ea"/>
                  </a:rPr>
                  <a:t>模型的运算规则可得</a:t>
                </a:r>
                <a14:m>
                  <m:oMath xmlns:m="http://schemas.openxmlformats.org/officeDocument/2006/math">
                    <m:r>
                      <a:rPr lang="en-US" altLang="zh-CN" sz="2600">
                        <a:latin typeface="Cambria Math" panose="02040503050406030204" pitchFamily="18" charset="0"/>
                      </a:rPr>
                      <m:t>𝑤</m:t>
                    </m:r>
                    <m:r>
                      <a:rPr lang="en-US" altLang="zh-CN" sz="2600">
                        <a:latin typeface="Cambria Math" panose="02040503050406030204" pitchFamily="18" charset="0"/>
                      </a:rPr>
                      <m:t>=−2</m:t>
                    </m:r>
                    <m:r>
                      <a:rPr lang="zh-CN" altLang="en-US" sz="2600">
                        <a:latin typeface="Cambria Math" panose="02040503050406030204" pitchFamily="18" charset="0"/>
                      </a:rPr>
                      <m:t>，</m:t>
                    </m:r>
                    <m:r>
                      <m:rPr>
                        <m:sty m:val="p"/>
                      </m:rPr>
                      <a:rPr lang="en-US" altLang="zh-CN" sz="2600" b="0" i="0" smtClean="0">
                        <a:latin typeface="Cambria Math" panose="02040503050406030204" pitchFamily="18" charset="0"/>
                      </a:rPr>
                      <m:t>h</m:t>
                    </m:r>
                    <m:r>
                      <a:rPr lang="en-US" altLang="zh-CN" sz="2600">
                        <a:latin typeface="Cambria Math" panose="02040503050406030204" pitchFamily="18" charset="0"/>
                      </a:rPr>
                      <m:t>=−1</m:t>
                    </m:r>
                  </m:oMath>
                </a14:m>
                <a:r>
                  <a:rPr lang="zh-CN" altLang="en-US" sz="2600" dirty="0">
                    <a:latin typeface="+mn-ea"/>
                  </a:rPr>
                  <a:t>。</a:t>
                </a:r>
              </a:p>
            </p:txBody>
          </p:sp>
        </mc:Choice>
        <mc:Fallback xmlns="">
          <p:sp>
            <p:nvSpPr>
              <p:cNvPr id="5" name="矩形 4"/>
              <p:cNvSpPr>
                <a:spLocks noRot="1" noChangeAspect="1" noMove="1" noResize="1" noEditPoints="1" noAdjustHandles="1" noChangeArrowheads="1" noChangeShapeType="1" noTextEdit="1"/>
              </p:cNvSpPr>
              <p:nvPr/>
            </p:nvSpPr>
            <p:spPr>
              <a:xfrm>
                <a:off x="815009" y="1254702"/>
                <a:ext cx="10167893" cy="1547027"/>
              </a:xfrm>
              <a:prstGeom prst="rect">
                <a:avLst/>
              </a:prstGeom>
              <a:blipFill>
                <a:blip r:embed="rId2"/>
                <a:stretch>
                  <a:fillRect l="-959" r="-540" b="-8661"/>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2016918" y="5407774"/>
            <a:ext cx="3078034" cy="784479"/>
          </a:xfrm>
          <a:prstGeom prst="rect">
            <a:avLst/>
          </a:prstGeom>
        </p:spPr>
      </p:pic>
      <p:pic>
        <p:nvPicPr>
          <p:cNvPr id="7" name="图片 6"/>
          <p:cNvPicPr>
            <a:picLocks noChangeAspect="1"/>
          </p:cNvPicPr>
          <p:nvPr/>
        </p:nvPicPr>
        <p:blipFill>
          <a:blip r:embed="rId4"/>
          <a:stretch>
            <a:fillRect/>
          </a:stretch>
        </p:blipFill>
        <p:spPr>
          <a:xfrm>
            <a:off x="6491672" y="5210694"/>
            <a:ext cx="3228670" cy="1374707"/>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815009" y="3055037"/>
                <a:ext cx="9934575" cy="2158411"/>
              </a:xfrm>
              <a:prstGeom prst="rect">
                <a:avLst/>
              </a:prstGeom>
              <a:noFill/>
            </p:spPr>
            <p:txBody>
              <a:bodyPr wrap="square" rtlCol="0">
                <a:spAutoFit/>
              </a:bodyPr>
              <a:lstStyle/>
              <a:p>
                <a:pPr marL="457200" indent="-457200">
                  <a:lnSpc>
                    <a:spcPct val="125000"/>
                  </a:lnSpc>
                  <a:buFont typeface="Arial" panose="020B0604020202020204" pitchFamily="34" charset="0"/>
                  <a:buChar char="•"/>
                </a:pPr>
                <a:r>
                  <a:rPr lang="zh-CN" altLang="en-US" sz="2600" dirty="0">
                    <a:solidFill>
                      <a:schemeClr val="accent3"/>
                    </a:solidFill>
                    <a:latin typeface="+mn-ea"/>
                  </a:rPr>
                  <a:t>逻辑或</a:t>
                </a:r>
                <a:r>
                  <a:rPr lang="zh-CN" altLang="en-US" sz="2600" dirty="0">
                    <a:latin typeface="+mn-ea"/>
                  </a:rPr>
                  <a:t>与</a:t>
                </a:r>
                <a:r>
                  <a:rPr lang="zh-CN" altLang="en-US" sz="2600" dirty="0">
                    <a:solidFill>
                      <a:schemeClr val="accent3"/>
                    </a:solidFill>
                    <a:latin typeface="+mn-ea"/>
                  </a:rPr>
                  <a:t>逻辑与</a:t>
                </a:r>
                <a:r>
                  <a:rPr lang="zh-CN" altLang="en-US" sz="2600" dirty="0">
                    <a:latin typeface="+mn-ea"/>
                  </a:rPr>
                  <a:t>运算可以用</a:t>
                </a:r>
                <a:r>
                  <a:rPr lang="zh-CN" altLang="en-US" sz="2600" dirty="0">
                    <a:solidFill>
                      <a:srgbClr val="FF0000"/>
                    </a:solidFill>
                    <a:latin typeface="+mn-ea"/>
                  </a:rPr>
                  <a:t>双输入单输出模型</a:t>
                </a:r>
                <a:r>
                  <a:rPr lang="zh-CN" altLang="en-US" sz="2600" dirty="0">
                    <a:latin typeface="+mn-ea"/>
                  </a:rPr>
                  <a:t>表示。以逻辑与运算为例，</a:t>
                </a:r>
                <a:r>
                  <a:rPr lang="en-US" altLang="zh-CN" sz="2600" dirty="0"/>
                  <a:t> </a:t>
                </a: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𝑤</m:t>
                        </m:r>
                      </m:e>
                      <m:sub>
                        <m:r>
                          <a:rPr lang="en-US" altLang="zh-CN" sz="2600" b="0" i="1" smtClean="0">
                            <a:latin typeface="Cambria Math" panose="02040503050406030204" pitchFamily="18" charset="0"/>
                          </a:rPr>
                          <m:t>1</m:t>
                        </m:r>
                      </m:sub>
                    </m:sSub>
                    <m:r>
                      <a:rPr lang="en-US" altLang="zh-CN" sz="2600">
                        <a:latin typeface="Cambria Math" panose="02040503050406030204" pitchFamily="18" charset="0"/>
                      </a:rPr>
                      <m:t>=</m:t>
                    </m:r>
                    <m:r>
                      <a:rPr lang="en-US" altLang="zh-CN" sz="2600" b="0" i="0" smtClean="0">
                        <a:latin typeface="Cambria Math" panose="02040503050406030204" pitchFamily="18" charset="0"/>
                      </a:rPr>
                      <m:t>1</m:t>
                    </m:r>
                    <m:r>
                      <a:rPr lang="zh-CN" altLang="en-US" sz="2600">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𝑤</m:t>
                        </m:r>
                      </m:e>
                      <m:sub>
                        <m:r>
                          <a:rPr lang="en-US" altLang="zh-CN" sz="2600" i="1">
                            <a:latin typeface="Cambria Math" panose="02040503050406030204" pitchFamily="18" charset="0"/>
                          </a:rPr>
                          <m:t>2</m:t>
                        </m:r>
                      </m:sub>
                    </m:sSub>
                    <m:r>
                      <a:rPr lang="en-US" altLang="zh-CN" sz="2600">
                        <a:latin typeface="Cambria Math" panose="02040503050406030204" pitchFamily="18" charset="0"/>
                      </a:rPr>
                      <m:t>=</m:t>
                    </m:r>
                    <m:r>
                      <m:rPr>
                        <m:nor/>
                      </m:rPr>
                      <a:rPr lang="en-US" altLang="zh-CN" sz="2600" b="0" i="0" smtClean="0">
                        <a:latin typeface="Cambria Math" panose="02040503050406030204" pitchFamily="18" charset="0"/>
                      </a:rPr>
                      <m:t>1,  </m:t>
                    </m:r>
                    <m:r>
                      <m:rPr>
                        <m:nor/>
                      </m:rPr>
                      <a:rPr lang="en-US" altLang="zh-CN" sz="2600" b="0" i="0" smtClean="0">
                        <a:latin typeface="Cambria Math" panose="02040503050406030204" pitchFamily="18" charset="0"/>
                      </a:rPr>
                      <m:t>h</m:t>
                    </m:r>
                    <m:r>
                      <a:rPr lang="en-US" altLang="zh-CN" sz="2600">
                        <a:latin typeface="Cambria Math" panose="02040503050406030204" pitchFamily="18" charset="0"/>
                      </a:rPr>
                      <m:t>=</m:t>
                    </m:r>
                    <m:r>
                      <a:rPr lang="en-US" altLang="zh-CN" sz="2600" b="0" i="0" smtClean="0">
                        <a:latin typeface="Cambria Math" panose="02040503050406030204" pitchFamily="18" charset="0"/>
                      </a:rPr>
                      <m:t>1.5</m:t>
                    </m:r>
                    <m:r>
                      <a:rPr lang="zh-CN" altLang="en-US" sz="2600" i="1">
                        <a:latin typeface="Cambria Math" panose="02040503050406030204" pitchFamily="18" charset="0"/>
                      </a:rPr>
                      <m:t>。</m:t>
                    </m:r>
                  </m:oMath>
                </a14:m>
                <a:r>
                  <a:rPr lang="zh-CN" altLang="en-US" sz="2800" dirty="0"/>
                  <a:t>当时</a:t>
                </a:r>
                <a:r>
                  <a:rPr lang="zh-CN" altLang="en-US" sz="2800" dirty="0">
                    <a:solidFill>
                      <a:srgbClr val="FF0000"/>
                    </a:solidFill>
                  </a:rPr>
                  <a:t>还没有通过对训练样本进行训练来确定参数的方法</a:t>
                </a:r>
                <a:r>
                  <a:rPr lang="zh-CN" altLang="en-US" sz="2800" dirty="0"/>
                  <a:t>，上述参数只能人为事先计算后确定。 </a:t>
                </a:r>
                <a:endParaRPr lang="zh-CN" altLang="en-US" sz="2600" dirty="0">
                  <a:latin typeface="+mn-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15009" y="3055037"/>
                <a:ext cx="9934575" cy="2158411"/>
              </a:xfrm>
              <a:prstGeom prst="rect">
                <a:avLst/>
              </a:prstGeom>
              <a:blipFill>
                <a:blip r:embed="rId5"/>
                <a:stretch>
                  <a:fillRect l="-982" r="-491" b="-70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5791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4400" b="1" dirty="0">
                <a:solidFill>
                  <a:srgbClr val="FDCB34"/>
                </a:solidFill>
                <a:latin typeface="微软雅黑" panose="020B0503020204020204" pitchFamily="34" charset="-122"/>
                <a:ea typeface="微软雅黑" panose="020B0503020204020204" pitchFamily="34" charset="-122"/>
              </a:rPr>
              <a:t>感知器及多层感知器</a:t>
            </a:r>
            <a:endParaRPr kumimoji="0" lang="zh-CN" altLang="en-US" sz="44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330765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zh-CN" altLang="en-US" dirty="0"/>
              <a:t>感知器</a:t>
            </a:r>
          </a:p>
        </p:txBody>
      </p:sp>
      <p:sp>
        <p:nvSpPr>
          <p:cNvPr id="5" name="矩形 4"/>
          <p:cNvSpPr/>
          <p:nvPr/>
        </p:nvSpPr>
        <p:spPr>
          <a:xfrm>
            <a:off x="818484" y="1165414"/>
            <a:ext cx="10591801" cy="2601546"/>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zh-CN" sz="2800" dirty="0"/>
              <a:t>1958 </a:t>
            </a:r>
            <a:r>
              <a:rPr lang="zh-CN" altLang="en-US" sz="2800" dirty="0"/>
              <a:t>年，罗森布拉特（ </a:t>
            </a:r>
            <a:r>
              <a:rPr lang="en-US" altLang="zh-CN" sz="2800" dirty="0"/>
              <a:t>Rosenblatt </a:t>
            </a:r>
            <a:r>
              <a:rPr lang="zh-CN" altLang="en-US" sz="2800" dirty="0"/>
              <a:t>）提出了</a:t>
            </a:r>
            <a:r>
              <a:rPr lang="zh-CN" altLang="en-US" sz="2800" dirty="0">
                <a:solidFill>
                  <a:srgbClr val="FF0000"/>
                </a:solidFill>
              </a:rPr>
              <a:t>感知器</a:t>
            </a:r>
            <a:r>
              <a:rPr lang="zh-CN" altLang="en-US" sz="2800" dirty="0"/>
              <a:t>，与 </a:t>
            </a:r>
            <a:r>
              <a:rPr lang="en-US" altLang="zh-CN" sz="2800" dirty="0"/>
              <a:t>M-P </a:t>
            </a:r>
            <a:r>
              <a:rPr lang="zh-CN" altLang="en-US" sz="2800" dirty="0"/>
              <a:t>模型需要人为确定参数不同，感知器</a:t>
            </a:r>
            <a:r>
              <a:rPr lang="zh-CN" altLang="en-US" sz="2800" dirty="0">
                <a:solidFill>
                  <a:srgbClr val="FF0000"/>
                </a:solidFill>
              </a:rPr>
              <a:t>能够通过训练自动确定参数</a:t>
            </a:r>
            <a:r>
              <a:rPr lang="zh-CN" altLang="en-US" sz="2800" dirty="0"/>
              <a:t>。训练方式为</a:t>
            </a:r>
            <a:r>
              <a:rPr lang="zh-CN" altLang="en-US" sz="2800" dirty="0">
                <a:solidFill>
                  <a:schemeClr val="accent3"/>
                </a:solidFill>
              </a:rPr>
              <a:t>有监督学习</a:t>
            </a:r>
            <a:r>
              <a:rPr lang="zh-CN" altLang="en-US" sz="2800" dirty="0"/>
              <a:t>，即需要设定训练样本和期望输出，然后调整实际输出和期望输出之差的方式（误差修正学习）。</a:t>
            </a:r>
            <a:endParaRPr lang="en-US" altLang="zh-CN" sz="2600" dirty="0">
              <a:latin typeface="+mn-ea"/>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241704800"/>
              </p:ext>
            </p:extLst>
          </p:nvPr>
        </p:nvGraphicFramePr>
        <p:xfrm>
          <a:off x="4055755" y="3965772"/>
          <a:ext cx="3328530" cy="521336"/>
        </p:xfrm>
        <a:graphic>
          <a:graphicData uri="http://schemas.openxmlformats.org/presentationml/2006/ole">
            <mc:AlternateContent xmlns:mc="http://schemas.openxmlformats.org/markup-compatibility/2006">
              <mc:Choice xmlns:v="urn:schemas-microsoft-com:vml" Requires="v">
                <p:oleObj name="Equation" r:id="rId2" imgW="2108160" imgH="330120" progId="Equation.DSMT4">
                  <p:embed/>
                </p:oleObj>
              </mc:Choice>
              <mc:Fallback>
                <p:oleObj name="Equation" r:id="rId2" imgW="2108160" imgH="330120" progId="Equation.DSMT4">
                  <p:embed/>
                  <p:pic>
                    <p:nvPicPr>
                      <p:cNvPr id="0" name=""/>
                      <p:cNvPicPr/>
                      <p:nvPr/>
                    </p:nvPicPr>
                    <p:blipFill>
                      <a:blip r:embed="rId3"/>
                      <a:stretch>
                        <a:fillRect/>
                      </a:stretch>
                    </p:blipFill>
                    <p:spPr>
                      <a:xfrm>
                        <a:off x="4055755" y="3965772"/>
                        <a:ext cx="3328530" cy="52133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99545391"/>
              </p:ext>
            </p:extLst>
          </p:nvPr>
        </p:nvGraphicFramePr>
        <p:xfrm>
          <a:off x="4201774" y="4690126"/>
          <a:ext cx="2727325" cy="482600"/>
        </p:xfrm>
        <a:graphic>
          <a:graphicData uri="http://schemas.openxmlformats.org/presentationml/2006/ole">
            <mc:AlternateContent xmlns:mc="http://schemas.openxmlformats.org/markup-compatibility/2006">
              <mc:Choice xmlns:v="urn:schemas-microsoft-com:vml" Requires="v">
                <p:oleObj name="Equation" r:id="rId4" imgW="1726920" imgH="304560" progId="Equation.DSMT4">
                  <p:embed/>
                </p:oleObj>
              </mc:Choice>
              <mc:Fallback>
                <p:oleObj name="Equation" r:id="rId4" imgW="1726920" imgH="304560" progId="Equation.DSMT4">
                  <p:embed/>
                  <p:pic>
                    <p:nvPicPr>
                      <p:cNvPr id="0" name=""/>
                      <p:cNvPicPr/>
                      <p:nvPr/>
                    </p:nvPicPr>
                    <p:blipFill>
                      <a:blip r:embed="rId5"/>
                      <a:stretch>
                        <a:fillRect/>
                      </a:stretch>
                    </p:blipFill>
                    <p:spPr>
                      <a:xfrm>
                        <a:off x="4201774" y="4690126"/>
                        <a:ext cx="2727325" cy="482600"/>
                      </a:xfrm>
                      <a:prstGeom prst="rect">
                        <a:avLst/>
                      </a:prstGeom>
                    </p:spPr>
                  </p:pic>
                </p:oleObj>
              </mc:Fallback>
            </mc:AlternateContent>
          </a:graphicData>
        </a:graphic>
      </p:graphicFrame>
      <p:sp>
        <p:nvSpPr>
          <p:cNvPr id="10" name="矩形 9"/>
          <p:cNvSpPr/>
          <p:nvPr/>
        </p:nvSpPr>
        <p:spPr>
          <a:xfrm>
            <a:off x="956972" y="5403710"/>
            <a:ext cx="9025228" cy="523220"/>
          </a:xfrm>
          <a:prstGeom prst="rect">
            <a:avLst/>
          </a:prstGeom>
        </p:spPr>
        <p:txBody>
          <a:bodyPr wrap="none">
            <a:spAutoFit/>
          </a:bodyPr>
          <a:lstStyle/>
          <a:p>
            <a:r>
              <a:rPr lang="zh-CN" altLang="en-US" sz="2800" dirty="0"/>
              <a:t>其中，</a:t>
            </a:r>
            <a:r>
              <a:rPr lang="en-US" altLang="zh-CN" sz="2800" dirty="0"/>
              <a:t>α </a:t>
            </a:r>
            <a:r>
              <a:rPr lang="zh-CN" altLang="en-US" sz="2800" dirty="0"/>
              <a:t>是</a:t>
            </a:r>
            <a:r>
              <a:rPr lang="zh-CN" altLang="en-US" sz="2800" dirty="0">
                <a:solidFill>
                  <a:srgbClr val="FF0000"/>
                </a:solidFill>
              </a:rPr>
              <a:t>学习率</a:t>
            </a:r>
            <a:r>
              <a:rPr lang="zh-CN" altLang="en-US" sz="2800" dirty="0"/>
              <a:t>，</a:t>
            </a:r>
            <a:r>
              <a:rPr lang="en-US" altLang="zh-CN" sz="2800" i="1" dirty="0"/>
              <a:t>r</a:t>
            </a:r>
            <a:r>
              <a:rPr lang="en-US" altLang="zh-CN" sz="2800" dirty="0"/>
              <a:t> </a:t>
            </a:r>
            <a:r>
              <a:rPr lang="zh-CN" altLang="en-US" sz="2800" i="1" dirty="0"/>
              <a:t>和 </a:t>
            </a:r>
            <a:r>
              <a:rPr lang="en-US" altLang="zh-CN" sz="2800" i="1" dirty="0"/>
              <a:t>y</a:t>
            </a:r>
            <a:r>
              <a:rPr lang="en-US" altLang="zh-CN" sz="2800" dirty="0"/>
              <a:t> </a:t>
            </a:r>
            <a:r>
              <a:rPr lang="zh-CN" altLang="en-US" sz="2800" dirty="0"/>
              <a:t>分别是</a:t>
            </a:r>
            <a:r>
              <a:rPr lang="zh-CN" altLang="en-US" sz="2800" dirty="0">
                <a:solidFill>
                  <a:srgbClr val="FF0000"/>
                </a:solidFill>
              </a:rPr>
              <a:t>期望输出和实际输出 </a:t>
            </a:r>
            <a:r>
              <a:rPr lang="zh-CN" altLang="en-US" dirty="0"/>
              <a:t>。 </a:t>
            </a:r>
          </a:p>
        </p:txBody>
      </p:sp>
    </p:spTree>
    <p:extLst>
      <p:ext uri="{BB962C8B-B14F-4D97-AF65-F5344CB8AC3E}">
        <p14:creationId xmlns:p14="http://schemas.microsoft.com/office/powerpoint/2010/main" val="3690545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234112" y="4094029"/>
            <a:ext cx="5019675" cy="17687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矩形 9"/>
          <p:cNvSpPr/>
          <p:nvPr/>
        </p:nvSpPr>
        <p:spPr>
          <a:xfrm>
            <a:off x="845654" y="4111535"/>
            <a:ext cx="5019675" cy="17687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zh-CN" altLang="en-US" dirty="0"/>
              <a:t>感知器</a:t>
            </a:r>
          </a:p>
        </p:txBody>
      </p:sp>
      <mc:AlternateContent xmlns:mc="http://schemas.openxmlformats.org/markup-compatibility/2006" xmlns:a14="http://schemas.microsoft.com/office/drawing/2010/main">
        <mc:Choice Requires="a14">
          <p:sp>
            <p:nvSpPr>
              <p:cNvPr id="5" name="矩形 4"/>
              <p:cNvSpPr/>
              <p:nvPr/>
            </p:nvSpPr>
            <p:spPr>
              <a:xfrm>
                <a:off x="971550" y="1304208"/>
                <a:ext cx="9067800" cy="1780744"/>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t>感知器中调整权重的基本思路如下：</a:t>
                </a:r>
              </a:p>
              <a:p>
                <a:pPr marL="914400" lvl="1" indent="-457200">
                  <a:lnSpc>
                    <a:spcPct val="150000"/>
                  </a:lnSpc>
                  <a:buFont typeface="Arial" panose="020B0604020202020204" pitchFamily="34" charset="0"/>
                  <a:buChar char="•"/>
                </a:pPr>
                <a:r>
                  <a:rPr lang="zh-CN" altLang="en-US" sz="2400" dirty="0">
                    <a:solidFill>
                      <a:srgbClr val="FF0000"/>
                    </a:solidFill>
                  </a:rPr>
                  <a:t>实际输出 </a:t>
                </a:r>
                <a:r>
                  <a:rPr lang="en-US" altLang="zh-CN" sz="2400" dirty="0">
                    <a:solidFill>
                      <a:srgbClr val="FF0000"/>
                    </a:solidFill>
                  </a:rPr>
                  <a:t>y </a:t>
                </a:r>
                <a:r>
                  <a:rPr lang="zh-CN" altLang="en-US" sz="2400" dirty="0">
                    <a:solidFill>
                      <a:srgbClr val="FF0000"/>
                    </a:solidFill>
                  </a:rPr>
                  <a:t>与期望输出 </a:t>
                </a:r>
                <a:r>
                  <a:rPr lang="en-US" altLang="zh-CN" sz="2400" dirty="0">
                    <a:solidFill>
                      <a:srgbClr val="FF0000"/>
                    </a:solidFill>
                  </a:rPr>
                  <a:t>r </a:t>
                </a:r>
                <a:r>
                  <a:rPr lang="zh-CN" altLang="en-US" sz="2400" dirty="0">
                    <a:solidFill>
                      <a:srgbClr val="FF0000"/>
                    </a:solidFill>
                  </a:rPr>
                  <a:t>相等</a:t>
                </a:r>
                <a:r>
                  <a:rPr lang="zh-CN" altLang="en-US" sz="2400" dirty="0"/>
                  <a:t>时， </a:t>
                </a:r>
                <a14:m>
                  <m:oMath xmlns:m="http://schemas.openxmlformats.org/officeDocument/2006/math">
                    <m:r>
                      <a:rPr lang="en-US" altLang="zh-CN" sz="2400" b="0" i="1" smtClean="0">
                        <a:latin typeface="Cambria Math" panose="02040503050406030204" pitchFamily="18" charset="0"/>
                      </a:rPr>
                      <m:t>𝑤</m:t>
                    </m:r>
                  </m:oMath>
                </a14:m>
                <a:r>
                  <a:rPr lang="zh-CN" altLang="en-US" sz="2400" dirty="0"/>
                  <a:t> 和 </a:t>
                </a:r>
                <a14:m>
                  <m:oMath xmlns:m="http://schemas.openxmlformats.org/officeDocument/2006/math">
                    <m:r>
                      <a:rPr lang="en-US" altLang="zh-CN" sz="2400" b="0" i="1" smtClean="0">
                        <a:latin typeface="Cambria Math" panose="02040503050406030204" pitchFamily="18" charset="0"/>
                      </a:rPr>
                      <m:t>h</m:t>
                    </m:r>
                  </m:oMath>
                </a14:m>
                <a:r>
                  <a:rPr lang="en-US" altLang="zh-CN" sz="2400" dirty="0"/>
                  <a:t> </a:t>
                </a:r>
                <a:r>
                  <a:rPr lang="zh-CN" altLang="en-US" sz="2400" dirty="0"/>
                  <a:t>不变</a:t>
                </a:r>
              </a:p>
              <a:p>
                <a:pPr marL="914400" lvl="1" indent="-457200">
                  <a:lnSpc>
                    <a:spcPct val="150000"/>
                  </a:lnSpc>
                  <a:buFont typeface="Arial" panose="020B0604020202020204" pitchFamily="34" charset="0"/>
                  <a:buChar char="•"/>
                </a:pPr>
                <a:r>
                  <a:rPr lang="zh-CN" altLang="en-US" sz="2400" dirty="0">
                    <a:solidFill>
                      <a:srgbClr val="FF0000"/>
                    </a:solidFill>
                  </a:rPr>
                  <a:t>实际输出 </a:t>
                </a:r>
                <a:r>
                  <a:rPr lang="en-US" altLang="zh-CN" sz="2400" dirty="0">
                    <a:solidFill>
                      <a:srgbClr val="FF0000"/>
                    </a:solidFill>
                  </a:rPr>
                  <a:t>y </a:t>
                </a:r>
                <a:r>
                  <a:rPr lang="zh-CN" altLang="en-US" sz="2400" dirty="0">
                    <a:solidFill>
                      <a:srgbClr val="FF0000"/>
                    </a:solidFill>
                  </a:rPr>
                  <a:t>与期望输出 </a:t>
                </a:r>
                <a:r>
                  <a:rPr lang="en-US" altLang="zh-CN" sz="2400" dirty="0">
                    <a:solidFill>
                      <a:srgbClr val="FF0000"/>
                    </a:solidFill>
                  </a:rPr>
                  <a:t>r </a:t>
                </a:r>
                <a:r>
                  <a:rPr lang="zh-CN" altLang="en-US" sz="2400" dirty="0">
                    <a:solidFill>
                      <a:srgbClr val="FF0000"/>
                    </a:solidFill>
                  </a:rPr>
                  <a:t>不相等</a:t>
                </a:r>
                <a:r>
                  <a:rPr lang="zh-CN" altLang="en-US" sz="2400" dirty="0"/>
                  <a:t>时，调整 </a:t>
                </a:r>
                <a14:m>
                  <m:oMath xmlns:m="http://schemas.openxmlformats.org/officeDocument/2006/math">
                    <m:r>
                      <a:rPr lang="en-US" altLang="zh-CN" sz="2400" b="0" i="1" smtClean="0">
                        <a:latin typeface="Cambria Math" panose="02040503050406030204" pitchFamily="18" charset="0"/>
                      </a:rPr>
                      <m:t>𝑤</m:t>
                    </m:r>
                  </m:oMath>
                </a14:m>
                <a:r>
                  <a:rPr lang="zh-CN" altLang="en-US" sz="2400" dirty="0"/>
                  <a:t> 和 </a:t>
                </a:r>
                <a14:m>
                  <m:oMath xmlns:m="http://schemas.openxmlformats.org/officeDocument/2006/math">
                    <m:r>
                      <a:rPr lang="en-US" altLang="zh-CN" sz="2400" b="0" i="1" smtClean="0">
                        <a:latin typeface="Cambria Math" panose="02040503050406030204" pitchFamily="18" charset="0"/>
                      </a:rPr>
                      <m:t>h</m:t>
                    </m:r>
                  </m:oMath>
                </a14:m>
                <a:r>
                  <a:rPr lang="en-US" altLang="zh-CN" sz="2400" dirty="0"/>
                  <a:t> </a:t>
                </a:r>
                <a:r>
                  <a:rPr lang="zh-CN" altLang="en-US" sz="2400" dirty="0"/>
                  <a:t>的值</a:t>
                </a:r>
              </a:p>
            </p:txBody>
          </p:sp>
        </mc:Choice>
        <mc:Fallback xmlns="">
          <p:sp>
            <p:nvSpPr>
              <p:cNvPr id="5" name="矩形 4"/>
              <p:cNvSpPr>
                <a:spLocks noRot="1" noChangeAspect="1" noMove="1" noResize="1" noEditPoints="1" noAdjustHandles="1" noChangeArrowheads="1" noChangeShapeType="1" noTextEdit="1"/>
              </p:cNvSpPr>
              <p:nvPr/>
            </p:nvSpPr>
            <p:spPr>
              <a:xfrm>
                <a:off x="971550" y="1304208"/>
                <a:ext cx="9067800" cy="1780744"/>
              </a:xfrm>
              <a:prstGeom prst="rect">
                <a:avLst/>
              </a:prstGeom>
              <a:blipFill>
                <a:blip r:embed="rId2"/>
                <a:stretch>
                  <a:fillRect l="-1210" b="-71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166812" y="4201978"/>
                <a:ext cx="4572000" cy="1445267"/>
              </a:xfrm>
              <a:prstGeom prst="rect">
                <a:avLst/>
              </a:prstGeom>
            </p:spPr>
            <p:txBody>
              <a:bodyPr wrap="square">
                <a:spAutoFit/>
              </a:bodyPr>
              <a:lstStyle/>
              <a:p>
                <a:pPr>
                  <a:lnSpc>
                    <a:spcPct val="125000"/>
                  </a:lnSpc>
                </a:pPr>
                <a:r>
                  <a:rPr lang="zh-CN" altLang="en-US" dirty="0"/>
                  <a:t>实际输出</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=0</m:t>
                    </m:r>
                  </m:oMath>
                </a14:m>
                <a:r>
                  <a:rPr lang="en-US" altLang="zh-CN" dirty="0"/>
                  <a:t>, </a:t>
                </a:r>
                <a:r>
                  <a:rPr lang="zh-CN" altLang="en-US" dirty="0"/>
                  <a:t>期望输出</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=1</m:t>
                    </m:r>
                  </m:oMath>
                </a14:m>
                <a:r>
                  <a:rPr lang="zh-CN" altLang="en-US" dirty="0"/>
                  <a:t>时（未激活）</a:t>
                </a:r>
              </a:p>
              <a:p>
                <a:pPr marL="285750" indent="-285750">
                  <a:lnSpc>
                    <a:spcPct val="125000"/>
                  </a:lnSpc>
                  <a:buFont typeface="Arial" panose="020B0604020202020204" pitchFamily="34" charset="0"/>
                  <a:buChar char="•"/>
                </a:pPr>
                <a:r>
                  <a:rPr lang="zh-CN" altLang="en-US" dirty="0"/>
                  <a:t>减小 </a:t>
                </a:r>
                <a14:m>
                  <m:oMath xmlns:m="http://schemas.openxmlformats.org/officeDocument/2006/math">
                    <m:r>
                      <a:rPr lang="en-US" altLang="zh-CN" b="0" i="1" smtClean="0">
                        <a:latin typeface="Cambria Math" panose="02040503050406030204" pitchFamily="18" charset="0"/>
                      </a:rPr>
                      <m:t>h</m:t>
                    </m:r>
                  </m:oMath>
                </a14:m>
                <a:endParaRPr lang="en-US" altLang="zh-CN" dirty="0"/>
              </a:p>
              <a:p>
                <a:pPr marL="285750" indent="-285750">
                  <a:lnSpc>
                    <a:spcPct val="125000"/>
                  </a:lnSpc>
                  <a:buFont typeface="Arial" panose="020B0604020202020204" pitchFamily="34" charset="0"/>
                  <a:buChar char="•"/>
                </a:pPr>
                <a:r>
                  <a:rPr lang="zh-CN" altLang="en-US" dirty="0"/>
                  <a:t>增大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 </m:t>
                    </m:r>
                  </m:oMath>
                </a14:m>
                <a:r>
                  <a:rPr lang="zh-CN" altLang="en-US" dirty="0"/>
                  <a:t>的连接权重</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a:t>
                </a:r>
              </a:p>
              <a:p>
                <a:pPr marL="285750" indent="-285750">
                  <a:lnSpc>
                    <a:spcPct val="125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1" smtClean="0">
                        <a:latin typeface="Cambria Math" panose="02040503050406030204" pitchFamily="18" charset="0"/>
                      </a:rPr>
                      <m:t>0 </m:t>
                    </m:r>
                  </m:oMath>
                </a14:m>
                <a:r>
                  <a:rPr lang="zh-CN" altLang="en-US" dirty="0"/>
                  <a:t>的连接权重不变</a:t>
                </a:r>
              </a:p>
            </p:txBody>
          </p:sp>
        </mc:Choice>
        <mc:Fallback xmlns="">
          <p:sp>
            <p:nvSpPr>
              <p:cNvPr id="6" name="矩形 5"/>
              <p:cNvSpPr>
                <a:spLocks noRot="1" noChangeAspect="1" noMove="1" noResize="1" noEditPoints="1" noAdjustHandles="1" noChangeArrowheads="1" noChangeShapeType="1" noTextEdit="1"/>
              </p:cNvSpPr>
              <p:nvPr/>
            </p:nvSpPr>
            <p:spPr>
              <a:xfrm>
                <a:off x="1166812" y="4201978"/>
                <a:ext cx="4572000" cy="1445267"/>
              </a:xfrm>
              <a:prstGeom prst="rect">
                <a:avLst/>
              </a:prstGeom>
              <a:blipFill>
                <a:blip r:embed="rId3"/>
                <a:stretch>
                  <a:fillRect l="-1067" r="-6133" b="-5907"/>
                </a:stretch>
              </a:blipFill>
            </p:spPr>
            <p:txBody>
              <a:bodyPr/>
              <a:lstStyle/>
              <a:p>
                <a:r>
                  <a:rPr lang="zh-CN" altLang="en-US">
                    <a:noFill/>
                  </a:rPr>
                  <a:t> </a:t>
                </a:r>
              </a:p>
            </p:txBody>
          </p:sp>
        </mc:Fallback>
      </mc:AlternateContent>
      <p:sp>
        <p:nvSpPr>
          <p:cNvPr id="7" name="矩形 6"/>
          <p:cNvSpPr/>
          <p:nvPr/>
        </p:nvSpPr>
        <p:spPr>
          <a:xfrm>
            <a:off x="971550" y="3203736"/>
            <a:ext cx="6096000" cy="523220"/>
          </a:xfrm>
          <a:prstGeom prst="rect">
            <a:avLst/>
          </a:prstGeom>
        </p:spPr>
        <p:txBody>
          <a:bodyPr>
            <a:spAutoFit/>
          </a:bodyPr>
          <a:lstStyle/>
          <a:p>
            <a:pPr marL="457200" indent="-457200">
              <a:buFont typeface="Arial" panose="020B0604020202020204" pitchFamily="34" charset="0"/>
              <a:buChar char="•"/>
            </a:pPr>
            <a:r>
              <a:rPr lang="zh-CN" altLang="en-US" sz="2800" dirty="0"/>
              <a:t>不相等的情况又可分为以下两种</a:t>
            </a:r>
          </a:p>
        </p:txBody>
      </p:sp>
      <mc:AlternateContent xmlns:mc="http://schemas.openxmlformats.org/markup-compatibility/2006" xmlns:a14="http://schemas.microsoft.com/office/drawing/2010/main">
        <mc:Choice Requires="a14">
          <p:sp>
            <p:nvSpPr>
              <p:cNvPr id="9" name="矩形 8"/>
              <p:cNvSpPr/>
              <p:nvPr/>
            </p:nvSpPr>
            <p:spPr>
              <a:xfrm>
                <a:off x="6457950" y="4143286"/>
                <a:ext cx="4895850" cy="1477328"/>
              </a:xfrm>
              <a:prstGeom prst="rect">
                <a:avLst/>
              </a:prstGeom>
            </p:spPr>
            <p:txBody>
              <a:bodyPr wrap="square">
                <a:spAutoFit/>
              </a:bodyPr>
              <a:lstStyle/>
              <a:p>
                <a:pPr>
                  <a:lnSpc>
                    <a:spcPct val="125000"/>
                  </a:lnSpc>
                </a:pPr>
                <a:r>
                  <a:rPr lang="zh-CN" altLang="en-US" dirty="0"/>
                  <a:t>实际输出</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r>
                  <a:rPr lang="en-US" altLang="zh-CN" dirty="0"/>
                  <a:t>, </a:t>
                </a:r>
                <a:r>
                  <a:rPr lang="zh-CN" altLang="en-US" dirty="0"/>
                  <a:t>期望输出</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=0</m:t>
                    </m:r>
                  </m:oMath>
                </a14:m>
                <a:r>
                  <a:rPr lang="zh-CN" altLang="en-US" dirty="0"/>
                  <a:t>时（激活过度）</a:t>
                </a:r>
              </a:p>
              <a:p>
                <a:pPr marL="285750" indent="-285750">
                  <a:lnSpc>
                    <a:spcPct val="125000"/>
                  </a:lnSpc>
                  <a:buFont typeface="Arial" panose="020B0604020202020204" pitchFamily="34" charset="0"/>
                  <a:buChar char="•"/>
                </a:pPr>
                <a:r>
                  <a:rPr lang="zh-CN" altLang="en-US" dirty="0"/>
                  <a:t>增大</a:t>
                </a:r>
                <a14:m>
                  <m:oMath xmlns:m="http://schemas.openxmlformats.org/officeDocument/2006/math">
                    <m:r>
                      <a:rPr lang="en-US" altLang="zh-CN" b="0" i="1" smtClean="0">
                        <a:latin typeface="Cambria Math" panose="02040503050406030204" pitchFamily="18" charset="0"/>
                      </a:rPr>
                      <m:t>h</m:t>
                    </m:r>
                  </m:oMath>
                </a14:m>
                <a:endParaRPr lang="en-US" altLang="zh-CN" dirty="0"/>
              </a:p>
              <a:p>
                <a:pPr marL="285750" indent="-285750">
                  <a:lnSpc>
                    <a:spcPct val="125000"/>
                  </a:lnSpc>
                  <a:buFont typeface="Arial" panose="020B0604020202020204" pitchFamily="34" charset="0"/>
                  <a:buChar char="•"/>
                </a:pPr>
                <a:r>
                  <a:rPr lang="zh-CN" altLang="en-US" dirty="0"/>
                  <a:t>降低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 </m:t>
                    </m:r>
                  </m:oMath>
                </a14:m>
                <a:r>
                  <a:rPr lang="zh-CN" altLang="en-US" dirty="0"/>
                  <a:t>的连接权重</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a:t>
                </a:r>
              </a:p>
              <a:p>
                <a:pPr marL="285750" indent="-285750">
                  <a:lnSpc>
                    <a:spcPct val="125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1" smtClean="0">
                        <a:latin typeface="Cambria Math" panose="02040503050406030204" pitchFamily="18" charset="0"/>
                      </a:rPr>
                      <m:t>0 </m:t>
                    </m:r>
                  </m:oMath>
                </a14:m>
                <a:r>
                  <a:rPr lang="zh-CN" altLang="en-US" dirty="0"/>
                  <a:t>的连接权重不变</a:t>
                </a:r>
              </a:p>
            </p:txBody>
          </p:sp>
        </mc:Choice>
        <mc:Fallback xmlns="">
          <p:sp>
            <p:nvSpPr>
              <p:cNvPr id="9" name="矩形 8"/>
              <p:cNvSpPr>
                <a:spLocks noRot="1" noChangeAspect="1" noMove="1" noResize="1" noEditPoints="1" noAdjustHandles="1" noChangeArrowheads="1" noChangeShapeType="1" noTextEdit="1"/>
              </p:cNvSpPr>
              <p:nvPr/>
            </p:nvSpPr>
            <p:spPr>
              <a:xfrm>
                <a:off x="6457950" y="4143286"/>
                <a:ext cx="4895850" cy="1477328"/>
              </a:xfrm>
              <a:prstGeom prst="rect">
                <a:avLst/>
              </a:prstGeom>
              <a:blipFill rotWithShape="0">
                <a:blip r:embed="rId4"/>
                <a:stretch>
                  <a:fillRect l="-995" r="-124" b="-37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9254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剪去单角的矩形 7"/>
          <p:cNvSpPr/>
          <p:nvPr/>
        </p:nvSpPr>
        <p:spPr>
          <a:xfrm>
            <a:off x="962025" y="2301885"/>
            <a:ext cx="8734425" cy="3841750"/>
          </a:xfrm>
          <a:prstGeom prst="snip1Rect">
            <a:avLst/>
          </a:prstGeom>
          <a:solidFill>
            <a:schemeClr val="bg1"/>
          </a:solid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zh-CN" altLang="en-US" dirty="0"/>
              <a:t>感知器的训练过程</a:t>
            </a:r>
          </a:p>
        </p:txBody>
      </p:sp>
      <p:sp>
        <p:nvSpPr>
          <p:cNvPr id="6" name="文本框 5"/>
          <p:cNvSpPr txBox="1"/>
          <p:nvPr/>
        </p:nvSpPr>
        <p:spPr>
          <a:xfrm>
            <a:off x="815009" y="1495425"/>
            <a:ext cx="6124575"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感知器的训练过程</a:t>
            </a:r>
          </a:p>
        </p:txBody>
      </p:sp>
      <mc:AlternateContent xmlns:mc="http://schemas.openxmlformats.org/markup-compatibility/2006" xmlns:a14="http://schemas.microsoft.com/office/drawing/2010/main">
        <mc:Choice Requires="a14">
          <p:sp>
            <p:nvSpPr>
              <p:cNvPr id="7" name="矩形 6"/>
              <p:cNvSpPr/>
              <p:nvPr/>
            </p:nvSpPr>
            <p:spPr>
              <a:xfrm>
                <a:off x="1200149" y="2470454"/>
                <a:ext cx="7581901" cy="3522759"/>
              </a:xfrm>
              <a:prstGeom prst="rect">
                <a:avLst/>
              </a:prstGeom>
            </p:spPr>
            <p:txBody>
              <a:bodyPr wrap="square">
                <a:spAutoFit/>
              </a:bodyPr>
              <a:lstStyle/>
              <a:p>
                <a:pPr>
                  <a:lnSpc>
                    <a:spcPct val="125000"/>
                  </a:lnSpc>
                </a:pPr>
                <a:r>
                  <a:rPr lang="en-US" altLang="zh-CN" dirty="0"/>
                  <a:t>0. </a:t>
                </a:r>
                <a:r>
                  <a:rPr lang="zh-CN" altLang="en-US" dirty="0"/>
                  <a:t>训练准备</a:t>
                </a:r>
              </a:p>
              <a:p>
                <a:pPr marL="742950" lvl="1" indent="-285750">
                  <a:lnSpc>
                    <a:spcPct val="125000"/>
                  </a:lnSpc>
                  <a:buFont typeface="Arial" panose="020B0604020202020204" pitchFamily="34" charset="0"/>
                  <a:buChar char="•"/>
                </a:pPr>
                <a:r>
                  <a:rPr lang="zh-CN" altLang="en-US" dirty="0"/>
                  <a:t>准备 </a:t>
                </a:r>
                <a:r>
                  <a:rPr lang="en-US" altLang="zh-CN" dirty="0"/>
                  <a:t>N </a:t>
                </a:r>
                <a:r>
                  <a:rPr lang="zh-CN" altLang="en-US" dirty="0"/>
                  <a:t>个训练样本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，期望输出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oMath>
                </a14:m>
                <a:endParaRPr lang="en-US" altLang="zh-CN" dirty="0"/>
              </a:p>
              <a:p>
                <a:pPr marL="742950" lvl="1" indent="-285750">
                  <a:lnSpc>
                    <a:spcPct val="125000"/>
                  </a:lnSpc>
                  <a:buFont typeface="Arial" panose="020B0604020202020204" pitchFamily="34" charset="0"/>
                  <a:buChar char="•"/>
                </a:pPr>
                <a:r>
                  <a:rPr lang="zh-CN" altLang="en-US" dirty="0"/>
                  <a:t>初始化参数 </a:t>
                </a:r>
                <a14:m>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𝜔</m:t>
                        </m:r>
                      </m:e>
                      <m:sub>
                        <m:r>
                          <a:rPr lang="en-US" altLang="zh-CN" i="1">
                            <a:latin typeface="Cambria Math" panose="02040503050406030204" pitchFamily="18" charset="0"/>
                          </a:rPr>
                          <m:t>𝑖</m:t>
                        </m:r>
                      </m:sub>
                    </m:sSub>
                  </m:oMath>
                </a14:m>
                <a:r>
                  <a:rPr lang="zh-CN" altLang="en-US" dirty="0"/>
                  <a:t>和 </a:t>
                </a:r>
                <a14:m>
                  <m:oMath xmlns:m="http://schemas.openxmlformats.org/officeDocument/2006/math">
                    <m:r>
                      <a:rPr lang="en-US" altLang="zh-CN" i="1" dirty="0" smtClean="0">
                        <a:latin typeface="Cambria Math" panose="02040503050406030204" pitchFamily="18" charset="0"/>
                      </a:rPr>
                      <m:t>h</m:t>
                    </m:r>
                  </m:oMath>
                </a14:m>
                <a:endParaRPr lang="en-US" altLang="zh-CN" dirty="0"/>
              </a:p>
              <a:p>
                <a:pPr>
                  <a:lnSpc>
                    <a:spcPct val="125000"/>
                  </a:lnSpc>
                </a:pPr>
                <a:r>
                  <a:rPr lang="en-US" altLang="zh-CN" dirty="0"/>
                  <a:t>1. </a:t>
                </a:r>
                <a:r>
                  <a:rPr lang="zh-CN" altLang="en-US" dirty="0"/>
                  <a:t>调整参数</a:t>
                </a:r>
              </a:p>
              <a:p>
                <a:pPr>
                  <a:lnSpc>
                    <a:spcPct val="125000"/>
                  </a:lnSpc>
                </a:pPr>
                <a:r>
                  <a:rPr lang="en-US" altLang="zh-CN" dirty="0"/>
                  <a:t>    1.1. </a:t>
                </a:r>
                <a:r>
                  <a:rPr lang="zh-CN" altLang="en-US" dirty="0"/>
                  <a:t>迭代调整，直到误差为 </a:t>
                </a:r>
                <a:r>
                  <a:rPr lang="en-US" altLang="zh-CN" dirty="0"/>
                  <a:t>0 </a:t>
                </a:r>
                <a:r>
                  <a:rPr lang="zh-CN" altLang="en-US" dirty="0"/>
                  <a:t>或小于某个指定数值</a:t>
                </a:r>
              </a:p>
              <a:p>
                <a:pPr>
                  <a:lnSpc>
                    <a:spcPct val="125000"/>
                  </a:lnSpc>
                </a:pPr>
                <a:r>
                  <a:rPr lang="en-US" altLang="zh-CN" dirty="0"/>
                  <a:t>	1.1.1. </a:t>
                </a:r>
                <a:r>
                  <a:rPr lang="zh-CN" altLang="en-US" dirty="0"/>
                  <a:t>逐个加入训练样本，计算实际输出</a:t>
                </a:r>
                <a:endParaRPr lang="en-US" altLang="zh-CN" dirty="0"/>
              </a:p>
              <a:p>
                <a:pPr>
                  <a:lnSpc>
                    <a:spcPct val="125000"/>
                  </a:lnSpc>
                </a:pPr>
                <a:r>
                  <a:rPr lang="en-US" altLang="zh-CN" dirty="0"/>
                  <a:t>	    </a:t>
                </a:r>
                <a:r>
                  <a:rPr lang="zh-CN" altLang="en-US" dirty="0"/>
                  <a:t>实际输出和期望输出相等时，参数不变</a:t>
                </a:r>
              </a:p>
              <a:p>
                <a:pPr>
                  <a:lnSpc>
                    <a:spcPct val="125000"/>
                  </a:lnSpc>
                </a:pPr>
                <a:r>
                  <a:rPr lang="en-US" altLang="zh-CN" dirty="0"/>
                  <a:t>	</a:t>
                </a:r>
                <a:r>
                  <a:rPr lang="zh-CN" altLang="en-US" dirty="0"/>
                  <a:t>    实际输出和期望输出不同时，通过误差修正学习调整参数</a:t>
                </a:r>
              </a:p>
              <a:p>
                <a:pPr>
                  <a:lnSpc>
                    <a:spcPct val="125000"/>
                  </a:lnSpc>
                </a:pPr>
                <a:r>
                  <a:rPr lang="en-US" altLang="zh-CN" dirty="0"/>
                  <a:t>	</a:t>
                </a:r>
                <a:r>
                  <a:rPr lang="zh-CN" altLang="en-US" dirty="0"/>
                  <a:t>重复上述步骤 </a:t>
                </a:r>
                <a:r>
                  <a:rPr lang="en-US" altLang="zh-CN" dirty="0"/>
                  <a:t>1.1.1</a:t>
                </a:r>
              </a:p>
              <a:p>
                <a:pPr>
                  <a:lnSpc>
                    <a:spcPct val="125000"/>
                  </a:lnSpc>
                </a:pPr>
                <a:r>
                  <a:rPr lang="en-US" altLang="zh-CN" dirty="0"/>
                  <a:t>    </a:t>
                </a:r>
                <a:r>
                  <a:rPr lang="zh-CN" altLang="en-US" dirty="0"/>
                  <a:t>重复上述步骤</a:t>
                </a:r>
                <a:r>
                  <a:rPr lang="en-US" altLang="zh-CN" dirty="0"/>
                  <a:t>1.1</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200149" y="2470454"/>
                <a:ext cx="7581901" cy="3522759"/>
              </a:xfrm>
              <a:prstGeom prst="rect">
                <a:avLst/>
              </a:prstGeom>
              <a:blipFill>
                <a:blip r:embed="rId3"/>
                <a:stretch>
                  <a:fillRect l="-723" b="-1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1704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矩阵</a:t>
            </a:r>
          </a:p>
        </p:txBody>
      </p:sp>
      <mc:AlternateContent xmlns:mc="http://schemas.openxmlformats.org/markup-compatibility/2006" xmlns:a14="http://schemas.microsoft.com/office/drawing/2010/main">
        <mc:Choice Requires="a14">
          <p:sp>
            <p:nvSpPr>
              <p:cNvPr id="18435" name="内容占位符 2"/>
              <p:cNvSpPr>
                <a:spLocks noGrp="1"/>
              </p:cNvSpPr>
              <p:nvPr>
                <p:ph sz="quarter" idx="1"/>
              </p:nvPr>
            </p:nvSpPr>
            <p:spPr>
              <a:xfrm>
                <a:off x="917574" y="1427920"/>
                <a:ext cx="10346774" cy="5158409"/>
              </a:xfrm>
            </p:spPr>
            <p:txBody>
              <a:bodyPr>
                <a:normAutofit/>
              </a:bodyPr>
              <a:lstStyle/>
              <a:p>
                <a:pPr>
                  <a:lnSpc>
                    <a:spcPct val="100000"/>
                  </a:lnSpc>
                </a:pPr>
                <a:r>
                  <a:rPr lang="zh-CN" altLang="en-US" sz="3200" dirty="0">
                    <a:solidFill>
                      <a:srgbClr val="0070C0"/>
                    </a:solidFill>
                  </a:rPr>
                  <a:t>矩阵</a:t>
                </a:r>
                <a:r>
                  <a:rPr lang="en-US" altLang="zh-CN" sz="3200" dirty="0">
                    <a:solidFill>
                      <a:srgbClr val="0070C0"/>
                    </a:solidFill>
                  </a:rPr>
                  <a:t>(Matrix)</a:t>
                </a:r>
                <a:r>
                  <a:rPr lang="zh-CN" altLang="en-US" sz="3200" dirty="0">
                    <a:solidFill>
                      <a:srgbClr val="0070C0"/>
                    </a:solidFill>
                  </a:rPr>
                  <a:t>：</a:t>
                </a:r>
                <a:r>
                  <a:rPr lang="zh-CN" altLang="en-US" sz="3200" dirty="0"/>
                  <a:t>矩阵是一个</a:t>
                </a:r>
                <a:r>
                  <a:rPr lang="zh-CN" altLang="en-US" sz="3200" dirty="0">
                    <a:solidFill>
                      <a:srgbClr val="FF0000"/>
                    </a:solidFill>
                  </a:rPr>
                  <a:t>二维数组</a:t>
                </a:r>
                <a:r>
                  <a:rPr lang="zh-CN" altLang="en-US" sz="3200" dirty="0"/>
                  <a:t>，其中的每一个元素一般</a:t>
                </a:r>
                <a:r>
                  <a:rPr lang="zh-CN" altLang="en-US" sz="3200" dirty="0">
                    <a:solidFill>
                      <a:srgbClr val="FF0000"/>
                    </a:solidFill>
                  </a:rPr>
                  <a:t>由两个索引</a:t>
                </a:r>
                <a:r>
                  <a:rPr lang="zh-CN" altLang="en-US" sz="3200" dirty="0"/>
                  <a:t>来确定，一般用</a:t>
                </a:r>
                <a:r>
                  <a:rPr lang="zh-CN" altLang="en-US" sz="3200" dirty="0">
                    <a:solidFill>
                      <a:srgbClr val="FF0000"/>
                    </a:solidFill>
                  </a:rPr>
                  <a:t>粗体的大写变量</a:t>
                </a:r>
                <a:r>
                  <a:rPr lang="zh-CN" altLang="en-US" sz="3200" dirty="0"/>
                  <a:t>表示。</a:t>
                </a:r>
                <a:endParaRPr lang="en-US" altLang="zh-CN" sz="3200" dirty="0"/>
              </a:p>
              <a:p>
                <a:pPr>
                  <a:lnSpc>
                    <a:spcPct val="100000"/>
                  </a:lnSpc>
                </a:pPr>
                <a:r>
                  <a:rPr lang="zh-CN" altLang="zh-CN" sz="3200" kern="100" dirty="0">
                    <a:effectLst/>
                    <a:latin typeface="+mn-ea"/>
                    <a:cs typeface="Times New Roman" panose="02020603050405020304" pitchFamily="18" charset="0"/>
                  </a:rPr>
                  <a:t>在定义矩阵时，也要</a:t>
                </a:r>
                <a:r>
                  <a:rPr lang="zh-CN" altLang="zh-CN" sz="3200" kern="100" dirty="0">
                    <a:solidFill>
                      <a:srgbClr val="FF0000"/>
                    </a:solidFill>
                    <a:effectLst/>
                    <a:latin typeface="+mn-ea"/>
                    <a:cs typeface="Times New Roman" panose="02020603050405020304" pitchFamily="18" charset="0"/>
                  </a:rPr>
                  <a:t>明确其元素的数据类型</a:t>
                </a:r>
                <a:r>
                  <a:rPr lang="zh-CN" altLang="zh-CN" sz="3200" kern="100" dirty="0">
                    <a:effectLst/>
                    <a:latin typeface="+mn-ea"/>
                    <a:cs typeface="Times New Roman" panose="02020603050405020304" pitchFamily="18" charset="0"/>
                  </a:rPr>
                  <a:t>，如：一个实数矩阵的行数为</a:t>
                </a:r>
                <a14:m>
                  <m:oMath xmlns:m="http://schemas.openxmlformats.org/officeDocument/2006/math">
                    <m:r>
                      <a:rPr lang="en-US" altLang="zh-CN" sz="3200" i="1" kern="100">
                        <a:effectLst/>
                        <a:latin typeface="Cambria Math" panose="02040503050406030204" pitchFamily="18" charset="0"/>
                        <a:cs typeface="Times New Roman" panose="02020603050405020304" pitchFamily="18" charset="0"/>
                      </a:rPr>
                      <m:t>𝑚</m:t>
                    </m:r>
                  </m:oMath>
                </a14:m>
                <a:r>
                  <a:rPr lang="zh-CN" altLang="zh-CN" sz="3200" kern="100" dirty="0">
                    <a:effectLst/>
                    <a:latin typeface="+mn-ea"/>
                    <a:cs typeface="Times New Roman" panose="02020603050405020304" pitchFamily="18" charset="0"/>
                  </a:rPr>
                  <a:t>、列数为</a:t>
                </a:r>
                <a14:m>
                  <m:oMath xmlns:m="http://schemas.openxmlformats.org/officeDocument/2006/math">
                    <m:r>
                      <a:rPr lang="en-US" altLang="zh-CN" sz="3200" i="1" kern="100">
                        <a:effectLst/>
                        <a:latin typeface="Cambria Math" panose="02040503050406030204" pitchFamily="18" charset="0"/>
                        <a:cs typeface="Times New Roman" panose="02020603050405020304" pitchFamily="18" charset="0"/>
                      </a:rPr>
                      <m:t>𝑛</m:t>
                    </m:r>
                  </m:oMath>
                </a14:m>
                <a:r>
                  <a:rPr lang="zh-CN" altLang="zh-CN" sz="3200" kern="100" dirty="0">
                    <a:effectLst/>
                    <a:latin typeface="+mn-ea"/>
                    <a:cs typeface="Times New Roman" panose="02020603050405020304" pitchFamily="18" charset="0"/>
                  </a:rPr>
                  <a:t>，那么这个矩阵可以表示为</a:t>
                </a:r>
                <a14:m>
                  <m:oMath xmlns:m="http://schemas.openxmlformats.org/officeDocument/2006/math">
                    <m:r>
                      <a:rPr lang="en-US" altLang="zh-CN" sz="3200" b="1" i="1" kern="100">
                        <a:effectLst/>
                        <a:latin typeface="Cambria Math" panose="02040503050406030204" pitchFamily="18" charset="0"/>
                        <a:cs typeface="Times New Roman" panose="02020603050405020304" pitchFamily="18" charset="0"/>
                      </a:rPr>
                      <m:t>𝑨</m:t>
                    </m:r>
                    <m:r>
                      <a:rPr lang="en-US" altLang="zh-CN" sz="3200" i="1" kern="100">
                        <a:effectLst/>
                        <a:latin typeface="Cambria Math" panose="02040503050406030204" pitchFamily="18" charset="0"/>
                        <a:cs typeface="Times New Roman" panose="02020603050405020304" pitchFamily="18" charset="0"/>
                      </a:rPr>
                      <m:t>∈</m:t>
                    </m:r>
                    <m:sSup>
                      <m:sSupPr>
                        <m:ctrlPr>
                          <a:rPr lang="zh-CN" altLang="zh-CN" sz="2000" i="1">
                            <a:effectLst/>
                            <a:latin typeface="Cambria Math" panose="02040503050406030204" pitchFamily="18" charset="0"/>
                            <a:cs typeface="Times New Roman" panose="02020603050405020304" pitchFamily="18" charset="0"/>
                          </a:rPr>
                        </m:ctrlPr>
                      </m:sSupPr>
                      <m:e>
                        <m:r>
                          <a:rPr lang="en-US" altLang="zh-CN" sz="3200" i="1" kern="100">
                            <a:effectLst/>
                            <a:latin typeface="Cambria Math" panose="02040503050406030204" pitchFamily="18" charset="0"/>
                            <a:cs typeface="Times New Roman" panose="02020603050405020304" pitchFamily="18" charset="0"/>
                          </a:rPr>
                          <m:t>ℝ</m:t>
                        </m:r>
                      </m:e>
                      <m:sup>
                        <m:r>
                          <a:rPr lang="en-US" altLang="zh-CN" sz="3200" i="1" kern="100">
                            <a:effectLst/>
                            <a:latin typeface="Cambria Math" panose="02040503050406030204" pitchFamily="18" charset="0"/>
                            <a:cs typeface="Times New Roman" panose="02020603050405020304" pitchFamily="18" charset="0"/>
                          </a:rPr>
                          <m:t>𝑚</m:t>
                        </m:r>
                        <m:r>
                          <a:rPr lang="en-US" altLang="zh-CN" sz="3200" i="1" kern="100">
                            <a:effectLst/>
                            <a:latin typeface="Cambria Math" panose="02040503050406030204" pitchFamily="18" charset="0"/>
                            <a:cs typeface="Times New Roman" panose="02020603050405020304" pitchFamily="18" charset="0"/>
                          </a:rPr>
                          <m:t>×</m:t>
                        </m:r>
                        <m:r>
                          <a:rPr lang="en-US" altLang="zh-CN" sz="3200" i="1" kern="100">
                            <a:effectLst/>
                            <a:latin typeface="Cambria Math" panose="02040503050406030204" pitchFamily="18" charset="0"/>
                            <a:cs typeface="Times New Roman" panose="02020603050405020304" pitchFamily="18" charset="0"/>
                          </a:rPr>
                          <m:t>𝑛</m:t>
                        </m:r>
                      </m:sup>
                    </m:sSup>
                  </m:oMath>
                </a14:m>
                <a:endParaRPr lang="en-US" altLang="zh-CN" sz="3200" dirty="0">
                  <a:latin typeface="+mn-ea"/>
                </a:endParaRPr>
              </a:p>
              <a:p>
                <a:pPr lvl="1">
                  <a:lnSpc>
                    <a:spcPct val="150000"/>
                  </a:lnSpc>
                  <a:buFont typeface="Wingdings" panose="05000000000000000000" pitchFamily="2" charset="2"/>
                  <a:buChar char="Ø"/>
                </a:pPr>
                <a:endParaRPr lang="zh-CN" altLang="en-US" dirty="0"/>
              </a:p>
            </p:txBody>
          </p:sp>
        </mc:Choice>
        <mc:Fallback xmlns="">
          <p:sp>
            <p:nvSpPr>
              <p:cNvPr id="18435" name="内容占位符 2"/>
              <p:cNvSpPr>
                <a:spLocks noGrp="1" noRot="1" noChangeAspect="1" noMove="1" noResize="1" noEditPoints="1" noAdjustHandles="1" noChangeArrowheads="1" noChangeShapeType="1" noTextEdit="1"/>
              </p:cNvSpPr>
              <p:nvPr>
                <p:ph sz="quarter" idx="1"/>
              </p:nvPr>
            </p:nvSpPr>
            <p:spPr>
              <a:xfrm>
                <a:off x="917574" y="1427920"/>
                <a:ext cx="10346774" cy="5158409"/>
              </a:xfrm>
              <a:blipFill>
                <a:blip r:embed="rId3"/>
                <a:stretch>
                  <a:fillRect l="-1355" t="-1655" r="-1473"/>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A22976C1-E2F2-49B6-83ED-5166C9EDF73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40748810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zh-CN" altLang="en-US" dirty="0"/>
              <a:t>感知器与线性问题</a:t>
            </a:r>
          </a:p>
        </p:txBody>
      </p:sp>
      <p:sp>
        <p:nvSpPr>
          <p:cNvPr id="5" name="矩形 4"/>
          <p:cNvSpPr/>
          <p:nvPr/>
        </p:nvSpPr>
        <p:spPr>
          <a:xfrm>
            <a:off x="785028" y="1170386"/>
            <a:ext cx="2962514" cy="4822282"/>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600" dirty="0"/>
              <a:t>单层感知器只能解决</a:t>
            </a:r>
            <a:r>
              <a:rPr lang="zh-CN" altLang="en-US" sz="2600" dirty="0">
                <a:solidFill>
                  <a:schemeClr val="accent3"/>
                </a:solidFill>
              </a:rPr>
              <a:t>线性可分问题</a:t>
            </a:r>
            <a:r>
              <a:rPr lang="zh-CN" altLang="en-US" sz="2600" dirty="0"/>
              <a:t>，而不能解决</a:t>
            </a:r>
            <a:r>
              <a:rPr lang="zh-CN" altLang="en-US" sz="2600" dirty="0">
                <a:solidFill>
                  <a:schemeClr val="accent3"/>
                </a:solidFill>
              </a:rPr>
              <a:t>线性不可分问题</a:t>
            </a:r>
            <a:r>
              <a:rPr lang="zh-CN" altLang="en-US" sz="2600" dirty="0"/>
              <a:t>。</a:t>
            </a:r>
            <a:endParaRPr lang="en-US" altLang="zh-CN" sz="2600" dirty="0"/>
          </a:p>
          <a:p>
            <a:pPr marL="457200" indent="-457200">
              <a:lnSpc>
                <a:spcPct val="150000"/>
              </a:lnSpc>
              <a:buFont typeface="Arial" panose="020B0604020202020204" pitchFamily="34" charset="0"/>
              <a:buChar char="•"/>
            </a:pPr>
            <a:r>
              <a:rPr lang="zh-CN" altLang="en-US" sz="2600" dirty="0"/>
              <a:t>为了解决线性不可分问题，我们需要使用多层感知器 。</a:t>
            </a:r>
            <a:r>
              <a:rPr lang="zh-CN" altLang="en-US" sz="2600" dirty="0">
                <a:latin typeface="宋体" panose="02010600030101010101" pitchFamily="2" charset="-122"/>
                <a:ea typeface="宋体" panose="02010600030101010101" pitchFamily="2" charset="-122"/>
              </a:rPr>
              <a:t>⊕</a:t>
            </a:r>
            <a:r>
              <a:rPr lang="zh-CN" altLang="en-US" sz="2600" dirty="0"/>
              <a:t> </a:t>
            </a:r>
          </a:p>
        </p:txBody>
      </p:sp>
      <p:sp>
        <p:nvSpPr>
          <p:cNvPr id="8" name="文本框 7"/>
          <p:cNvSpPr txBox="1"/>
          <p:nvPr/>
        </p:nvSpPr>
        <p:spPr>
          <a:xfrm>
            <a:off x="4567096" y="6341990"/>
            <a:ext cx="3977297" cy="400110"/>
          </a:xfrm>
          <a:prstGeom prst="rect">
            <a:avLst/>
          </a:prstGeom>
          <a:noFill/>
        </p:spPr>
        <p:txBody>
          <a:bodyPr wrap="square" rtlCol="0">
            <a:spAutoFit/>
          </a:bodyPr>
          <a:lstStyle/>
          <a:p>
            <a:r>
              <a:rPr lang="en-US" altLang="zh-CN" sz="2000" dirty="0"/>
              <a:t>(a) (b) (c)</a:t>
            </a:r>
            <a:r>
              <a:rPr lang="zh-CN" altLang="en-US" sz="2000" dirty="0"/>
              <a:t>是线性可分问题</a:t>
            </a:r>
          </a:p>
        </p:txBody>
      </p:sp>
      <p:sp>
        <p:nvSpPr>
          <p:cNvPr id="9" name="文本框 8"/>
          <p:cNvSpPr txBox="1"/>
          <p:nvPr/>
        </p:nvSpPr>
        <p:spPr>
          <a:xfrm>
            <a:off x="7924801" y="6316320"/>
            <a:ext cx="2767918" cy="400110"/>
          </a:xfrm>
          <a:prstGeom prst="rect">
            <a:avLst/>
          </a:prstGeom>
          <a:noFill/>
        </p:spPr>
        <p:txBody>
          <a:bodyPr wrap="square" rtlCol="0">
            <a:spAutoFit/>
          </a:bodyPr>
          <a:lstStyle/>
          <a:p>
            <a:r>
              <a:rPr lang="zh-CN" altLang="en-US" sz="2000" dirty="0"/>
              <a:t>（</a:t>
            </a:r>
            <a:r>
              <a:rPr lang="en-US" altLang="zh-CN" sz="2000" dirty="0"/>
              <a:t>d</a:t>
            </a:r>
            <a:r>
              <a:rPr lang="zh-CN" altLang="en-US" sz="2000" dirty="0"/>
              <a:t>）线性不可分问题</a:t>
            </a:r>
          </a:p>
        </p:txBody>
      </p:sp>
      <p:pic>
        <p:nvPicPr>
          <p:cNvPr id="7" name="图片 6">
            <a:extLst>
              <a:ext uri="{FF2B5EF4-FFF2-40B4-BE49-F238E27FC236}">
                <a16:creationId xmlns:a16="http://schemas.microsoft.com/office/drawing/2014/main" id="{A64AD546-874E-4C93-A20D-7EB68EB73AB9}"/>
              </a:ext>
            </a:extLst>
          </p:cNvPr>
          <p:cNvPicPr>
            <a:picLocks noChangeAspect="1"/>
          </p:cNvPicPr>
          <p:nvPr/>
        </p:nvPicPr>
        <p:blipFill>
          <a:blip r:embed="rId3"/>
          <a:stretch>
            <a:fillRect/>
          </a:stretch>
        </p:blipFill>
        <p:spPr>
          <a:xfrm>
            <a:off x="4105583" y="1115222"/>
            <a:ext cx="7428571" cy="5257143"/>
          </a:xfrm>
          <a:prstGeom prst="rect">
            <a:avLst/>
          </a:prstGeom>
        </p:spPr>
      </p:pic>
    </p:spTree>
    <p:extLst>
      <p:ext uri="{BB962C8B-B14F-4D97-AF65-F5344CB8AC3E}">
        <p14:creationId xmlns:p14="http://schemas.microsoft.com/office/powerpoint/2010/main" val="34729399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zh-CN" altLang="en-US" dirty="0"/>
              <a:t>多层感知器</a:t>
            </a:r>
          </a:p>
        </p:txBody>
      </p:sp>
      <p:sp>
        <p:nvSpPr>
          <p:cNvPr id="5" name="矩形 4"/>
          <p:cNvSpPr/>
          <p:nvPr/>
        </p:nvSpPr>
        <p:spPr>
          <a:xfrm>
            <a:off x="800018" y="1157432"/>
            <a:ext cx="7129779" cy="1954509"/>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solidFill>
                  <a:schemeClr val="accent2"/>
                </a:solidFill>
              </a:rPr>
              <a:t>多层感知器</a:t>
            </a:r>
            <a:r>
              <a:rPr lang="zh-CN" altLang="en-US" sz="2800" dirty="0"/>
              <a:t>指的是由多层结构的感知器递阶组成的输入值向前传播的网络，也被称为</a:t>
            </a:r>
            <a:r>
              <a:rPr lang="zh-CN" altLang="en-US" sz="2800" dirty="0">
                <a:solidFill>
                  <a:schemeClr val="accent3"/>
                </a:solidFill>
              </a:rPr>
              <a:t>前馈网络</a:t>
            </a:r>
            <a:r>
              <a:rPr lang="zh-CN" altLang="en-US" sz="2800" dirty="0"/>
              <a:t>或</a:t>
            </a:r>
            <a:r>
              <a:rPr lang="zh-CN" altLang="en-US" sz="2800" dirty="0">
                <a:solidFill>
                  <a:schemeClr val="accent3"/>
                </a:solidFill>
              </a:rPr>
              <a:t>正向传播网络 </a:t>
            </a:r>
            <a:r>
              <a:rPr lang="zh-CN" altLang="en-US" sz="2800" dirty="0"/>
              <a:t>。</a:t>
            </a:r>
          </a:p>
        </p:txBody>
      </p:sp>
      <p:sp>
        <p:nvSpPr>
          <p:cNvPr id="7" name="矩形 6"/>
          <p:cNvSpPr/>
          <p:nvPr/>
        </p:nvSpPr>
        <p:spPr>
          <a:xfrm>
            <a:off x="800018" y="3159370"/>
            <a:ext cx="7834316" cy="3247171"/>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800" dirty="0"/>
              <a:t>以三层结构的多层感知器为例，它由</a:t>
            </a:r>
            <a:r>
              <a:rPr lang="zh-CN" altLang="en-US" sz="2800" dirty="0">
                <a:solidFill>
                  <a:schemeClr val="accent3"/>
                </a:solidFill>
              </a:rPr>
              <a:t>输入层、中间层及输出层</a:t>
            </a:r>
            <a:r>
              <a:rPr lang="zh-CN" altLang="en-US" sz="2800" dirty="0"/>
              <a:t>组成。与</a:t>
            </a:r>
            <a:r>
              <a:rPr lang="en-US" altLang="zh-CN" sz="2800" dirty="0"/>
              <a:t>M-P </a:t>
            </a:r>
            <a:r>
              <a:rPr lang="zh-CN" altLang="en-US" sz="2800" dirty="0"/>
              <a:t>模型相同，中间层的感知器通过权重与输入层的各单元相连接，通过阈值函数计算中间层各单元的输出值。中间层与输出层之间同样是通过权重相连接。</a:t>
            </a:r>
          </a:p>
        </p:txBody>
      </p:sp>
      <p:pic>
        <p:nvPicPr>
          <p:cNvPr id="9" name="图片 8"/>
          <p:cNvPicPr>
            <a:picLocks noChangeAspect="1"/>
          </p:cNvPicPr>
          <p:nvPr/>
        </p:nvPicPr>
        <p:blipFill>
          <a:blip r:embed="rId2"/>
          <a:stretch>
            <a:fillRect/>
          </a:stretch>
        </p:blipFill>
        <p:spPr>
          <a:xfrm>
            <a:off x="8653247" y="1330123"/>
            <a:ext cx="3289300" cy="3289300"/>
          </a:xfrm>
          <a:prstGeom prst="rect">
            <a:avLst/>
          </a:prstGeom>
        </p:spPr>
      </p:pic>
    </p:spTree>
    <p:extLst>
      <p:ext uri="{BB962C8B-B14F-4D97-AF65-F5344CB8AC3E}">
        <p14:creationId xmlns:p14="http://schemas.microsoft.com/office/powerpoint/2010/main" val="98313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C99DEB2-BD2A-4269-9363-F2705D0536D1}"/>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a:extLst>
              <a:ext uri="{FF2B5EF4-FFF2-40B4-BE49-F238E27FC236}">
                <a16:creationId xmlns:a16="http://schemas.microsoft.com/office/drawing/2014/main" id="{6B68CC27-A2FA-4497-A61D-57DBC1952A5F}"/>
              </a:ext>
            </a:extLst>
          </p:cNvPr>
          <p:cNvSpPr>
            <a:spLocks noGrp="1"/>
          </p:cNvSpPr>
          <p:nvPr>
            <p:ph type="title"/>
          </p:nvPr>
        </p:nvSpPr>
        <p:spPr/>
        <p:txBody>
          <a:bodyPr/>
          <a:lstStyle/>
          <a:p>
            <a:r>
              <a:rPr lang="zh-CN" altLang="en-US" dirty="0"/>
              <a:t>多层感知器</a:t>
            </a:r>
          </a:p>
        </p:txBody>
      </p:sp>
      <p:sp>
        <p:nvSpPr>
          <p:cNvPr id="7" name="文本框 6">
            <a:extLst>
              <a:ext uri="{FF2B5EF4-FFF2-40B4-BE49-F238E27FC236}">
                <a16:creationId xmlns:a16="http://schemas.microsoft.com/office/drawing/2014/main" id="{B598C4A1-6CD5-4909-9C38-32908BBB8841}"/>
              </a:ext>
            </a:extLst>
          </p:cNvPr>
          <p:cNvSpPr txBox="1"/>
          <p:nvPr/>
        </p:nvSpPr>
        <p:spPr>
          <a:xfrm>
            <a:off x="819462" y="1309605"/>
            <a:ext cx="6585679" cy="523220"/>
          </a:xfrm>
          <a:prstGeom prst="rect">
            <a:avLst/>
          </a:prstGeom>
          <a:noFill/>
        </p:spPr>
        <p:txBody>
          <a:bodyPr wrap="square" rtlCol="0">
            <a:spAutoFit/>
          </a:bodyPr>
          <a:lstStyle/>
          <a:p>
            <a:pPr marL="342900" indent="-342900">
              <a:buFont typeface="Arial" panose="020B0604020202020204" pitchFamily="34" charset="0"/>
              <a:buChar char="•"/>
            </a:pPr>
            <a:r>
              <a:rPr lang="zh-CN" altLang="en-US" sz="2800" dirty="0"/>
              <a:t>多层感知器解决线性不可分问题</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4B3D9DD-BCFC-487E-B8B1-96AAE6F606DC}"/>
                  </a:ext>
                </a:extLst>
              </p:cNvPr>
              <p:cNvSpPr txBox="1"/>
              <p:nvPr/>
            </p:nvSpPr>
            <p:spPr>
              <a:xfrm>
                <a:off x="1334123" y="4841824"/>
                <a:ext cx="10007645" cy="1631216"/>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t>输入（</a:t>
                </a:r>
                <a:r>
                  <a:rPr lang="en-US" altLang="zh-CN" sz="2000" dirty="0"/>
                  <a:t>1,1</a:t>
                </a:r>
                <a:r>
                  <a:rPr lang="zh-CN" altLang="en-US" sz="2000" dirty="0"/>
                  <a:t>）：</a:t>
                </a:r>
                <a:r>
                  <a:rPr lang="en-US" altLang="zh-CN" sz="2000" dirty="0"/>
                  <a:t>y=f(f(1*1+1*(-1)-0.5)*1+f(1*(-1)+1*1-0.5)*1-0.5)=f(0+0-0.5)=f(-0.5)=0</a:t>
                </a:r>
              </a:p>
              <a:p>
                <a:pPr marL="342900" indent="-342900">
                  <a:buFont typeface="Arial" panose="020B0604020202020204" pitchFamily="34" charset="0"/>
                  <a:buChar char="•"/>
                </a:pPr>
                <a:r>
                  <a:rPr lang="zh-CN" altLang="en-US" sz="2000" dirty="0"/>
                  <a:t>输入（</a:t>
                </a:r>
                <a:r>
                  <a:rPr lang="en-US" altLang="zh-CN" sz="2000" dirty="0"/>
                  <a:t>0,0</a:t>
                </a:r>
                <a:r>
                  <a:rPr lang="zh-CN" altLang="en-US" sz="2000" dirty="0"/>
                  <a:t>）：</a:t>
                </a:r>
                <a:r>
                  <a:rPr lang="en-US" altLang="zh-CN" sz="2000" dirty="0"/>
                  <a:t>y=f(f(0*1+0*(-1)-0.5)*1+f(0*(-1)+0*1-0.5)*1-0.5)=f(0+0-0.5)=f(-0.5)=0</a:t>
                </a:r>
              </a:p>
              <a:p>
                <a:pPr marL="342900" indent="-342900">
                  <a:buFont typeface="Arial" panose="020B0604020202020204" pitchFamily="34" charset="0"/>
                  <a:buChar char="•"/>
                </a:pPr>
                <a:r>
                  <a:rPr lang="zh-CN" altLang="en-US" sz="2000" dirty="0"/>
                  <a:t>输入（</a:t>
                </a:r>
                <a:r>
                  <a:rPr lang="en-US" altLang="zh-CN" sz="2000" dirty="0"/>
                  <a:t>1,0</a:t>
                </a:r>
                <a:r>
                  <a:rPr lang="zh-CN" altLang="en-US" sz="2000" dirty="0"/>
                  <a:t>）：</a:t>
                </a:r>
                <a:r>
                  <a:rPr lang="en-US" altLang="zh-CN" sz="2000" dirty="0"/>
                  <a:t>y=f(f(1*1+0*(-1)-0.5)*1+f(1*(-1)+0*1-0.5)*1-0.5)=f(1+0-0.5)=f(0.5)=1</a:t>
                </a:r>
                <a:endParaRPr lang="zh-CN" altLang="en-US" sz="2000" dirty="0"/>
              </a:p>
              <a:p>
                <a:pPr marL="342900" indent="-342900">
                  <a:buFont typeface="Arial" panose="020B0604020202020204" pitchFamily="34" charset="0"/>
                  <a:buChar char="•"/>
                </a:pPr>
                <a:r>
                  <a:rPr lang="zh-CN" altLang="en-US" sz="2000" dirty="0"/>
                  <a:t>输入（</a:t>
                </a:r>
                <a:r>
                  <a:rPr lang="en-US" altLang="zh-CN" sz="2000" dirty="0"/>
                  <a:t>0,1</a:t>
                </a:r>
                <a:r>
                  <a:rPr lang="zh-CN" altLang="en-US" sz="2000" dirty="0"/>
                  <a:t>）：</a:t>
                </a:r>
                <a:r>
                  <a:rPr lang="en-US" altLang="zh-CN" sz="2000" dirty="0"/>
                  <a:t>y=f(f(0*1+1*(-1)-0.5)*1+f(0*(-1)+1*1-0.5)*1-0.5)=f(0+1-0.5)=f(0.5)=1</a:t>
                </a:r>
              </a:p>
              <a:p>
                <a:pPr marL="342900" indent="-342900">
                  <a:buFont typeface="Arial" panose="020B0604020202020204" pitchFamily="34" charset="0"/>
                  <a:buChar char="•"/>
                </a:pPr>
                <a:r>
                  <a:rPr lang="zh-CN" altLang="en-US" sz="2000" dirty="0"/>
                  <a:t>其中</a:t>
                </a:r>
                <a14:m>
                  <m:oMath xmlns:m="http://schemas.openxmlformats.org/officeDocument/2006/math">
                    <m:r>
                      <a:rPr lang="en-US" altLang="zh-CN" sz="2000" b="0" i="1" smtClean="0">
                        <a:solidFill>
                          <a:srgbClr val="FF0000"/>
                        </a:solidFill>
                        <a:latin typeface="Cambria Math" panose="02040503050406030204" pitchFamily="18" charset="0"/>
                      </a:rPr>
                      <m:t>𝑓</m:t>
                    </m:r>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𝑥</m:t>
                    </m:r>
                    <m:r>
                      <a:rPr lang="en-US" altLang="zh-CN" sz="2000" b="0" i="1" smtClean="0">
                        <a:solidFill>
                          <a:srgbClr val="FF0000"/>
                        </a:solidFill>
                        <a:latin typeface="Cambria Math" panose="02040503050406030204" pitchFamily="18" charset="0"/>
                      </a:rPr>
                      <m:t>)</m:t>
                    </m:r>
                  </m:oMath>
                </a14:m>
                <a:r>
                  <a:rPr lang="zh-CN" altLang="en-US" sz="2000" dirty="0">
                    <a:solidFill>
                      <a:srgbClr val="FF0000"/>
                    </a:solidFill>
                  </a:rPr>
                  <a:t>是阶跃激活函数，</a:t>
                </a:r>
                <a14:m>
                  <m:oMath xmlns:m="http://schemas.openxmlformats.org/officeDocument/2006/math">
                    <m:r>
                      <a:rPr lang="en-US" altLang="zh-CN" sz="2000" b="0" i="1" smtClean="0">
                        <a:solidFill>
                          <a:srgbClr val="FF0000"/>
                        </a:solidFill>
                        <a:latin typeface="Cambria Math" panose="02040503050406030204" pitchFamily="18" charset="0"/>
                      </a:rPr>
                      <m:t>𝑥</m:t>
                    </m:r>
                    <m:r>
                      <a:rPr lang="en-US" altLang="zh-CN" sz="2000" b="0" i="1" smtClean="0">
                        <a:solidFill>
                          <a:srgbClr val="FF0000"/>
                        </a:solidFill>
                        <a:latin typeface="Cambria Math" panose="02040503050406030204" pitchFamily="18" charset="0"/>
                        <a:ea typeface="Cambria Math" panose="02040503050406030204" pitchFamily="18" charset="0"/>
                      </a:rPr>
                      <m:t>≥0</m:t>
                    </m:r>
                  </m:oMath>
                </a14:m>
                <a:r>
                  <a:rPr lang="zh-CN" altLang="en-US" sz="2000" dirty="0">
                    <a:solidFill>
                      <a:srgbClr val="FF0000"/>
                    </a:solidFill>
                  </a:rPr>
                  <a:t>时等于</a:t>
                </a:r>
                <a:r>
                  <a:rPr lang="en-US" altLang="zh-CN" sz="2000" dirty="0">
                    <a:solidFill>
                      <a:srgbClr val="FF0000"/>
                    </a:solidFill>
                  </a:rPr>
                  <a:t>1</a:t>
                </a:r>
                <a:r>
                  <a:rPr lang="zh-CN" altLang="en-US" sz="2000" dirty="0">
                    <a:solidFill>
                      <a:srgbClr val="FF0000"/>
                    </a:solidFill>
                  </a:rPr>
                  <a:t>，</a:t>
                </a:r>
                <a14:m>
                  <m:oMath xmlns:m="http://schemas.openxmlformats.org/officeDocument/2006/math">
                    <m:r>
                      <a:rPr lang="en-US" altLang="zh-CN" sz="2000" b="0" i="1" smtClean="0">
                        <a:solidFill>
                          <a:srgbClr val="FF0000"/>
                        </a:solidFill>
                        <a:latin typeface="Cambria Math" panose="02040503050406030204" pitchFamily="18" charset="0"/>
                      </a:rPr>
                      <m:t>𝑥</m:t>
                    </m:r>
                    <m:r>
                      <a:rPr lang="en-US" altLang="zh-CN" sz="2000" b="0" i="1" smtClean="0">
                        <a:solidFill>
                          <a:srgbClr val="FF0000"/>
                        </a:solidFill>
                        <a:latin typeface="Cambria Math" panose="02040503050406030204" pitchFamily="18" charset="0"/>
                        <a:ea typeface="Cambria Math" panose="02040503050406030204" pitchFamily="18" charset="0"/>
                      </a:rPr>
                      <m:t>&lt;0</m:t>
                    </m:r>
                  </m:oMath>
                </a14:m>
                <a:r>
                  <a:rPr lang="zh-CN" altLang="en-US" sz="2000" dirty="0">
                    <a:solidFill>
                      <a:srgbClr val="FF0000"/>
                    </a:solidFill>
                  </a:rPr>
                  <a:t>时等于</a:t>
                </a:r>
                <a:r>
                  <a:rPr lang="en-US" altLang="zh-CN" sz="2000" dirty="0">
                    <a:solidFill>
                      <a:srgbClr val="FF0000"/>
                    </a:solidFill>
                  </a:rPr>
                  <a:t>0</a:t>
                </a:r>
                <a:endParaRPr lang="zh-CN" altLang="en-US" dirty="0"/>
              </a:p>
            </p:txBody>
          </p:sp>
        </mc:Choice>
        <mc:Fallback xmlns="">
          <p:sp>
            <p:nvSpPr>
              <p:cNvPr id="2" name="文本框 1">
                <a:extLst>
                  <a:ext uri="{FF2B5EF4-FFF2-40B4-BE49-F238E27FC236}">
                    <a16:creationId xmlns:a16="http://schemas.microsoft.com/office/drawing/2014/main" id="{B4B3D9DD-BCFC-487E-B8B1-96AAE6F606DC}"/>
                  </a:ext>
                </a:extLst>
              </p:cNvPr>
              <p:cNvSpPr txBox="1">
                <a:spLocks noRot="1" noChangeAspect="1" noMove="1" noResize="1" noEditPoints="1" noAdjustHandles="1" noChangeArrowheads="1" noChangeShapeType="1" noTextEdit="1"/>
              </p:cNvSpPr>
              <p:nvPr/>
            </p:nvSpPr>
            <p:spPr>
              <a:xfrm>
                <a:off x="1334123" y="4841824"/>
                <a:ext cx="10007645" cy="1631216"/>
              </a:xfrm>
              <a:prstGeom prst="rect">
                <a:avLst/>
              </a:prstGeom>
              <a:blipFill>
                <a:blip r:embed="rId3"/>
                <a:stretch>
                  <a:fillRect l="-548" t="-1866" b="-5597"/>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4D60ACA3-143D-423F-9256-C2F5470E4F80}"/>
              </a:ext>
            </a:extLst>
          </p:cNvPr>
          <p:cNvPicPr>
            <a:picLocks noChangeAspect="1"/>
          </p:cNvPicPr>
          <p:nvPr/>
        </p:nvPicPr>
        <p:blipFill>
          <a:blip r:embed="rId4"/>
          <a:stretch>
            <a:fillRect/>
          </a:stretch>
        </p:blipFill>
        <p:spPr>
          <a:xfrm>
            <a:off x="2263515" y="1789451"/>
            <a:ext cx="7713767" cy="3097342"/>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AC5026C-956C-4611-89F6-9328B242E611}"/>
                  </a:ext>
                </a:extLst>
              </p:cNvPr>
              <p:cNvSpPr txBox="1"/>
              <p:nvPr/>
            </p:nvSpPr>
            <p:spPr>
              <a:xfrm>
                <a:off x="3255361" y="2266013"/>
                <a:ext cx="794478"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22" name="文本框 21">
                <a:extLst>
                  <a:ext uri="{FF2B5EF4-FFF2-40B4-BE49-F238E27FC236}">
                    <a16:creationId xmlns:a16="http://schemas.microsoft.com/office/drawing/2014/main" id="{6AC5026C-956C-4611-89F6-9328B242E611}"/>
                  </a:ext>
                </a:extLst>
              </p:cNvPr>
              <p:cNvSpPr txBox="1">
                <a:spLocks noRot="1" noChangeAspect="1" noMove="1" noResize="1" noEditPoints="1" noAdjustHandles="1" noChangeArrowheads="1" noChangeShapeType="1" noTextEdit="1"/>
              </p:cNvSpPr>
              <p:nvPr/>
            </p:nvSpPr>
            <p:spPr>
              <a:xfrm>
                <a:off x="3255361" y="2266013"/>
                <a:ext cx="794478" cy="370294"/>
              </a:xfrm>
              <a:prstGeom prst="rect">
                <a:avLst/>
              </a:prstGeom>
              <a:blipFill>
                <a:blip r:embed="rId5"/>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DE56631-1B63-4ACE-9598-3F989481DC75}"/>
                  </a:ext>
                </a:extLst>
              </p:cNvPr>
              <p:cNvSpPr txBox="1"/>
              <p:nvPr/>
            </p:nvSpPr>
            <p:spPr>
              <a:xfrm>
                <a:off x="2478369" y="2748198"/>
                <a:ext cx="794478"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23" name="文本框 22">
                <a:extLst>
                  <a:ext uri="{FF2B5EF4-FFF2-40B4-BE49-F238E27FC236}">
                    <a16:creationId xmlns:a16="http://schemas.microsoft.com/office/drawing/2014/main" id="{FDE56631-1B63-4ACE-9598-3F989481DC75}"/>
                  </a:ext>
                </a:extLst>
              </p:cNvPr>
              <p:cNvSpPr txBox="1">
                <a:spLocks noRot="1" noChangeAspect="1" noMove="1" noResize="1" noEditPoints="1" noAdjustHandles="1" noChangeArrowheads="1" noChangeShapeType="1" noTextEdit="1"/>
              </p:cNvSpPr>
              <p:nvPr/>
            </p:nvSpPr>
            <p:spPr>
              <a:xfrm>
                <a:off x="2478369" y="2748198"/>
                <a:ext cx="794478" cy="370294"/>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D6A0423-EB3D-4F8C-9917-31AFAD3DACEB}"/>
                  </a:ext>
                </a:extLst>
              </p:cNvPr>
              <p:cNvSpPr txBox="1"/>
              <p:nvPr/>
            </p:nvSpPr>
            <p:spPr>
              <a:xfrm>
                <a:off x="4786854" y="2763187"/>
                <a:ext cx="794478" cy="370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23">
                <a:extLst>
                  <a:ext uri="{FF2B5EF4-FFF2-40B4-BE49-F238E27FC236}">
                    <a16:creationId xmlns:a16="http://schemas.microsoft.com/office/drawing/2014/main" id="{FD6A0423-EB3D-4F8C-9917-31AFAD3DACEB}"/>
                  </a:ext>
                </a:extLst>
              </p:cNvPr>
              <p:cNvSpPr txBox="1">
                <a:spLocks noRot="1" noChangeAspect="1" noMove="1" noResize="1" noEditPoints="1" noAdjustHandles="1" noChangeArrowheads="1" noChangeShapeType="1" noTextEdit="1"/>
              </p:cNvSpPr>
              <p:nvPr/>
            </p:nvSpPr>
            <p:spPr>
              <a:xfrm>
                <a:off x="4786854" y="2763187"/>
                <a:ext cx="794478" cy="370294"/>
              </a:xfrm>
              <a:prstGeom prst="rect">
                <a:avLst/>
              </a:prstGeom>
              <a:blipFill>
                <a:blip r:embed="rId7"/>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324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en-US" altLang="zh-CN" sz="4400" b="1" dirty="0">
                <a:solidFill>
                  <a:srgbClr val="FDCB34"/>
                </a:solidFill>
                <a:latin typeface="微软雅黑" panose="020B0503020204020204" pitchFamily="34" charset="-122"/>
                <a:ea typeface="微软雅黑" panose="020B0503020204020204" pitchFamily="34" charset="-122"/>
              </a:rPr>
              <a:t>BP</a:t>
            </a:r>
            <a:r>
              <a:rPr lang="zh-CN" altLang="en-US" sz="4400" b="1" dirty="0">
                <a:solidFill>
                  <a:srgbClr val="FDCB34"/>
                </a:solidFill>
                <a:latin typeface="微软雅黑" panose="020B0503020204020204" pitchFamily="34" charset="-122"/>
                <a:ea typeface="微软雅黑" panose="020B0503020204020204" pitchFamily="34" charset="-122"/>
              </a:rPr>
              <a:t>算法</a:t>
            </a:r>
            <a:endParaRPr kumimoji="0" lang="zh-CN" altLang="en-US" sz="44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en-US" altLang="zh-CN" sz="11995" b="1" dirty="0">
                <a:solidFill>
                  <a:srgbClr val="FFFFFF"/>
                </a:solidFill>
                <a:latin typeface="微软雅黑" panose="020B0503020204020204" pitchFamily="34" charset="-122"/>
                <a:ea typeface="微软雅黑" panose="020B0503020204020204" pitchFamily="34" charset="-122"/>
              </a:rPr>
              <a:t>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496340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sp>
        <p:nvSpPr>
          <p:cNvPr id="5" name="文本框 4"/>
          <p:cNvSpPr txBox="1"/>
          <p:nvPr/>
        </p:nvSpPr>
        <p:spPr>
          <a:xfrm>
            <a:off x="674583" y="1365341"/>
            <a:ext cx="11021028" cy="3108543"/>
          </a:xfrm>
          <a:prstGeom prst="rect">
            <a:avLst/>
          </a:prstGeom>
          <a:noFill/>
        </p:spPr>
        <p:txBody>
          <a:bodyPr wrap="square" rtlCol="0">
            <a:spAutoFit/>
          </a:bodyPr>
          <a:lstStyle/>
          <a:p>
            <a:pPr marL="457200" indent="-457200" algn="just">
              <a:buFont typeface="Arial" panose="020B0604020202020204" pitchFamily="34" charset="0"/>
              <a:buChar char="•"/>
            </a:pPr>
            <a:r>
              <a:rPr lang="zh-CN" altLang="en-US" sz="2800" dirty="0"/>
              <a:t>多层感知器的训练使用</a:t>
            </a:r>
            <a:r>
              <a:rPr lang="zh-CN" altLang="en-US" sz="2800" dirty="0">
                <a:solidFill>
                  <a:schemeClr val="accent2"/>
                </a:solidFill>
              </a:rPr>
              <a:t>误差反向传播算法</a:t>
            </a:r>
            <a:r>
              <a:rPr lang="zh-CN" altLang="en-US" sz="2800" dirty="0"/>
              <a:t>（</a:t>
            </a:r>
            <a:r>
              <a:rPr lang="en-US" altLang="zh-CN" sz="2800" dirty="0"/>
              <a:t>Error Back Propagation</a:t>
            </a:r>
            <a:r>
              <a:rPr lang="zh-CN" altLang="en-US" sz="2800" dirty="0"/>
              <a:t>），即</a:t>
            </a:r>
            <a:r>
              <a:rPr lang="en-US" altLang="zh-CN" sz="2800" dirty="0">
                <a:solidFill>
                  <a:schemeClr val="accent2"/>
                </a:solidFill>
              </a:rPr>
              <a:t>BP</a:t>
            </a:r>
            <a:r>
              <a:rPr lang="zh-CN" altLang="en-US" sz="2800" dirty="0">
                <a:solidFill>
                  <a:schemeClr val="accent2"/>
                </a:solidFill>
              </a:rPr>
              <a:t>算法</a:t>
            </a:r>
            <a:r>
              <a:rPr lang="zh-CN" altLang="en-US" sz="2800" dirty="0"/>
              <a:t>。</a:t>
            </a:r>
            <a:endParaRPr lang="en-US" altLang="zh-CN" sz="2800" dirty="0"/>
          </a:p>
          <a:p>
            <a:pPr marL="457200" indent="-457200" algn="just">
              <a:buFont typeface="Arial" panose="020B0604020202020204" pitchFamily="34" charset="0"/>
              <a:buChar char="•"/>
            </a:pPr>
            <a:r>
              <a:rPr lang="en-US" altLang="zh-CN" sz="2800" dirty="0"/>
              <a:t>BP</a:t>
            </a:r>
            <a:r>
              <a:rPr lang="zh-CN" altLang="en-US" sz="2800" dirty="0"/>
              <a:t>算法就是</a:t>
            </a:r>
            <a:r>
              <a:rPr lang="zh-CN" altLang="en-US" sz="2800" dirty="0">
                <a:solidFill>
                  <a:srgbClr val="FF0000"/>
                </a:solidFill>
              </a:rPr>
              <a:t>通过比较实际输出</a:t>
            </a:r>
            <a:r>
              <a:rPr lang="en-US" altLang="zh-CN" sz="2800" dirty="0">
                <a:solidFill>
                  <a:srgbClr val="FF0000"/>
                </a:solidFill>
              </a:rPr>
              <a:t>(</a:t>
            </a:r>
            <a:r>
              <a:rPr lang="en-US" altLang="zh-CN" sz="2800" i="1" dirty="0">
                <a:solidFill>
                  <a:srgbClr val="FF0000"/>
                </a:solidFill>
              </a:rPr>
              <a:t>y</a:t>
            </a:r>
            <a:r>
              <a:rPr lang="en-US" altLang="zh-CN" sz="2800" dirty="0">
                <a:solidFill>
                  <a:srgbClr val="FF0000"/>
                </a:solidFill>
              </a:rPr>
              <a:t>) </a:t>
            </a:r>
            <a:r>
              <a:rPr lang="zh-CN" altLang="en-US" sz="2800" dirty="0">
                <a:solidFill>
                  <a:srgbClr val="FF0000"/>
                </a:solidFill>
              </a:rPr>
              <a:t>和期望输出 </a:t>
            </a:r>
            <a:r>
              <a:rPr lang="en-US" altLang="zh-CN" sz="2800" dirty="0">
                <a:solidFill>
                  <a:srgbClr val="FF0000"/>
                </a:solidFill>
              </a:rPr>
              <a:t>(</a:t>
            </a:r>
            <a:r>
              <a:rPr lang="en-US" altLang="zh-CN" sz="2800" i="1" dirty="0">
                <a:solidFill>
                  <a:srgbClr val="FF0000"/>
                </a:solidFill>
              </a:rPr>
              <a:t>r</a:t>
            </a:r>
            <a:r>
              <a:rPr lang="en-US" altLang="zh-CN" sz="2800" dirty="0">
                <a:solidFill>
                  <a:srgbClr val="FF0000"/>
                </a:solidFill>
              </a:rPr>
              <a:t>) </a:t>
            </a:r>
            <a:r>
              <a:rPr lang="zh-CN" altLang="en-US" sz="2800" dirty="0">
                <a:solidFill>
                  <a:srgbClr val="FF0000"/>
                </a:solidFill>
              </a:rPr>
              <a:t>得到误差信号</a:t>
            </a:r>
            <a:r>
              <a:rPr lang="zh-CN" altLang="en-US" sz="2800" dirty="0"/>
              <a:t>，</a:t>
            </a:r>
            <a:r>
              <a:rPr lang="zh-CN" altLang="en-US" sz="2800" dirty="0">
                <a:solidFill>
                  <a:srgbClr val="FF0000"/>
                </a:solidFill>
              </a:rPr>
              <a:t>把误差信号从输出层逐层向前传播得到各层的误差信号</a:t>
            </a:r>
            <a:r>
              <a:rPr lang="zh-CN" altLang="en-US" sz="2800" dirty="0"/>
              <a:t>，</a:t>
            </a:r>
            <a:r>
              <a:rPr lang="zh-CN" altLang="en-US" sz="2800" dirty="0">
                <a:solidFill>
                  <a:srgbClr val="FF0000"/>
                </a:solidFill>
              </a:rPr>
              <a:t>再通过调整各层的连接权重以减小误差</a:t>
            </a:r>
            <a:r>
              <a:rPr lang="zh-CN" altLang="en-US" sz="2800" dirty="0"/>
              <a:t>。权重的调整主要使用</a:t>
            </a:r>
            <a:r>
              <a:rPr lang="zh-CN" altLang="en-US" sz="2800" dirty="0">
                <a:solidFill>
                  <a:srgbClr val="FF0000"/>
                </a:solidFill>
              </a:rPr>
              <a:t>梯度下降法</a:t>
            </a:r>
            <a:r>
              <a:rPr lang="zh-CN" altLang="en-US" sz="2800" dirty="0"/>
              <a:t>。</a:t>
            </a:r>
            <a:endParaRPr lang="en-US" altLang="zh-CN" sz="2800" dirty="0"/>
          </a:p>
          <a:p>
            <a:pPr algn="just"/>
            <a:br>
              <a:rPr lang="zh-CN" altLang="en-US" sz="2800" dirty="0"/>
            </a:br>
            <a:endParaRPr lang="zh-CN" altLang="en-US" sz="2800" dirty="0"/>
          </a:p>
        </p:txBody>
      </p:sp>
      <p:pic>
        <p:nvPicPr>
          <p:cNvPr id="6" name="图片 5"/>
          <p:cNvPicPr>
            <a:picLocks noChangeAspect="1"/>
          </p:cNvPicPr>
          <p:nvPr/>
        </p:nvPicPr>
        <p:blipFill>
          <a:blip r:embed="rId2"/>
          <a:stretch>
            <a:fillRect/>
          </a:stretch>
        </p:blipFill>
        <p:spPr>
          <a:xfrm>
            <a:off x="945944" y="3612931"/>
            <a:ext cx="4315766" cy="3108543"/>
          </a:xfrm>
          <a:prstGeom prst="rect">
            <a:avLst/>
          </a:prstGeom>
        </p:spPr>
      </p:pic>
      <p:sp>
        <p:nvSpPr>
          <p:cNvPr id="7" name="文本框 6"/>
          <p:cNvSpPr txBox="1"/>
          <p:nvPr/>
        </p:nvSpPr>
        <p:spPr>
          <a:xfrm>
            <a:off x="5642429" y="6053942"/>
            <a:ext cx="1854926" cy="461665"/>
          </a:xfrm>
          <a:prstGeom prst="rect">
            <a:avLst/>
          </a:prstGeom>
          <a:noFill/>
        </p:spPr>
        <p:txBody>
          <a:bodyPr wrap="square" rtlCol="0">
            <a:spAutoFit/>
          </a:bodyPr>
          <a:lstStyle/>
          <a:p>
            <a:r>
              <a:rPr lang="zh-CN" altLang="en-US" sz="2400" dirty="0"/>
              <a:t>梯度下降法</a:t>
            </a:r>
          </a:p>
        </p:txBody>
      </p:sp>
      <p:graphicFrame>
        <p:nvGraphicFramePr>
          <p:cNvPr id="8" name="对象 7"/>
          <p:cNvGraphicFramePr>
            <a:graphicFrameLocks noChangeAspect="1"/>
          </p:cNvGraphicFramePr>
          <p:nvPr/>
        </p:nvGraphicFramePr>
        <p:xfrm>
          <a:off x="7822640" y="4801887"/>
          <a:ext cx="2014415" cy="895332"/>
        </p:xfrm>
        <a:graphic>
          <a:graphicData uri="http://schemas.openxmlformats.org/presentationml/2006/ole">
            <mc:AlternateContent xmlns:mc="http://schemas.openxmlformats.org/markup-compatibility/2006">
              <mc:Choice xmlns:v="urn:schemas-microsoft-com:vml" Requires="v">
                <p:oleObj name="Equation" r:id="rId3" imgW="1269720" imgH="609480" progId="Equation.DSMT4">
                  <p:embed/>
                </p:oleObj>
              </mc:Choice>
              <mc:Fallback>
                <p:oleObj name="Equation" r:id="rId3" imgW="1269720" imgH="609480" progId="Equation.DSMT4">
                  <p:embed/>
                  <p:pic>
                    <p:nvPicPr>
                      <p:cNvPr id="8" name="对象 7"/>
                      <p:cNvPicPr/>
                      <p:nvPr/>
                    </p:nvPicPr>
                    <p:blipFill>
                      <a:blip r:embed="rId4"/>
                      <a:stretch>
                        <a:fillRect/>
                      </a:stretch>
                    </p:blipFill>
                    <p:spPr>
                      <a:xfrm>
                        <a:off x="7822640" y="4801887"/>
                        <a:ext cx="2014415" cy="895332"/>
                      </a:xfrm>
                      <a:prstGeom prst="rect">
                        <a:avLst/>
                      </a:prstGeom>
                    </p:spPr>
                  </p:pic>
                </p:oleObj>
              </mc:Fallback>
            </mc:AlternateContent>
          </a:graphicData>
        </a:graphic>
      </p:graphicFrame>
      <p:sp>
        <p:nvSpPr>
          <p:cNvPr id="9" name="文本框 8"/>
          <p:cNvSpPr txBox="1"/>
          <p:nvPr/>
        </p:nvSpPr>
        <p:spPr>
          <a:xfrm>
            <a:off x="5642429" y="5030994"/>
            <a:ext cx="2429691" cy="461665"/>
          </a:xfrm>
          <a:prstGeom prst="rect">
            <a:avLst/>
          </a:prstGeom>
          <a:noFill/>
        </p:spPr>
        <p:txBody>
          <a:bodyPr wrap="square" rtlCol="0">
            <a:spAutoFit/>
          </a:bodyPr>
          <a:lstStyle/>
          <a:p>
            <a:r>
              <a:rPr lang="zh-CN" altLang="en-US" sz="2400" dirty="0"/>
              <a:t>权重调整公式：</a:t>
            </a:r>
          </a:p>
        </p:txBody>
      </p:sp>
      <p:graphicFrame>
        <p:nvGraphicFramePr>
          <p:cNvPr id="11" name="对象 10"/>
          <p:cNvGraphicFramePr>
            <a:graphicFrameLocks noChangeAspect="1"/>
          </p:cNvGraphicFramePr>
          <p:nvPr/>
        </p:nvGraphicFramePr>
        <p:xfrm>
          <a:off x="7876967" y="3683000"/>
          <a:ext cx="2535238" cy="1000125"/>
        </p:xfrm>
        <a:graphic>
          <a:graphicData uri="http://schemas.openxmlformats.org/presentationml/2006/ole">
            <mc:AlternateContent xmlns:mc="http://schemas.openxmlformats.org/markup-compatibility/2006">
              <mc:Choice xmlns:v="urn:schemas-microsoft-com:vml" Requires="v">
                <p:oleObj name="Equation" r:id="rId5" imgW="1828800" imgH="685800" progId="Equation.DSMT4">
                  <p:embed/>
                </p:oleObj>
              </mc:Choice>
              <mc:Fallback>
                <p:oleObj name="Equation" r:id="rId5" imgW="1828800" imgH="685800" progId="Equation.DSMT4">
                  <p:embed/>
                  <p:pic>
                    <p:nvPicPr>
                      <p:cNvPr id="11" name="对象 10"/>
                      <p:cNvPicPr/>
                      <p:nvPr/>
                    </p:nvPicPr>
                    <p:blipFill>
                      <a:blip r:embed="rId6"/>
                      <a:stretch>
                        <a:fillRect/>
                      </a:stretch>
                    </p:blipFill>
                    <p:spPr>
                      <a:xfrm>
                        <a:off x="7876967" y="3683000"/>
                        <a:ext cx="2535238" cy="1000125"/>
                      </a:xfrm>
                      <a:prstGeom prst="rect">
                        <a:avLst/>
                      </a:prstGeom>
                    </p:spPr>
                  </p:pic>
                </p:oleObj>
              </mc:Fallback>
            </mc:AlternateContent>
          </a:graphicData>
        </a:graphic>
      </p:graphicFrame>
      <p:sp>
        <p:nvSpPr>
          <p:cNvPr id="12" name="文本框 11"/>
          <p:cNvSpPr txBox="1"/>
          <p:nvPr/>
        </p:nvSpPr>
        <p:spPr>
          <a:xfrm>
            <a:off x="5641817" y="3878386"/>
            <a:ext cx="2429691" cy="830997"/>
          </a:xfrm>
          <a:prstGeom prst="rect">
            <a:avLst/>
          </a:prstGeom>
          <a:noFill/>
        </p:spPr>
        <p:txBody>
          <a:bodyPr wrap="square" rtlCol="0">
            <a:spAutoFit/>
          </a:bodyPr>
          <a:lstStyle/>
          <a:p>
            <a:r>
              <a:rPr lang="zh-CN" altLang="en-US" sz="2400" dirty="0"/>
              <a:t>回归问题的</a:t>
            </a:r>
            <a:endParaRPr lang="en-US" altLang="zh-CN" sz="2400" dirty="0"/>
          </a:p>
          <a:p>
            <a:r>
              <a:rPr lang="zh-CN" altLang="en-US" sz="2400" dirty="0"/>
              <a:t>误差函数：</a:t>
            </a:r>
          </a:p>
        </p:txBody>
      </p:sp>
      <p:graphicFrame>
        <p:nvGraphicFramePr>
          <p:cNvPr id="13" name="对象 12">
            <a:extLst>
              <a:ext uri="{FF2B5EF4-FFF2-40B4-BE49-F238E27FC236}">
                <a16:creationId xmlns:a16="http://schemas.microsoft.com/office/drawing/2014/main" id="{27742FD0-FC91-438A-A49C-B891EFDFD9E0}"/>
              </a:ext>
            </a:extLst>
          </p:cNvPr>
          <p:cNvGraphicFramePr>
            <a:graphicFrameLocks noChangeAspect="1"/>
          </p:cNvGraphicFramePr>
          <p:nvPr/>
        </p:nvGraphicFramePr>
        <p:xfrm>
          <a:off x="10380976" y="5072401"/>
          <a:ext cx="282575" cy="354013"/>
        </p:xfrm>
        <a:graphic>
          <a:graphicData uri="http://schemas.openxmlformats.org/presentationml/2006/ole">
            <mc:AlternateContent xmlns:mc="http://schemas.openxmlformats.org/markup-compatibility/2006">
              <mc:Choice xmlns:v="urn:schemas-microsoft-com:vml" Requires="v">
                <p:oleObj name="Equation" r:id="rId7" imgW="177480" imgH="241200" progId="Equation.DSMT4">
                  <p:embed/>
                </p:oleObj>
              </mc:Choice>
              <mc:Fallback>
                <p:oleObj name="Equation" r:id="rId7" imgW="177480" imgH="241200" progId="Equation.DSMT4">
                  <p:embed/>
                  <p:pic>
                    <p:nvPicPr>
                      <p:cNvPr id="13" name="对象 12">
                        <a:extLst>
                          <a:ext uri="{FF2B5EF4-FFF2-40B4-BE49-F238E27FC236}">
                            <a16:creationId xmlns:a16="http://schemas.microsoft.com/office/drawing/2014/main" id="{27742FD0-FC91-438A-A49C-B891EFDFD9E0}"/>
                          </a:ext>
                        </a:extLst>
                      </p:cNvPr>
                      <p:cNvPicPr/>
                      <p:nvPr/>
                    </p:nvPicPr>
                    <p:blipFill>
                      <a:blip r:embed="rId8"/>
                      <a:stretch>
                        <a:fillRect/>
                      </a:stretch>
                    </p:blipFill>
                    <p:spPr>
                      <a:xfrm>
                        <a:off x="10380976" y="5072401"/>
                        <a:ext cx="282575" cy="354013"/>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36177BFC-F30D-4365-9FD3-22B95FF6F99F}"/>
              </a:ext>
            </a:extLst>
          </p:cNvPr>
          <p:cNvSpPr txBox="1"/>
          <p:nvPr/>
        </p:nvSpPr>
        <p:spPr>
          <a:xfrm>
            <a:off x="10433154" y="5001013"/>
            <a:ext cx="1758846" cy="461665"/>
          </a:xfrm>
          <a:prstGeom prst="rect">
            <a:avLst/>
          </a:prstGeom>
          <a:noFill/>
        </p:spPr>
        <p:txBody>
          <a:bodyPr wrap="square" rtlCol="0">
            <a:spAutoFit/>
          </a:bodyPr>
          <a:lstStyle/>
          <a:p>
            <a:r>
              <a:rPr lang="zh-CN" altLang="en-US" sz="2400" dirty="0"/>
              <a:t>  是学习率</a:t>
            </a:r>
          </a:p>
        </p:txBody>
      </p:sp>
    </p:spTree>
    <p:extLst>
      <p:ext uri="{BB962C8B-B14F-4D97-AF65-F5344CB8AC3E}">
        <p14:creationId xmlns:p14="http://schemas.microsoft.com/office/powerpoint/2010/main" val="1457938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sp>
        <p:nvSpPr>
          <p:cNvPr id="7" name="文本框 6"/>
          <p:cNvSpPr txBox="1"/>
          <p:nvPr/>
        </p:nvSpPr>
        <p:spPr>
          <a:xfrm>
            <a:off x="4458207" y="1092197"/>
            <a:ext cx="1854926" cy="461665"/>
          </a:xfrm>
          <a:prstGeom prst="rect">
            <a:avLst/>
          </a:prstGeom>
          <a:noFill/>
        </p:spPr>
        <p:txBody>
          <a:bodyPr wrap="square" rtlCol="0">
            <a:spAutoFit/>
          </a:bodyPr>
          <a:lstStyle/>
          <a:p>
            <a:r>
              <a:rPr lang="zh-CN" altLang="en-US" sz="2400" dirty="0"/>
              <a:t>梯度下降法</a:t>
            </a:r>
          </a:p>
        </p:txBody>
      </p:sp>
      <p:pic>
        <p:nvPicPr>
          <p:cNvPr id="21" name="图形 20">
            <a:extLst>
              <a:ext uri="{FF2B5EF4-FFF2-40B4-BE49-F238E27FC236}">
                <a16:creationId xmlns:a16="http://schemas.microsoft.com/office/drawing/2014/main" id="{46FC2169-0BDA-46B1-BFBC-0D2EC95D37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8227" y="3532838"/>
            <a:ext cx="5362575" cy="361950"/>
          </a:xfrm>
          <a:prstGeom prst="rect">
            <a:avLst/>
          </a:prstGeom>
        </p:spPr>
      </p:pic>
      <p:pic>
        <p:nvPicPr>
          <p:cNvPr id="25" name="图片 24">
            <a:extLst>
              <a:ext uri="{FF2B5EF4-FFF2-40B4-BE49-F238E27FC236}">
                <a16:creationId xmlns:a16="http://schemas.microsoft.com/office/drawing/2014/main" id="{FC02DF85-E317-4F33-AF5F-24ADA7DBD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25" y="4120421"/>
            <a:ext cx="4691296" cy="2490241"/>
          </a:xfrm>
          <a:prstGeom prst="rect">
            <a:avLst/>
          </a:prstGeom>
        </p:spPr>
      </p:pic>
      <p:pic>
        <p:nvPicPr>
          <p:cNvPr id="27" name="图形 26">
            <a:extLst>
              <a:ext uri="{FF2B5EF4-FFF2-40B4-BE49-F238E27FC236}">
                <a16:creationId xmlns:a16="http://schemas.microsoft.com/office/drawing/2014/main" id="{5B91566A-E0FF-46E8-BDA3-43D3BE3D3A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8286" y="4145249"/>
            <a:ext cx="5362575" cy="1085850"/>
          </a:xfrm>
          <a:prstGeom prst="rect">
            <a:avLst/>
          </a:prstGeom>
        </p:spPr>
      </p:pic>
      <p:pic>
        <p:nvPicPr>
          <p:cNvPr id="29" name="图形 28">
            <a:extLst>
              <a:ext uri="{FF2B5EF4-FFF2-40B4-BE49-F238E27FC236}">
                <a16:creationId xmlns:a16="http://schemas.microsoft.com/office/drawing/2014/main" id="{3880EC5C-B471-445F-B8FD-CB82D0142D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58305" y="5671668"/>
            <a:ext cx="5362575" cy="371475"/>
          </a:xfrm>
          <a:prstGeom prst="rect">
            <a:avLst/>
          </a:prstGeom>
        </p:spPr>
      </p:pic>
      <p:pic>
        <p:nvPicPr>
          <p:cNvPr id="31" name="图形 30">
            <a:extLst>
              <a:ext uri="{FF2B5EF4-FFF2-40B4-BE49-F238E27FC236}">
                <a16:creationId xmlns:a16="http://schemas.microsoft.com/office/drawing/2014/main" id="{F79609EE-D078-4F53-9AA4-82F01D66E7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36892" y="1515880"/>
            <a:ext cx="1289154" cy="468473"/>
          </a:xfrm>
          <a:prstGeom prst="rect">
            <a:avLst/>
          </a:prstGeom>
        </p:spPr>
      </p:pic>
      <p:pic>
        <p:nvPicPr>
          <p:cNvPr id="33" name="图片 32">
            <a:extLst>
              <a:ext uri="{FF2B5EF4-FFF2-40B4-BE49-F238E27FC236}">
                <a16:creationId xmlns:a16="http://schemas.microsoft.com/office/drawing/2014/main" id="{69F24C0E-EFAD-407B-A832-2DB6B9F60135}"/>
              </a:ext>
            </a:extLst>
          </p:cNvPr>
          <p:cNvPicPr>
            <a:picLocks noChangeAspect="1"/>
          </p:cNvPicPr>
          <p:nvPr/>
        </p:nvPicPr>
        <p:blipFill>
          <a:blip r:embed="rId11"/>
          <a:stretch>
            <a:fillRect/>
          </a:stretch>
        </p:blipFill>
        <p:spPr>
          <a:xfrm>
            <a:off x="6365119" y="1091549"/>
            <a:ext cx="3629025" cy="2276475"/>
          </a:xfrm>
          <a:prstGeom prst="rect">
            <a:avLst/>
          </a:prstGeom>
        </p:spPr>
      </p:pic>
      <p:pic>
        <p:nvPicPr>
          <p:cNvPr id="35" name="图片 34">
            <a:extLst>
              <a:ext uri="{FF2B5EF4-FFF2-40B4-BE49-F238E27FC236}">
                <a16:creationId xmlns:a16="http://schemas.microsoft.com/office/drawing/2014/main" id="{1B0E857D-90AA-4F76-94F5-9C173DC7BE5C}"/>
              </a:ext>
            </a:extLst>
          </p:cNvPr>
          <p:cNvPicPr>
            <a:picLocks noChangeAspect="1"/>
          </p:cNvPicPr>
          <p:nvPr/>
        </p:nvPicPr>
        <p:blipFill>
          <a:blip r:embed="rId12"/>
          <a:stretch>
            <a:fillRect/>
          </a:stretch>
        </p:blipFill>
        <p:spPr>
          <a:xfrm>
            <a:off x="880672" y="1263155"/>
            <a:ext cx="3505200" cy="2143125"/>
          </a:xfrm>
          <a:prstGeom prst="rect">
            <a:avLst/>
          </a:prstGeom>
        </p:spPr>
      </p:pic>
      <p:pic>
        <p:nvPicPr>
          <p:cNvPr id="37" name="图片 36">
            <a:extLst>
              <a:ext uri="{FF2B5EF4-FFF2-40B4-BE49-F238E27FC236}">
                <a16:creationId xmlns:a16="http://schemas.microsoft.com/office/drawing/2014/main" id="{D2A8873D-2CD9-4766-BB57-2FB66D0D5F20}"/>
              </a:ext>
            </a:extLst>
          </p:cNvPr>
          <p:cNvPicPr>
            <a:picLocks noChangeAspect="1"/>
          </p:cNvPicPr>
          <p:nvPr/>
        </p:nvPicPr>
        <p:blipFill>
          <a:blip r:embed="rId13"/>
          <a:stretch>
            <a:fillRect/>
          </a:stretch>
        </p:blipFill>
        <p:spPr>
          <a:xfrm>
            <a:off x="1325849" y="3497393"/>
            <a:ext cx="2914650" cy="342900"/>
          </a:xfrm>
          <a:prstGeom prst="rect">
            <a:avLst/>
          </a:prstGeom>
        </p:spPr>
      </p:pic>
    </p:spTree>
    <p:extLst>
      <p:ext uri="{BB962C8B-B14F-4D97-AF65-F5344CB8AC3E}">
        <p14:creationId xmlns:p14="http://schemas.microsoft.com/office/powerpoint/2010/main" val="16989898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5000"/>
              </a:lnSpc>
            </a:pPr>
            <a:r>
              <a:rPr lang="zh-CN" altLang="en-US" dirty="0"/>
              <a:t>通过误差反向传播算法调整多层感知器的连接权重时，</a:t>
            </a:r>
            <a:r>
              <a:rPr lang="zh-CN" altLang="en-US" dirty="0">
                <a:solidFill>
                  <a:srgbClr val="FF0000"/>
                </a:solidFill>
              </a:rPr>
              <a:t>一个瓶颈问题就是激活函数</a:t>
            </a:r>
            <a:r>
              <a:rPr lang="zh-CN" altLang="en-US" dirty="0"/>
              <a:t>。 </a:t>
            </a:r>
            <a:r>
              <a:rPr lang="en-US" altLang="zh-CN" dirty="0"/>
              <a:t>M-P </a:t>
            </a:r>
            <a:r>
              <a:rPr lang="zh-CN" altLang="en-US" dirty="0"/>
              <a:t>模型中使用</a:t>
            </a:r>
            <a:r>
              <a:rPr lang="zh-CN" altLang="en-US" dirty="0">
                <a:solidFill>
                  <a:schemeClr val="accent3"/>
                </a:solidFill>
              </a:rPr>
              <a:t>阶跃函数</a:t>
            </a:r>
            <a:r>
              <a:rPr lang="zh-CN" altLang="en-US" dirty="0"/>
              <a:t>作为激活函数，只能输出 </a:t>
            </a:r>
            <a:r>
              <a:rPr lang="en-US" altLang="zh-CN" dirty="0"/>
              <a:t>0</a:t>
            </a:r>
            <a:r>
              <a:rPr lang="zh-CN" altLang="en-US" dirty="0"/>
              <a:t>或 </a:t>
            </a:r>
            <a:r>
              <a:rPr lang="en-US" altLang="zh-CN" dirty="0"/>
              <a:t>1</a:t>
            </a:r>
            <a:r>
              <a:rPr lang="zh-CN" altLang="en-US" dirty="0"/>
              <a:t>，</a:t>
            </a:r>
            <a:r>
              <a:rPr lang="zh-CN" altLang="en-US" dirty="0">
                <a:solidFill>
                  <a:srgbClr val="FF0000"/>
                </a:solidFill>
              </a:rPr>
              <a:t>不连续所以不可导</a:t>
            </a:r>
            <a:r>
              <a:rPr lang="zh-CN" altLang="en-US" dirty="0"/>
              <a:t>。为了使误差能够传播，鲁梅尔哈特等人提出使用可导函数 </a:t>
            </a:r>
            <a:r>
              <a:rPr lang="en-US" altLang="zh-CN" dirty="0">
                <a:solidFill>
                  <a:schemeClr val="accent3"/>
                </a:solidFill>
              </a:rPr>
              <a:t>sigmoid </a:t>
            </a:r>
            <a:r>
              <a:rPr lang="zh-CN" altLang="en-US" dirty="0"/>
              <a:t>作为激活函数。</a:t>
            </a:r>
            <a:br>
              <a:rPr lang="zh-CN" altLang="en-US" dirty="0"/>
            </a:br>
            <a:endParaRPr lang="zh-CN" altLang="en-US" dirty="0"/>
          </a:p>
        </p:txBody>
      </p:sp>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mc:AlternateContent xmlns:mc="http://schemas.openxmlformats.org/markup-compatibility/2006" xmlns:a14="http://schemas.microsoft.com/office/drawing/2010/main">
        <mc:Choice Requires="a14">
          <p:sp>
            <p:nvSpPr>
              <p:cNvPr id="6" name="矩形 5"/>
              <p:cNvSpPr/>
              <p:nvPr/>
            </p:nvSpPr>
            <p:spPr>
              <a:xfrm>
                <a:off x="5834494" y="4034193"/>
                <a:ext cx="3562724" cy="9089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CN" altLang="en-US" sz="2800"/>
                        <m:t>sigmoid</m:t>
                      </m:r>
                      <m:r>
                        <a:rPr lang="zh-CN" altLang="en-US" sz="2800" i="0">
                          <a:latin typeface="Cambria Math" panose="02040503050406030204" pitchFamily="18" charset="0"/>
                        </a:rPr>
                        <m:t>(</m:t>
                      </m:r>
                      <m:r>
                        <a:rPr lang="zh-CN" altLang="en-US" sz="2800" i="1">
                          <a:latin typeface="Cambria Math" panose="02040503050406030204" pitchFamily="18" charset="0"/>
                        </a:rPr>
                        <m:t>𝑥</m:t>
                      </m:r>
                      <m:r>
                        <a:rPr lang="zh-CN" altLang="en-US" sz="2800" i="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r>
                            <a:rPr lang="zh-CN" altLang="en-US" sz="2800" i="0">
                              <a:latin typeface="Cambria Math" panose="02040503050406030204" pitchFamily="18" charset="0"/>
                            </a:rPr>
                            <m:t>1+</m:t>
                          </m:r>
                          <m:sSup>
                            <m:sSupPr>
                              <m:ctrlPr>
                                <a:rPr lang="zh-CN" altLang="en-US" sz="2800" i="1">
                                  <a:latin typeface="Cambria Math" panose="02040503050406030204" pitchFamily="18" charset="0"/>
                                </a:rPr>
                              </m:ctrlPr>
                            </m:sSupPr>
                            <m:e>
                              <m:r>
                                <a:rPr lang="zh-CN" altLang="en-US" sz="2800" i="1">
                                  <a:latin typeface="Cambria Math" panose="02040503050406030204" pitchFamily="18" charset="0"/>
                                </a:rPr>
                                <m:t>𝑒</m:t>
                              </m:r>
                            </m:e>
                            <m:sup>
                              <m:r>
                                <a:rPr lang="zh-CN" altLang="en-US" sz="2800" i="0">
                                  <a:latin typeface="Cambria Math" panose="02040503050406030204" pitchFamily="18" charset="0"/>
                                </a:rPr>
                                <m:t>−</m:t>
                              </m:r>
                              <m:r>
                                <a:rPr lang="zh-CN" altLang="en-US" sz="2800" i="1">
                                  <a:latin typeface="Cambria Math" panose="02040503050406030204" pitchFamily="18" charset="0"/>
                                </a:rPr>
                                <m:t>𝑥</m:t>
                              </m:r>
                            </m:sup>
                          </m:sSup>
                        </m:den>
                      </m:f>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5834494" y="4034193"/>
                <a:ext cx="3562724" cy="908967"/>
              </a:xfrm>
              <a:prstGeom prst="rect">
                <a:avLst/>
              </a:prstGeom>
              <a:blipFill>
                <a:blip r:embed="rId2"/>
                <a:stretch>
                  <a:fillRect/>
                </a:stretch>
              </a:blipFill>
            </p:spPr>
            <p:txBody>
              <a:bodyPr/>
              <a:lstStyle/>
              <a:p>
                <a:r>
                  <a:rPr lang="zh-CN" altLang="en-US">
                    <a:noFill/>
                  </a:rPr>
                  <a:t> </a:t>
                </a:r>
              </a:p>
            </p:txBody>
          </p:sp>
        </mc:Fallback>
      </mc:AlternateContent>
      <p:pic>
        <p:nvPicPr>
          <p:cNvPr id="7" name="图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9241" y="3559763"/>
            <a:ext cx="3960993" cy="2842487"/>
          </a:xfrm>
          <a:prstGeom prst="rect">
            <a:avLst/>
          </a:prstGeom>
          <a:noFill/>
        </p:spPr>
      </p:pic>
    </p:spTree>
    <p:extLst>
      <p:ext uri="{BB962C8B-B14F-4D97-AF65-F5344CB8AC3E}">
        <p14:creationId xmlns:p14="http://schemas.microsoft.com/office/powerpoint/2010/main" val="1554724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1645" y="2760727"/>
            <a:ext cx="4000848" cy="2814632"/>
          </a:xfrm>
          <a:prstGeom prst="rect">
            <a:avLst/>
          </a:prstGeom>
          <a:noFill/>
        </p:spPr>
      </p:pic>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3906" y="2357257"/>
            <a:ext cx="4154120" cy="3083189"/>
          </a:xfrm>
          <a:prstGeom prst="rect">
            <a:avLst/>
          </a:prstGeom>
          <a:noFill/>
        </p:spPr>
      </p:pic>
      <p:graphicFrame>
        <p:nvGraphicFramePr>
          <p:cNvPr id="7" name="对象 6"/>
          <p:cNvGraphicFramePr>
            <a:graphicFrameLocks noChangeAspect="1"/>
          </p:cNvGraphicFramePr>
          <p:nvPr>
            <p:extLst>
              <p:ext uri="{D42A27DB-BD31-4B8C-83A1-F6EECF244321}">
                <p14:modId xmlns:p14="http://schemas.microsoft.com/office/powerpoint/2010/main" val="3113263954"/>
              </p:ext>
            </p:extLst>
          </p:nvPr>
        </p:nvGraphicFramePr>
        <p:xfrm>
          <a:off x="1781116" y="5688436"/>
          <a:ext cx="2411056" cy="804490"/>
        </p:xfrm>
        <a:graphic>
          <a:graphicData uri="http://schemas.openxmlformats.org/presentationml/2006/ole">
            <mc:AlternateContent xmlns:mc="http://schemas.openxmlformats.org/markup-compatibility/2006">
              <mc:Choice xmlns:v="urn:schemas-microsoft-com:vml" Requires="v">
                <p:oleObj name="Equation" r:id="rId4" imgW="1854000" imgH="647640" progId="Equation.DSMT4">
                  <p:embed/>
                </p:oleObj>
              </mc:Choice>
              <mc:Fallback>
                <p:oleObj name="Equation" r:id="rId4" imgW="1854000" imgH="647640" progId="Equation.DSMT4">
                  <p:embed/>
                  <p:pic>
                    <p:nvPicPr>
                      <p:cNvPr id="0" name=""/>
                      <p:cNvPicPr/>
                      <p:nvPr/>
                    </p:nvPicPr>
                    <p:blipFill>
                      <a:blip r:embed="rId5"/>
                      <a:stretch>
                        <a:fillRect/>
                      </a:stretch>
                    </p:blipFill>
                    <p:spPr>
                      <a:xfrm>
                        <a:off x="1781116" y="5688436"/>
                        <a:ext cx="2411056" cy="804490"/>
                      </a:xfrm>
                      <a:prstGeom prst="rect">
                        <a:avLst/>
                      </a:prstGeom>
                    </p:spPr>
                  </p:pic>
                </p:oleObj>
              </mc:Fallback>
            </mc:AlternateContent>
          </a:graphicData>
        </a:graphic>
      </p:graphicFrame>
      <p:sp>
        <p:nvSpPr>
          <p:cNvPr id="8" name="文本框 7"/>
          <p:cNvSpPr txBox="1"/>
          <p:nvPr/>
        </p:nvSpPr>
        <p:spPr>
          <a:xfrm>
            <a:off x="857864" y="1206573"/>
            <a:ext cx="10361023" cy="130817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dirty="0"/>
              <a:t>其他常用的激活函数还有</a:t>
            </a:r>
            <a:r>
              <a:rPr lang="en-US" altLang="zh-CN" sz="2800" dirty="0" err="1"/>
              <a:t>tanh</a:t>
            </a:r>
            <a:r>
              <a:rPr lang="zh-CN" altLang="en-US" sz="2800" dirty="0"/>
              <a:t>，</a:t>
            </a:r>
            <a:r>
              <a:rPr lang="en-US" altLang="zh-CN" sz="2800" dirty="0" err="1"/>
              <a:t>ReLu</a:t>
            </a:r>
            <a:r>
              <a:rPr lang="zh-CN" altLang="en-US" sz="2800" dirty="0"/>
              <a:t>（</a:t>
            </a:r>
            <a:r>
              <a:rPr lang="en-US" altLang="zh-CN" sz="2800" dirty="0"/>
              <a:t>Rectified Linear Unit,</a:t>
            </a:r>
            <a:r>
              <a:rPr lang="zh-CN" altLang="en-US" sz="2800" dirty="0"/>
              <a:t>修正线性单元</a:t>
            </a:r>
            <a:r>
              <a:rPr lang="en-US" altLang="zh-CN" sz="2800" dirty="0"/>
              <a:t> </a:t>
            </a:r>
            <a:r>
              <a:rPr lang="zh-CN" altLang="en-US" sz="2800" dirty="0"/>
              <a:t>）等</a:t>
            </a:r>
          </a:p>
        </p:txBody>
      </p:sp>
      <p:graphicFrame>
        <p:nvGraphicFramePr>
          <p:cNvPr id="9" name="对象 8"/>
          <p:cNvGraphicFramePr>
            <a:graphicFrameLocks noChangeAspect="1"/>
          </p:cNvGraphicFramePr>
          <p:nvPr>
            <p:extLst>
              <p:ext uri="{D42A27DB-BD31-4B8C-83A1-F6EECF244321}">
                <p14:modId xmlns:p14="http://schemas.microsoft.com/office/powerpoint/2010/main" val="2715602801"/>
              </p:ext>
            </p:extLst>
          </p:nvPr>
        </p:nvGraphicFramePr>
        <p:xfrm>
          <a:off x="6633936" y="5539045"/>
          <a:ext cx="3325055" cy="953881"/>
        </p:xfrm>
        <a:graphic>
          <a:graphicData uri="http://schemas.openxmlformats.org/presentationml/2006/ole">
            <mc:AlternateContent xmlns:mc="http://schemas.openxmlformats.org/markup-compatibility/2006">
              <mc:Choice xmlns:v="urn:schemas-microsoft-com:vml" Requires="v">
                <p:oleObj name="Equation" r:id="rId6" imgW="2539800" imgH="736560" progId="Equation.DSMT4">
                  <p:embed/>
                </p:oleObj>
              </mc:Choice>
              <mc:Fallback>
                <p:oleObj name="Equation" r:id="rId6" imgW="2539800" imgH="736560" progId="Equation.DSMT4">
                  <p:embed/>
                  <p:pic>
                    <p:nvPicPr>
                      <p:cNvPr id="0" name=""/>
                      <p:cNvPicPr/>
                      <p:nvPr/>
                    </p:nvPicPr>
                    <p:blipFill>
                      <a:blip r:embed="rId7"/>
                      <a:stretch>
                        <a:fillRect/>
                      </a:stretch>
                    </p:blipFill>
                    <p:spPr>
                      <a:xfrm>
                        <a:off x="6633936" y="5539045"/>
                        <a:ext cx="3325055" cy="953881"/>
                      </a:xfrm>
                      <a:prstGeom prst="rect">
                        <a:avLst/>
                      </a:prstGeom>
                    </p:spPr>
                  </p:pic>
                </p:oleObj>
              </mc:Fallback>
            </mc:AlternateContent>
          </a:graphicData>
        </a:graphic>
      </p:graphicFrame>
    </p:spTree>
    <p:extLst>
      <p:ext uri="{BB962C8B-B14F-4D97-AF65-F5344CB8AC3E}">
        <p14:creationId xmlns:p14="http://schemas.microsoft.com/office/powerpoint/2010/main" val="927694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88</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pic>
        <p:nvPicPr>
          <p:cNvPr id="6" name="图片 5"/>
          <p:cNvPicPr>
            <a:picLocks noChangeAspect="1"/>
          </p:cNvPicPr>
          <p:nvPr/>
        </p:nvPicPr>
        <p:blipFill>
          <a:blip r:embed="rId2"/>
          <a:stretch>
            <a:fillRect/>
          </a:stretch>
        </p:blipFill>
        <p:spPr>
          <a:xfrm>
            <a:off x="1063666" y="2822338"/>
            <a:ext cx="3918053" cy="3824833"/>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735517" y="1319420"/>
                <a:ext cx="10378440" cy="1259832"/>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以</a:t>
                </a:r>
                <a:r>
                  <a:rPr lang="zh-CN" altLang="en-US" sz="2400" dirty="0">
                    <a:solidFill>
                      <a:srgbClr val="FF0000"/>
                    </a:solidFill>
                  </a:rPr>
                  <a:t>包含一个中间层和一个输出单元 </a:t>
                </a:r>
                <a:r>
                  <a:rPr lang="en-US" altLang="zh-CN" sz="2400" dirty="0">
                    <a:solidFill>
                      <a:srgbClr val="FF0000"/>
                    </a:solidFill>
                  </a:rPr>
                  <a:t>y </a:t>
                </a:r>
                <a:r>
                  <a:rPr lang="zh-CN" altLang="en-US" sz="2400" dirty="0">
                    <a:solidFill>
                      <a:srgbClr val="FF0000"/>
                    </a:solidFill>
                  </a:rPr>
                  <a:t>的多层感知器为例</a:t>
                </a:r>
                <a:r>
                  <a:rPr lang="zh-CN" altLang="en-US" sz="2400" dirty="0"/>
                  <a:t>。</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𝑖𝑗</m:t>
                        </m:r>
                      </m:sub>
                    </m:sSub>
                  </m:oMath>
                </a14:m>
                <a:r>
                  <a:rPr lang="zh-CN" altLang="en-US" sz="2400" dirty="0"/>
                  <a:t>表示输入层与中间层之间的连接权重，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Sub>
                  </m:oMath>
                </a14:m>
                <a:r>
                  <a:rPr lang="en-US" altLang="zh-CN" sz="2400" dirty="0"/>
                  <a:t> </a:t>
                </a:r>
                <a:r>
                  <a:rPr lang="zh-CN" altLang="en-US" sz="2400" dirty="0"/>
                  <a:t>表示中间层与输出层之间的连接权重。 </a:t>
                </a:r>
                <a:r>
                  <a:rPr lang="en-US" altLang="zh-CN" sz="2400" i="1" dirty="0" err="1"/>
                  <a:t>i</a:t>
                </a:r>
                <a:r>
                  <a:rPr lang="en-US" altLang="zh-CN" sz="2400" i="1" dirty="0"/>
                  <a:t> </a:t>
                </a:r>
                <a:r>
                  <a:rPr lang="zh-CN" altLang="en-US" sz="2400" dirty="0"/>
                  <a:t>表示输入层单元， </a:t>
                </a:r>
                <a:r>
                  <a:rPr lang="en-US" altLang="zh-CN" sz="2400" i="1" dirty="0"/>
                  <a:t>j </a:t>
                </a:r>
                <a:r>
                  <a:rPr lang="zh-CN" altLang="en-US" sz="2400" dirty="0"/>
                  <a:t>表示中间层单元。</a:t>
                </a:r>
                <a:r>
                  <a:rPr lang="zh-CN" altLang="en-US" sz="2400" dirty="0">
                    <a:solidFill>
                      <a:srgbClr val="FF0000"/>
                    </a:solidFill>
                  </a:rPr>
                  <a:t>激活函数是</a:t>
                </a:r>
                <a:r>
                  <a:rPr lang="en-US" altLang="zh-CN" sz="2400" dirty="0">
                    <a:solidFill>
                      <a:srgbClr val="FF0000"/>
                    </a:solidFill>
                  </a:rPr>
                  <a:t>Sigmoid</a:t>
                </a:r>
                <a:r>
                  <a:rPr lang="zh-CN" altLang="en-US" sz="2400" dirty="0">
                    <a:solidFill>
                      <a:srgbClr val="FF0000"/>
                    </a:solidFill>
                  </a:rPr>
                  <a:t>函数</a:t>
                </a:r>
              </a:p>
            </p:txBody>
          </p:sp>
        </mc:Choice>
        <mc:Fallback xmlns="">
          <p:sp>
            <p:nvSpPr>
              <p:cNvPr id="7" name="文本框 6"/>
              <p:cNvSpPr txBox="1">
                <a:spLocks noRot="1" noChangeAspect="1" noMove="1" noResize="1" noEditPoints="1" noAdjustHandles="1" noChangeArrowheads="1" noChangeShapeType="1" noTextEdit="1"/>
              </p:cNvSpPr>
              <p:nvPr/>
            </p:nvSpPr>
            <p:spPr>
              <a:xfrm>
                <a:off x="735517" y="1319420"/>
                <a:ext cx="10378440" cy="1259832"/>
              </a:xfrm>
              <a:prstGeom prst="rect">
                <a:avLst/>
              </a:prstGeom>
              <a:blipFill>
                <a:blip r:embed="rId3"/>
                <a:stretch>
                  <a:fillRect l="-823" t="-3865"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420426" y="2822338"/>
                <a:ext cx="5641151" cy="1599412"/>
              </a:xfrm>
              <a:prstGeom prst="rect">
                <a:avLst/>
              </a:prstGeom>
            </p:spPr>
            <p:txBody>
              <a:bodyPr wrap="square">
                <a:spAutoFit/>
              </a:bodyPr>
              <a:lstStyle/>
              <a:p>
                <a:pPr marL="342900" indent="-342900">
                  <a:buFont typeface="Arial" panose="020B0604020202020204" pitchFamily="34" charset="0"/>
                  <a:buChar char="•"/>
                </a:pPr>
                <a:r>
                  <a:rPr lang="zh-CN" altLang="en-US" sz="2400" dirty="0"/>
                  <a:t>首先</a:t>
                </a:r>
                <a:r>
                  <a:rPr lang="zh-CN" altLang="en-US" sz="2400" dirty="0">
                    <a:solidFill>
                      <a:srgbClr val="FF0000"/>
                    </a:solidFill>
                  </a:rPr>
                  <a:t>调整中间层与输出层之间的连接权重</a:t>
                </a:r>
                <a:r>
                  <a:rPr lang="zh-CN" altLang="en-US" sz="2400" dirty="0"/>
                  <a:t>，把误差函数 </a:t>
                </a:r>
                <a:r>
                  <a:rPr lang="en-US" altLang="zh-CN" sz="2400" i="1" dirty="0"/>
                  <a:t>E </a:t>
                </a:r>
                <a:r>
                  <a:rPr lang="zh-CN" altLang="en-US" sz="2400" dirty="0"/>
                  <a:t>对连接权重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Sub>
                  </m:oMath>
                </a14:m>
                <a:r>
                  <a:rPr lang="en-US" altLang="zh-CN" sz="2400" dirty="0"/>
                  <a:t> </a:t>
                </a:r>
                <a:r>
                  <a:rPr lang="zh-CN" altLang="en-US" sz="2400" dirty="0"/>
                  <a:t>的求导展开成复合函数求导： </a:t>
                </a:r>
                <a:br>
                  <a:rPr lang="zh-CN" altLang="en-US" sz="2400" dirty="0"/>
                </a:b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5420426" y="2822338"/>
                <a:ext cx="5641151" cy="1599412"/>
              </a:xfrm>
              <a:prstGeom prst="rect">
                <a:avLst/>
              </a:prstGeom>
              <a:blipFill>
                <a:blip r:embed="rId4"/>
                <a:stretch>
                  <a:fillRect l="-1404" t="-3053"/>
                </a:stretch>
              </a:blipFill>
            </p:spPr>
            <p:txBody>
              <a:bodyPr/>
              <a:lstStyle/>
              <a:p>
                <a:r>
                  <a:rPr lang="zh-CN" altLang="en-US">
                    <a:noFill/>
                  </a:rPr>
                  <a:t> </a:t>
                </a:r>
              </a:p>
            </p:txBody>
          </p:sp>
        </mc:Fallback>
      </mc:AlternateContent>
      <p:pic>
        <p:nvPicPr>
          <p:cNvPr id="9" name="图片 8"/>
          <p:cNvPicPr>
            <a:picLocks noChangeAspect="1"/>
          </p:cNvPicPr>
          <p:nvPr/>
        </p:nvPicPr>
        <p:blipFill>
          <a:blip r:embed="rId5"/>
          <a:stretch>
            <a:fillRect/>
          </a:stretch>
        </p:blipFill>
        <p:spPr>
          <a:xfrm>
            <a:off x="7210281" y="4116405"/>
            <a:ext cx="2516290" cy="806325"/>
          </a:xfrm>
          <a:prstGeom prst="rect">
            <a:avLst/>
          </a:prstGeom>
        </p:spPr>
      </p:pic>
      <p:pic>
        <p:nvPicPr>
          <p:cNvPr id="10" name="图片 9"/>
          <p:cNvPicPr>
            <a:picLocks noChangeAspect="1"/>
          </p:cNvPicPr>
          <p:nvPr/>
        </p:nvPicPr>
        <p:blipFill>
          <a:blip r:embed="rId6"/>
          <a:stretch>
            <a:fillRect/>
          </a:stretch>
        </p:blipFill>
        <p:spPr>
          <a:xfrm>
            <a:off x="7350174" y="5077788"/>
            <a:ext cx="2236504" cy="489583"/>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5701780" y="5786423"/>
                <a:ext cx="6096000" cy="1240724"/>
              </a:xfrm>
              <a:prstGeom prst="rect">
                <a:avLst/>
              </a:prstGeom>
            </p:spPr>
            <p:txBody>
              <a:bodyPr>
                <a:spAutoFit/>
              </a:bodyPr>
              <a:lstStyle/>
              <a:p>
                <a:r>
                  <a:rPr lang="zh-CN" altLang="en-US" sz="2400" dirty="0">
                    <a:solidFill>
                      <a:srgbClr val="231F20"/>
                    </a:solidFill>
                    <a:latin typeface="FZSSJW--GB1-0"/>
                  </a:rPr>
                  <a:t>这里， </a:t>
                </a:r>
                <a14:m>
                  <m:oMath xmlns:m="http://schemas.openxmlformats.org/officeDocument/2006/math">
                    <m:sSub>
                      <m:sSubPr>
                        <m:ctrlPr>
                          <a:rPr lang="en-US" altLang="zh-CN" sz="2400" i="1" smtClean="0">
                            <a:solidFill>
                              <a:srgbClr val="231F20"/>
                            </a:solidFill>
                            <a:latin typeface="Cambria Math" panose="02040503050406030204" pitchFamily="18" charset="0"/>
                          </a:rPr>
                        </m:ctrlPr>
                      </m:sSubPr>
                      <m:e>
                        <m:sSub>
                          <m:sSubPr>
                            <m:ctrlPr>
                              <a:rPr lang="en-US" altLang="zh-CN" sz="2400" i="1">
                                <a:solidFill>
                                  <a:srgbClr val="231F20"/>
                                </a:solidFill>
                                <a:latin typeface="Cambria Math" panose="02040503050406030204" pitchFamily="18" charset="0"/>
                              </a:rPr>
                            </m:ctrlPr>
                          </m:sSubPr>
                          <m:e>
                            <m:r>
                              <a:rPr lang="en-US" altLang="zh-CN" sz="2400" b="0" i="1" smtClean="0">
                                <a:solidFill>
                                  <a:srgbClr val="231F20"/>
                                </a:solidFill>
                                <a:latin typeface="Cambria Math" panose="02040503050406030204" pitchFamily="18" charset="0"/>
                              </a:rPr>
                              <m:t>𝑢</m:t>
                            </m:r>
                          </m:e>
                          <m:sub>
                            <m:r>
                              <a:rPr lang="en-US" altLang="zh-CN" sz="2400" b="0" i="1" smtClean="0">
                                <a:solidFill>
                                  <a:srgbClr val="231F20"/>
                                </a:solidFill>
                                <a:latin typeface="Cambria Math" panose="02040503050406030204" pitchFamily="18" charset="0"/>
                              </a:rPr>
                              <m:t>21</m:t>
                            </m:r>
                          </m:sub>
                        </m:sSub>
                        <m:r>
                          <m:rPr>
                            <m:nor/>
                          </m:rPr>
                          <a:rPr lang="zh-CN" altLang="en-US" sz="2400" dirty="0">
                            <a:solidFill>
                              <a:srgbClr val="231F20"/>
                            </a:solidFill>
                            <a:latin typeface="FZSSJW--GB1-0"/>
                          </a:rPr>
                          <m:t>表示</m:t>
                        </m:r>
                        <m:r>
                          <a:rPr lang="zh-CN" altLang="en-US" sz="2400" i="1" dirty="0">
                            <a:solidFill>
                              <a:srgbClr val="231F20"/>
                            </a:solidFill>
                            <a:latin typeface="Cambria Math" panose="02040503050406030204" pitchFamily="18" charset="0"/>
                          </a:rPr>
                          <m:t>中间层到输出层的</m:t>
                        </m:r>
                        <m:r>
                          <m:rPr>
                            <m:nor/>
                          </m:rPr>
                          <a:rPr lang="zh-CN" altLang="en-US" sz="2400" dirty="0">
                            <a:solidFill>
                              <a:srgbClr val="231F20"/>
                            </a:solidFill>
                            <a:latin typeface="FZSSJW--GB1-0"/>
                          </a:rPr>
                          <m:t>值</m:t>
                        </m:r>
                        <m:r>
                          <a:rPr lang="zh-CN" altLang="en-US" sz="2400" i="1" dirty="0">
                            <a:solidFill>
                              <a:srgbClr val="231F20"/>
                            </a:solidFill>
                            <a:latin typeface="Cambria Math" panose="02040503050406030204" pitchFamily="18" charset="0"/>
                          </a:rPr>
                          <m:t>，</m:t>
                        </m:r>
                        <m:r>
                          <a:rPr lang="en-US" altLang="zh-CN" sz="2400" b="0" i="1" smtClean="0">
                            <a:solidFill>
                              <a:srgbClr val="231F20"/>
                            </a:solidFill>
                            <a:latin typeface="Cambria Math" panose="02040503050406030204" pitchFamily="18" charset="0"/>
                          </a:rPr>
                          <m:t>𝑧</m:t>
                        </m:r>
                      </m:e>
                      <m:sub>
                        <m:r>
                          <a:rPr lang="en-US" altLang="zh-CN" sz="2400" b="0" i="1" smtClean="0">
                            <a:solidFill>
                              <a:srgbClr val="231F20"/>
                            </a:solidFill>
                            <a:latin typeface="Cambria Math" panose="02040503050406030204" pitchFamily="18" charset="0"/>
                          </a:rPr>
                          <m:t>𝑗</m:t>
                        </m:r>
                      </m:sub>
                    </m:sSub>
                  </m:oMath>
                </a14:m>
                <a:r>
                  <a:rPr lang="zh-CN" altLang="en-US" sz="2400" dirty="0">
                    <a:solidFill>
                      <a:srgbClr val="231F20"/>
                    </a:solidFill>
                    <a:latin typeface="FZSSJW--GB1-0"/>
                  </a:rPr>
                  <a:t>表示中间层的值。</a:t>
                </a:r>
                <a:r>
                  <a:rPr lang="zh-CN" altLang="en-US" sz="2400" dirty="0"/>
                  <a:t> </a:t>
                </a:r>
                <a:br>
                  <a:rPr lang="zh-CN" altLang="en-US" sz="2400" dirty="0"/>
                </a:b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701780" y="5786423"/>
                <a:ext cx="6096000" cy="1240724"/>
              </a:xfrm>
              <a:prstGeom prst="rect">
                <a:avLst/>
              </a:prstGeom>
              <a:blipFill>
                <a:blip r:embed="rId7"/>
                <a:stretch>
                  <a:fillRect l="-1500" t="-34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8461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BP</a:t>
            </a:r>
            <a:r>
              <a:rPr lang="zh-CN" altLang="en-US" dirty="0"/>
              <a:t>算法</a:t>
            </a:r>
          </a:p>
        </p:txBody>
      </p:sp>
      <p:pic>
        <p:nvPicPr>
          <p:cNvPr id="10" name="图片 9">
            <a:extLst>
              <a:ext uri="{FF2B5EF4-FFF2-40B4-BE49-F238E27FC236}">
                <a16:creationId xmlns:a16="http://schemas.microsoft.com/office/drawing/2014/main" id="{782FBDF9-CC3F-4156-A88B-E92CF7CA2309}"/>
              </a:ext>
            </a:extLst>
          </p:cNvPr>
          <p:cNvPicPr>
            <a:picLocks noChangeAspect="1"/>
          </p:cNvPicPr>
          <p:nvPr/>
        </p:nvPicPr>
        <p:blipFill>
          <a:blip r:embed="rId2"/>
          <a:stretch>
            <a:fillRect/>
          </a:stretch>
        </p:blipFill>
        <p:spPr>
          <a:xfrm>
            <a:off x="6322345" y="1274164"/>
            <a:ext cx="4665445" cy="5111646"/>
          </a:xfrm>
          <a:prstGeom prst="rect">
            <a:avLst/>
          </a:prstGeom>
        </p:spPr>
      </p:pic>
      <p:pic>
        <p:nvPicPr>
          <p:cNvPr id="7" name="图片 6">
            <a:extLst>
              <a:ext uri="{FF2B5EF4-FFF2-40B4-BE49-F238E27FC236}">
                <a16:creationId xmlns:a16="http://schemas.microsoft.com/office/drawing/2014/main" id="{264A1EAF-698B-4301-AD01-646EF7B25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192" y="3770027"/>
            <a:ext cx="4452080" cy="2630773"/>
          </a:xfrm>
          <a:prstGeom prst="rect">
            <a:avLst/>
          </a:prstGeom>
        </p:spPr>
      </p:pic>
      <p:pic>
        <p:nvPicPr>
          <p:cNvPr id="8" name="图片 7">
            <a:extLst>
              <a:ext uri="{FF2B5EF4-FFF2-40B4-BE49-F238E27FC236}">
                <a16:creationId xmlns:a16="http://schemas.microsoft.com/office/drawing/2014/main" id="{4A4FDC39-5885-4CB2-AC20-AD2EE6FCDA89}"/>
              </a:ext>
            </a:extLst>
          </p:cNvPr>
          <p:cNvPicPr>
            <a:picLocks noChangeAspect="1"/>
          </p:cNvPicPr>
          <p:nvPr/>
        </p:nvPicPr>
        <p:blipFill>
          <a:blip r:embed="rId4"/>
          <a:stretch>
            <a:fillRect/>
          </a:stretch>
        </p:blipFill>
        <p:spPr>
          <a:xfrm>
            <a:off x="1214203" y="1214202"/>
            <a:ext cx="4542020" cy="2458387"/>
          </a:xfrm>
          <a:prstGeom prst="rect">
            <a:avLst/>
          </a:prstGeom>
        </p:spPr>
      </p:pic>
    </p:spTree>
    <p:extLst>
      <p:ext uri="{BB962C8B-B14F-4D97-AF65-F5344CB8AC3E}">
        <p14:creationId xmlns:p14="http://schemas.microsoft.com/office/powerpoint/2010/main" val="4053964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FCA28-901B-AD38-E3ED-68C1D1DA81F0}"/>
            </a:ext>
          </a:extLst>
        </p:cNvPr>
        <p:cNvGrpSpPr/>
        <p:nvPr/>
      </p:nvGrpSpPr>
      <p:grpSpPr>
        <a:xfrm>
          <a:off x="0" y="0"/>
          <a:ext cx="0" cy="0"/>
          <a:chOff x="0" y="0"/>
          <a:chExt cx="0" cy="0"/>
        </a:xfrm>
      </p:grpSpPr>
      <p:sp>
        <p:nvSpPr>
          <p:cNvPr id="18434" name="标题 1">
            <a:extLst>
              <a:ext uri="{FF2B5EF4-FFF2-40B4-BE49-F238E27FC236}">
                <a16:creationId xmlns:a16="http://schemas.microsoft.com/office/drawing/2014/main" id="{7760A239-A14D-F054-7A7D-3398822245AB}"/>
              </a:ext>
            </a:extLst>
          </p:cNvPr>
          <p:cNvSpPr>
            <a:spLocks noGrp="1"/>
          </p:cNvSpPr>
          <p:nvPr>
            <p:ph type="title"/>
          </p:nvPr>
        </p:nvSpPr>
        <p:spPr>
          <a:xfrm>
            <a:off x="798305" y="0"/>
            <a:ext cx="8153400" cy="990600"/>
          </a:xfrm>
        </p:spPr>
        <p:txBody>
          <a:bodyPr/>
          <a:lstStyle/>
          <a:p>
            <a:r>
              <a:rPr lang="zh-CN" altLang="en-US" dirty="0"/>
              <a:t>矩阵乘法</a:t>
            </a:r>
          </a:p>
        </p:txBody>
      </p:sp>
      <mc:AlternateContent xmlns:mc="http://schemas.openxmlformats.org/markup-compatibility/2006" xmlns:a14="http://schemas.microsoft.com/office/drawing/2010/main">
        <mc:Choice Requires="a14">
          <p:sp>
            <p:nvSpPr>
              <p:cNvPr id="18435" name="内容占位符 2">
                <a:extLst>
                  <a:ext uri="{FF2B5EF4-FFF2-40B4-BE49-F238E27FC236}">
                    <a16:creationId xmlns:a16="http://schemas.microsoft.com/office/drawing/2014/main" id="{56F305D0-B02A-5FB2-0620-F1D9C911DA5B}"/>
                  </a:ext>
                </a:extLst>
              </p:cNvPr>
              <p:cNvSpPr>
                <a:spLocks noGrp="1"/>
              </p:cNvSpPr>
              <p:nvPr>
                <p:ph sz="quarter" idx="1"/>
              </p:nvPr>
            </p:nvSpPr>
            <p:spPr>
              <a:xfrm>
                <a:off x="917574" y="1427920"/>
                <a:ext cx="10346774" cy="5158409"/>
              </a:xfrm>
            </p:spPr>
            <p:txBody>
              <a:bodyPr>
                <a:normAutofit/>
              </a:bodyPr>
              <a:lstStyle/>
              <a:p>
                <a:r>
                  <a:rPr lang="zh-CN" altLang="en-US" sz="3200" dirty="0">
                    <a:solidFill>
                      <a:srgbClr val="0070C0"/>
                    </a:solidFill>
                  </a:rPr>
                  <a:t>矩阵乘法：</a:t>
                </a:r>
                <a:r>
                  <a:rPr lang="zh-CN" altLang="en-US" sz="3200" dirty="0"/>
                  <a:t>两个矩阵满足</a:t>
                </a:r>
                <a:r>
                  <a:rPr lang="zh-CN" altLang="en-US" sz="3200" dirty="0">
                    <a:solidFill>
                      <a:srgbClr val="FF0000"/>
                    </a:solidFill>
                  </a:rPr>
                  <a:t>第一个矩阵的列数与第二个矩阵的行数相等</a:t>
                </a:r>
                <a:r>
                  <a:rPr lang="zh-CN" altLang="en-US" sz="3200" dirty="0"/>
                  <a:t>时，两个矩阵可以相乘。</a:t>
                </a:r>
                <a:endParaRPr lang="en-US" altLang="zh-CN" sz="3200" dirty="0"/>
              </a:p>
              <a:p>
                <a:r>
                  <a:rPr lang="zh-CN" altLang="zh-CN" sz="3200" kern="100" dirty="0">
                    <a:effectLst/>
                    <a:latin typeface="+mn-ea"/>
                    <a:cs typeface="Times New Roman" panose="02020603050405020304" pitchFamily="18" charset="0"/>
                  </a:rPr>
                  <a:t>两个实数矩阵</a:t>
                </a:r>
                <a14:m>
                  <m:oMath xmlns:m="http://schemas.openxmlformats.org/officeDocument/2006/math">
                    <m:r>
                      <a:rPr lang="en-US" altLang="zh-CN" sz="3200" b="1" i="1" kern="100">
                        <a:effectLst/>
                        <a:latin typeface="Cambria Math" panose="02040503050406030204" pitchFamily="18" charset="0"/>
                        <a:cs typeface="Times New Roman" panose="02020603050405020304" pitchFamily="18" charset="0"/>
                      </a:rPr>
                      <m:t>𝑨</m:t>
                    </m:r>
                    <m:r>
                      <a:rPr lang="en-US" altLang="zh-CN" sz="3200" i="1" kern="100">
                        <a:effectLst/>
                        <a:latin typeface="Cambria Math" panose="02040503050406030204" pitchFamily="18" charset="0"/>
                        <a:cs typeface="Times New Roman" panose="02020603050405020304" pitchFamily="18" charset="0"/>
                      </a:rPr>
                      <m:t>∈</m:t>
                    </m:r>
                    <m:sSup>
                      <m:sSupPr>
                        <m:ctrlPr>
                          <a:rPr lang="zh-CN" altLang="zh-CN" sz="3200" i="1" kern="100">
                            <a:effectLst/>
                            <a:latin typeface="Cambria Math" panose="02040503050406030204" pitchFamily="18" charset="0"/>
                            <a:cs typeface="Times New Roman" panose="02020603050405020304" pitchFamily="18" charset="0"/>
                          </a:rPr>
                        </m:ctrlPr>
                      </m:sSupPr>
                      <m:e>
                        <m:r>
                          <a:rPr lang="en-US" altLang="zh-CN" sz="3200" i="1" kern="100">
                            <a:effectLst/>
                            <a:latin typeface="Cambria Math" panose="02040503050406030204" pitchFamily="18" charset="0"/>
                            <a:cs typeface="Times New Roman" panose="02020603050405020304" pitchFamily="18" charset="0"/>
                          </a:rPr>
                          <m:t>ℝ</m:t>
                        </m:r>
                      </m:e>
                      <m:sup>
                        <m:r>
                          <a:rPr lang="en-US" altLang="zh-CN" sz="3200" i="1" kern="100">
                            <a:effectLst/>
                            <a:latin typeface="Cambria Math" panose="02040503050406030204" pitchFamily="18" charset="0"/>
                            <a:cs typeface="Times New Roman" panose="02020603050405020304" pitchFamily="18" charset="0"/>
                          </a:rPr>
                          <m:t>𝑚</m:t>
                        </m:r>
                        <m:r>
                          <a:rPr lang="en-US" altLang="zh-CN" sz="3200" i="1" kern="100">
                            <a:effectLst/>
                            <a:latin typeface="Cambria Math" panose="02040503050406030204" pitchFamily="18" charset="0"/>
                            <a:cs typeface="Times New Roman" panose="02020603050405020304" pitchFamily="18" charset="0"/>
                          </a:rPr>
                          <m:t>×</m:t>
                        </m:r>
                        <m:r>
                          <a:rPr lang="en-US" altLang="zh-CN" sz="3200" i="1" kern="100">
                            <a:effectLst/>
                            <a:latin typeface="Cambria Math" panose="02040503050406030204" pitchFamily="18" charset="0"/>
                            <a:cs typeface="Times New Roman" panose="02020603050405020304" pitchFamily="18" charset="0"/>
                          </a:rPr>
                          <m:t>𝑛</m:t>
                        </m:r>
                      </m:sup>
                    </m:sSup>
                  </m:oMath>
                </a14:m>
                <a:r>
                  <a:rPr lang="zh-CN" altLang="zh-CN" sz="3200" kern="100" dirty="0">
                    <a:effectLst/>
                    <a:latin typeface="+mn-ea"/>
                    <a:cs typeface="Times New Roman" panose="02020603050405020304" pitchFamily="18" charset="0"/>
                  </a:rPr>
                  <a:t>、</a:t>
                </a:r>
                <a14:m>
                  <m:oMath xmlns:m="http://schemas.openxmlformats.org/officeDocument/2006/math">
                    <m:r>
                      <a:rPr lang="en-US" altLang="zh-CN" sz="3200" b="1" i="1" kern="100">
                        <a:effectLst/>
                        <a:latin typeface="Cambria Math" panose="02040503050406030204" pitchFamily="18" charset="0"/>
                        <a:cs typeface="Times New Roman" panose="02020603050405020304" pitchFamily="18" charset="0"/>
                      </a:rPr>
                      <m:t>𝑩</m:t>
                    </m:r>
                    <m:r>
                      <a:rPr lang="en-US" altLang="zh-CN" sz="3200" i="1" kern="100">
                        <a:effectLst/>
                        <a:latin typeface="Cambria Math" panose="02040503050406030204" pitchFamily="18" charset="0"/>
                        <a:cs typeface="Times New Roman" panose="02020603050405020304" pitchFamily="18" charset="0"/>
                      </a:rPr>
                      <m:t>∈</m:t>
                    </m:r>
                    <m:sSup>
                      <m:sSupPr>
                        <m:ctrlPr>
                          <a:rPr lang="zh-CN" altLang="zh-CN" sz="3200" i="1" kern="100">
                            <a:effectLst/>
                            <a:latin typeface="Cambria Math" panose="02040503050406030204" pitchFamily="18" charset="0"/>
                            <a:cs typeface="Times New Roman" panose="02020603050405020304" pitchFamily="18" charset="0"/>
                          </a:rPr>
                        </m:ctrlPr>
                      </m:sSupPr>
                      <m:e>
                        <m:r>
                          <a:rPr lang="en-US" altLang="zh-CN" sz="3200" i="1" kern="100">
                            <a:effectLst/>
                            <a:latin typeface="Cambria Math" panose="02040503050406030204" pitchFamily="18" charset="0"/>
                            <a:cs typeface="Times New Roman" panose="02020603050405020304" pitchFamily="18" charset="0"/>
                          </a:rPr>
                          <m:t>ℝ</m:t>
                        </m:r>
                      </m:e>
                      <m:sup>
                        <m:r>
                          <a:rPr lang="en-US" altLang="zh-CN" sz="3200" i="1" kern="100">
                            <a:effectLst/>
                            <a:latin typeface="Cambria Math" panose="02040503050406030204" pitchFamily="18" charset="0"/>
                            <a:cs typeface="Times New Roman" panose="02020603050405020304" pitchFamily="18" charset="0"/>
                          </a:rPr>
                          <m:t>𝑝</m:t>
                        </m:r>
                        <m:r>
                          <a:rPr lang="en-US" altLang="zh-CN" sz="3200" i="1" kern="100">
                            <a:effectLst/>
                            <a:latin typeface="Cambria Math" panose="02040503050406030204" pitchFamily="18" charset="0"/>
                            <a:cs typeface="Times New Roman" panose="02020603050405020304" pitchFamily="18" charset="0"/>
                          </a:rPr>
                          <m:t>×</m:t>
                        </m:r>
                        <m:r>
                          <a:rPr lang="en-US" altLang="zh-CN" sz="3200" i="1" kern="100">
                            <a:effectLst/>
                            <a:latin typeface="Cambria Math" panose="02040503050406030204" pitchFamily="18" charset="0"/>
                            <a:cs typeface="Times New Roman" panose="02020603050405020304" pitchFamily="18" charset="0"/>
                          </a:rPr>
                          <m:t>𝑞</m:t>
                        </m:r>
                      </m:sup>
                    </m:sSup>
                  </m:oMath>
                </a14:m>
                <a:r>
                  <a:rPr lang="zh-CN" altLang="zh-CN" sz="3200" kern="100" dirty="0">
                    <a:effectLst/>
                    <a:latin typeface="+mn-ea"/>
                    <a:cs typeface="Times New Roman" panose="02020603050405020304" pitchFamily="18" charset="0"/>
                  </a:rPr>
                  <a:t>，满足</a:t>
                </a:r>
                <a14:m>
                  <m:oMath xmlns:m="http://schemas.openxmlformats.org/officeDocument/2006/math">
                    <m:r>
                      <a:rPr lang="en-US" altLang="zh-CN" sz="3200" i="1" kern="100">
                        <a:effectLst/>
                        <a:latin typeface="Cambria Math" panose="02040503050406030204" pitchFamily="18" charset="0"/>
                        <a:cs typeface="Times New Roman" panose="02020603050405020304" pitchFamily="18" charset="0"/>
                      </a:rPr>
                      <m:t>𝑛</m:t>
                    </m:r>
                    <m:r>
                      <a:rPr lang="en-US" altLang="zh-CN" sz="3200" i="1" kern="100">
                        <a:effectLst/>
                        <a:latin typeface="Cambria Math" panose="02040503050406030204" pitchFamily="18" charset="0"/>
                        <a:cs typeface="Times New Roman" panose="02020603050405020304" pitchFamily="18" charset="0"/>
                      </a:rPr>
                      <m:t>=</m:t>
                    </m:r>
                    <m:r>
                      <a:rPr lang="en-US" altLang="zh-CN" sz="3200" i="1" kern="100">
                        <a:effectLst/>
                        <a:latin typeface="Cambria Math" panose="02040503050406030204" pitchFamily="18" charset="0"/>
                        <a:cs typeface="Times New Roman" panose="02020603050405020304" pitchFamily="18" charset="0"/>
                      </a:rPr>
                      <m:t>𝑝</m:t>
                    </m:r>
                  </m:oMath>
                </a14:m>
                <a:r>
                  <a:rPr lang="zh-CN" altLang="zh-CN" sz="3200" kern="100" dirty="0">
                    <a:effectLst/>
                    <a:latin typeface="+mn-ea"/>
                    <a:cs typeface="Times New Roman" panose="02020603050405020304" pitchFamily="18" charset="0"/>
                  </a:rPr>
                  <a:t>时，两个矩阵可以相乘。若按公式定义矩阵</a:t>
                </a:r>
                <a14:m>
                  <m:oMath xmlns:m="http://schemas.openxmlformats.org/officeDocument/2006/math">
                    <m:r>
                      <a:rPr lang="en-US" altLang="zh-CN" sz="3200" b="1" i="1" kern="100">
                        <a:effectLst/>
                        <a:latin typeface="Cambria Math" panose="02040503050406030204" pitchFamily="18" charset="0"/>
                        <a:cs typeface="Times New Roman" panose="02020603050405020304" pitchFamily="18" charset="0"/>
                      </a:rPr>
                      <m:t>𝑪</m:t>
                    </m:r>
                  </m:oMath>
                </a14:m>
                <a:r>
                  <a:rPr lang="zh-CN" altLang="zh-CN" sz="3200" kern="100" dirty="0">
                    <a:effectLst/>
                    <a:latin typeface="+mn-ea"/>
                    <a:cs typeface="Times New Roman" panose="02020603050405020304" pitchFamily="18" charset="0"/>
                  </a:rPr>
                  <a:t>，则：</a:t>
                </a:r>
                <a14:m>
                  <m:oMath xmlns:m="http://schemas.openxmlformats.org/officeDocument/2006/math">
                    <m:r>
                      <a:rPr lang="en-US" altLang="zh-CN" sz="3200" b="1" i="1" kern="100">
                        <a:effectLst/>
                        <a:latin typeface="Cambria Math" panose="02040503050406030204" pitchFamily="18" charset="0"/>
                        <a:cs typeface="Times New Roman" panose="02020603050405020304" pitchFamily="18" charset="0"/>
                      </a:rPr>
                      <m:t>𝑪</m:t>
                    </m:r>
                    <m:r>
                      <a:rPr lang="en-US" altLang="zh-CN" sz="3200" i="1" kern="100">
                        <a:effectLst/>
                        <a:latin typeface="Cambria Math" panose="02040503050406030204" pitchFamily="18" charset="0"/>
                        <a:cs typeface="Times New Roman" panose="02020603050405020304" pitchFamily="18" charset="0"/>
                      </a:rPr>
                      <m:t>=</m:t>
                    </m:r>
                    <m:r>
                      <a:rPr lang="en-US" altLang="zh-CN" sz="3200" b="1" i="1" kern="100">
                        <a:effectLst/>
                        <a:latin typeface="Cambria Math" panose="02040503050406030204" pitchFamily="18" charset="0"/>
                        <a:cs typeface="Times New Roman" panose="02020603050405020304" pitchFamily="18" charset="0"/>
                      </a:rPr>
                      <m:t>𝑨𝑩</m:t>
                    </m:r>
                  </m:oMath>
                </a14:m>
                <a:r>
                  <a:rPr lang="zh-CN" altLang="zh-CN" sz="3200" kern="100" dirty="0">
                    <a:effectLst/>
                    <a:latin typeface="+mn-ea"/>
                    <a:cs typeface="Times New Roman" panose="02020603050405020304" pitchFamily="18" charset="0"/>
                  </a:rPr>
                  <a:t>。</a:t>
                </a:r>
              </a:p>
              <a:p>
                <a:pPr marL="0" indent="0">
                  <a:buNone/>
                </a:pPr>
                <a14:m>
                  <m:oMathPara xmlns:m="http://schemas.openxmlformats.org/officeDocument/2006/math">
                    <m:oMathParaPr>
                      <m:jc m:val="center"/>
                    </m:oMathParaPr>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bHide m:val="on"/>
                          <m:supHide m:val="on"/>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sSub>
                            <m:sSub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32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e>
                      </m:nary>
                    </m:oMath>
                  </m:oMathPara>
                </a14:m>
                <a:endParaRPr lang="en-US" altLang="zh-CN" sz="3200" dirty="0"/>
              </a:p>
              <a:p>
                <a:pPr marL="0" indent="0">
                  <a:buNone/>
                </a:pPr>
                <a:endParaRPr lang="en-US" altLang="zh-CN" sz="3200" dirty="0"/>
              </a:p>
              <a:p>
                <a:pPr lvl="1">
                  <a:lnSpc>
                    <a:spcPct val="115000"/>
                  </a:lnSpc>
                  <a:buFont typeface="Wingdings" panose="05000000000000000000" pitchFamily="2" charset="2"/>
                  <a:buChar char="Ø"/>
                </a:pPr>
                <a:endParaRPr lang="zh-CN" altLang="en-US" dirty="0"/>
              </a:p>
            </p:txBody>
          </p:sp>
        </mc:Choice>
        <mc:Fallback xmlns="">
          <p:sp>
            <p:nvSpPr>
              <p:cNvPr id="18435" name="内容占位符 2">
                <a:extLst>
                  <a:ext uri="{FF2B5EF4-FFF2-40B4-BE49-F238E27FC236}">
                    <a16:creationId xmlns:a16="http://schemas.microsoft.com/office/drawing/2014/main" id="{56F305D0-B02A-5FB2-0620-F1D9C911DA5B}"/>
                  </a:ext>
                </a:extLst>
              </p:cNvPr>
              <p:cNvSpPr>
                <a:spLocks noGrp="1" noRot="1" noChangeAspect="1" noMove="1" noResize="1" noEditPoints="1" noAdjustHandles="1" noChangeArrowheads="1" noChangeShapeType="1" noTextEdit="1"/>
              </p:cNvSpPr>
              <p:nvPr>
                <p:ph sz="quarter" idx="1"/>
              </p:nvPr>
            </p:nvSpPr>
            <p:spPr>
              <a:xfrm>
                <a:off x="917574" y="1427920"/>
                <a:ext cx="10346774" cy="5158409"/>
              </a:xfrm>
              <a:blipFill>
                <a:blip r:embed="rId3"/>
                <a:stretch>
                  <a:fillRect l="-1355" t="-2482"/>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D3117BA-CB63-328E-4C22-24C35F572DDA}"/>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pic>
        <p:nvPicPr>
          <p:cNvPr id="21" name="图片 20">
            <a:extLst>
              <a:ext uri="{FF2B5EF4-FFF2-40B4-BE49-F238E27FC236}">
                <a16:creationId xmlns:a16="http://schemas.microsoft.com/office/drawing/2014/main" id="{5516C322-5156-1704-D7CA-FFD28D453F43}"/>
              </a:ext>
            </a:extLst>
          </p:cNvPr>
          <p:cNvPicPr>
            <a:picLocks noChangeAspect="1"/>
          </p:cNvPicPr>
          <p:nvPr/>
        </p:nvPicPr>
        <p:blipFill>
          <a:blip r:embed="rId4"/>
          <a:stretch>
            <a:fillRect/>
          </a:stretch>
        </p:blipFill>
        <p:spPr>
          <a:xfrm>
            <a:off x="2801479" y="4460355"/>
            <a:ext cx="6638925" cy="1438275"/>
          </a:xfrm>
          <a:prstGeom prst="rect">
            <a:avLst/>
          </a:prstGeom>
        </p:spPr>
      </p:pic>
      <p:cxnSp>
        <p:nvCxnSpPr>
          <p:cNvPr id="11" name="直接连接符 10">
            <a:extLst>
              <a:ext uri="{FF2B5EF4-FFF2-40B4-BE49-F238E27FC236}">
                <a16:creationId xmlns:a16="http://schemas.microsoft.com/office/drawing/2014/main" id="{7F6B2A00-0913-4CEC-688C-26F42F186833}"/>
              </a:ext>
            </a:extLst>
          </p:cNvPr>
          <p:cNvCxnSpPr/>
          <p:nvPr/>
        </p:nvCxnSpPr>
        <p:spPr>
          <a:xfrm>
            <a:off x="6160958" y="4646950"/>
            <a:ext cx="0" cy="1154243"/>
          </a:xfrm>
          <a:prstGeom prst="line">
            <a:avLst/>
          </a:prstGeom>
        </p:spPr>
        <p:style>
          <a:lnRef idx="1">
            <a:schemeClr val="accent3"/>
          </a:lnRef>
          <a:fillRef idx="0">
            <a:schemeClr val="accent3"/>
          </a:fillRef>
          <a:effectRef idx="0">
            <a:schemeClr val="accent3"/>
          </a:effectRef>
          <a:fontRef idx="minor">
            <a:schemeClr val="tx1"/>
          </a:fontRef>
        </p:style>
      </p:cxnSp>
      <p:cxnSp>
        <p:nvCxnSpPr>
          <p:cNvPr id="16" name="直接连接符 15">
            <a:extLst>
              <a:ext uri="{FF2B5EF4-FFF2-40B4-BE49-F238E27FC236}">
                <a16:creationId xmlns:a16="http://schemas.microsoft.com/office/drawing/2014/main" id="{27B71DB5-3574-DCA9-E834-748F60617D0F}"/>
              </a:ext>
            </a:extLst>
          </p:cNvPr>
          <p:cNvCxnSpPr/>
          <p:nvPr/>
        </p:nvCxnSpPr>
        <p:spPr>
          <a:xfrm>
            <a:off x="7165298" y="4631960"/>
            <a:ext cx="0" cy="1154243"/>
          </a:xfrm>
          <a:prstGeom prst="line">
            <a:avLst/>
          </a:prstGeom>
        </p:spPr>
        <p:style>
          <a:lnRef idx="1">
            <a:schemeClr val="accent3"/>
          </a:lnRef>
          <a:fillRef idx="0">
            <a:schemeClr val="accent3"/>
          </a:fillRef>
          <a:effectRef idx="0">
            <a:schemeClr val="accent3"/>
          </a:effectRef>
          <a:fontRef idx="minor">
            <a:schemeClr val="tx1"/>
          </a:fontRef>
        </p:style>
      </p:cxnSp>
      <p:cxnSp>
        <p:nvCxnSpPr>
          <p:cNvPr id="14" name="直接连接符 13">
            <a:extLst>
              <a:ext uri="{FF2B5EF4-FFF2-40B4-BE49-F238E27FC236}">
                <a16:creationId xmlns:a16="http://schemas.microsoft.com/office/drawing/2014/main" id="{1CC31CDE-13D8-DB84-DF08-16D7293A6CE0}"/>
              </a:ext>
            </a:extLst>
          </p:cNvPr>
          <p:cNvCxnSpPr/>
          <p:nvPr/>
        </p:nvCxnSpPr>
        <p:spPr>
          <a:xfrm>
            <a:off x="7600013" y="5186596"/>
            <a:ext cx="14390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9" name="直接连接符 18">
            <a:extLst>
              <a:ext uri="{FF2B5EF4-FFF2-40B4-BE49-F238E27FC236}">
                <a16:creationId xmlns:a16="http://schemas.microsoft.com/office/drawing/2014/main" id="{73EE1E80-0A23-266F-0C91-D38D8A5C0D5A}"/>
              </a:ext>
            </a:extLst>
          </p:cNvPr>
          <p:cNvCxnSpPr/>
          <p:nvPr/>
        </p:nvCxnSpPr>
        <p:spPr>
          <a:xfrm>
            <a:off x="7629994" y="5861155"/>
            <a:ext cx="1439056"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90829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90</a:t>
            </a:fld>
            <a:endParaRPr kumimoji="0" lang="en-US" altLang="zh-CN" sz="1200" b="1" i="0" u="none" strike="noStrike" kern="1200" cap="none" spc="0" normalizeH="0" baseline="0" noProof="0" dirty="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sp>
        <p:nvSpPr>
          <p:cNvPr id="5" name="矩形 4"/>
          <p:cNvSpPr/>
          <p:nvPr/>
        </p:nvSpPr>
        <p:spPr>
          <a:xfrm>
            <a:off x="728145" y="1268060"/>
            <a:ext cx="8475816" cy="523220"/>
          </a:xfrm>
          <a:prstGeom prst="rect">
            <a:avLst/>
          </a:prstGeom>
        </p:spPr>
        <p:txBody>
          <a:bodyPr wrap="square">
            <a:spAutoFit/>
          </a:bodyPr>
          <a:lstStyle/>
          <a:p>
            <a:pPr marL="342900" indent="-342900">
              <a:buFont typeface="Arial" panose="020B0604020202020204" pitchFamily="34" charset="0"/>
              <a:buChar char="•"/>
            </a:pPr>
            <a:r>
              <a:rPr lang="zh-CN" altLang="en-US" sz="2800" dirty="0"/>
              <a:t>于是，中间层到输出层的连接权重调整值如下所示：</a:t>
            </a:r>
          </a:p>
        </p:txBody>
      </p:sp>
      <p:pic>
        <p:nvPicPr>
          <p:cNvPr id="6" name="图片 5"/>
          <p:cNvPicPr>
            <a:picLocks noChangeAspect="1"/>
          </p:cNvPicPr>
          <p:nvPr/>
        </p:nvPicPr>
        <p:blipFill>
          <a:blip r:embed="rId2"/>
          <a:stretch>
            <a:fillRect/>
          </a:stretch>
        </p:blipFill>
        <p:spPr>
          <a:xfrm>
            <a:off x="4829171" y="1879922"/>
            <a:ext cx="3046415" cy="487656"/>
          </a:xfrm>
          <a:prstGeom prst="rect">
            <a:avLst/>
          </a:prstGeom>
        </p:spPr>
      </p:pic>
      <p:sp>
        <p:nvSpPr>
          <p:cNvPr id="7" name="矩形 6"/>
          <p:cNvSpPr/>
          <p:nvPr/>
        </p:nvSpPr>
        <p:spPr>
          <a:xfrm>
            <a:off x="728145" y="2603827"/>
            <a:ext cx="8116052" cy="1384995"/>
          </a:xfrm>
          <a:prstGeom prst="rect">
            <a:avLst/>
          </a:prstGeom>
        </p:spPr>
        <p:txBody>
          <a:bodyPr wrap="square">
            <a:spAutoFit/>
          </a:bodyPr>
          <a:lstStyle/>
          <a:p>
            <a:pPr marL="342900" indent="-342900">
              <a:buFont typeface="Arial" panose="020B0604020202020204" pitchFamily="34" charset="0"/>
              <a:buChar char="•"/>
            </a:pPr>
            <a:r>
              <a:rPr lang="zh-CN" altLang="en-US" sz="2800" dirty="0"/>
              <a:t>接下来</a:t>
            </a:r>
            <a:r>
              <a:rPr lang="zh-CN" altLang="en-US" sz="2800" dirty="0">
                <a:solidFill>
                  <a:srgbClr val="FF0000"/>
                </a:solidFill>
              </a:rPr>
              <a:t>调整输入层与中间层之间的连接权重</a:t>
            </a:r>
            <a:r>
              <a:rPr lang="zh-CN" altLang="en-US" sz="2800" dirty="0"/>
              <a:t>。输入层与中间层之间的连接权重调整值是根据输出层的误差函数确定的，求导公式如下所示</a:t>
            </a:r>
          </a:p>
        </p:txBody>
      </p:sp>
      <p:pic>
        <p:nvPicPr>
          <p:cNvPr id="8" name="图片 7"/>
          <p:cNvPicPr>
            <a:picLocks noChangeAspect="1"/>
          </p:cNvPicPr>
          <p:nvPr/>
        </p:nvPicPr>
        <p:blipFill>
          <a:blip r:embed="rId3"/>
          <a:stretch>
            <a:fillRect/>
          </a:stretch>
        </p:blipFill>
        <p:spPr>
          <a:xfrm>
            <a:off x="5573393" y="3897441"/>
            <a:ext cx="2956011" cy="1456211"/>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815009" y="5128801"/>
                <a:ext cx="7459561" cy="988797"/>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CN" sz="2800" i="1" dirty="0">
                            <a:latin typeface="Cambria Math" panose="02040503050406030204" pitchFamily="18" charset="0"/>
                          </a:rPr>
                        </m:ctrlPr>
                      </m:sSubPr>
                      <m:e>
                        <m:r>
                          <a:rPr lang="zh-CN" altLang="en-US" sz="2800" i="1" dirty="0">
                            <a:latin typeface="Cambria Math" panose="02040503050406030204" pitchFamily="18" charset="0"/>
                          </a:rPr>
                          <m:t>由于</m:t>
                        </m:r>
                        <m:r>
                          <a:rPr lang="en-US" altLang="zh-CN" sz="2800" i="1" dirty="0">
                            <a:latin typeface="Cambria Math" panose="02040503050406030204" pitchFamily="18" charset="0"/>
                          </a:rPr>
                          <m:t>𝑢</m:t>
                        </m:r>
                      </m:e>
                      <m:sub>
                        <m:r>
                          <a:rPr lang="en-US" altLang="zh-CN" sz="2800" i="1" dirty="0">
                            <a:latin typeface="Cambria Math" panose="02040503050406030204" pitchFamily="18" charset="0"/>
                          </a:rPr>
                          <m:t>21</m:t>
                        </m:r>
                      </m:sub>
                    </m:sSub>
                  </m:oMath>
                </a14:m>
                <a:r>
                  <a:rPr lang="zh-CN" altLang="en-US" sz="2800" dirty="0"/>
                  <a:t>是由中间层的值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𝑧</m:t>
                        </m:r>
                      </m:e>
                      <m:sub>
                        <m:r>
                          <a:rPr lang="en-US" altLang="zh-CN" sz="2800" b="0" i="1" smtClean="0">
                            <a:latin typeface="Cambria Math" panose="02040503050406030204" pitchFamily="18" charset="0"/>
                          </a:rPr>
                          <m:t>𝑗</m:t>
                        </m:r>
                      </m:sub>
                    </m:sSub>
                  </m:oMath>
                </a14:m>
                <a:r>
                  <a:rPr lang="zh-CN" altLang="en-US" sz="2800" dirty="0"/>
                  <a:t>和连接权重</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b="0" i="1" smtClean="0">
                            <a:latin typeface="Cambria Math" panose="02040503050406030204" pitchFamily="18" charset="0"/>
                          </a:rPr>
                          <m:t>2</m:t>
                        </m:r>
                        <m:r>
                          <a:rPr lang="en-US" altLang="zh-CN" sz="2800" i="1">
                            <a:latin typeface="Cambria Math" panose="02040503050406030204" pitchFamily="18" charset="0"/>
                          </a:rPr>
                          <m:t>𝑗</m:t>
                        </m:r>
                        <m:r>
                          <a:rPr lang="en-US" altLang="zh-CN" sz="2800" b="0" i="1" smtClean="0">
                            <a:latin typeface="Cambria Math" panose="02040503050406030204" pitchFamily="18" charset="0"/>
                          </a:rPr>
                          <m:t>1</m:t>
                        </m:r>
                      </m:sub>
                    </m:sSub>
                  </m:oMath>
                </a14:m>
                <a:r>
                  <a:rPr lang="zh-CN" altLang="en-US" sz="2800" dirty="0"/>
                  <a:t>计算得到，那么：</a:t>
                </a:r>
              </a:p>
            </p:txBody>
          </p:sp>
        </mc:Choice>
        <mc:Fallback xmlns="">
          <p:sp>
            <p:nvSpPr>
              <p:cNvPr id="9" name="矩形 8"/>
              <p:cNvSpPr>
                <a:spLocks noRot="1" noChangeAspect="1" noMove="1" noResize="1" noEditPoints="1" noAdjustHandles="1" noChangeArrowheads="1" noChangeShapeType="1" noTextEdit="1"/>
              </p:cNvSpPr>
              <p:nvPr/>
            </p:nvSpPr>
            <p:spPr>
              <a:xfrm>
                <a:off x="815009" y="5128801"/>
                <a:ext cx="7459561" cy="988797"/>
              </a:xfrm>
              <a:prstGeom prst="rect">
                <a:avLst/>
              </a:prstGeom>
              <a:blipFill>
                <a:blip r:embed="rId4"/>
                <a:stretch>
                  <a:fillRect t="-6135" r="-491" b="-15951"/>
                </a:stretch>
              </a:blipFill>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5130695" y="5760529"/>
            <a:ext cx="2083604" cy="901191"/>
          </a:xfrm>
          <a:prstGeom prst="rect">
            <a:avLst/>
          </a:prstGeom>
        </p:spPr>
      </p:pic>
      <p:pic>
        <p:nvPicPr>
          <p:cNvPr id="2" name="图片 1">
            <a:extLst>
              <a:ext uri="{FF2B5EF4-FFF2-40B4-BE49-F238E27FC236}">
                <a16:creationId xmlns:a16="http://schemas.microsoft.com/office/drawing/2014/main" id="{35E0E67D-4510-4DDC-AC05-BB688149128F}"/>
              </a:ext>
            </a:extLst>
          </p:cNvPr>
          <p:cNvPicPr>
            <a:picLocks noChangeAspect="1"/>
          </p:cNvPicPr>
          <p:nvPr/>
        </p:nvPicPr>
        <p:blipFill>
          <a:blip r:embed="rId6"/>
          <a:stretch>
            <a:fillRect/>
          </a:stretch>
        </p:blipFill>
        <p:spPr>
          <a:xfrm>
            <a:off x="8730484" y="1723869"/>
            <a:ext cx="1867563" cy="714132"/>
          </a:xfrm>
          <a:prstGeom prst="rect">
            <a:avLst/>
          </a:prstGeom>
        </p:spPr>
      </p:pic>
      <p:pic>
        <p:nvPicPr>
          <p:cNvPr id="11" name="图片 10">
            <a:extLst>
              <a:ext uri="{FF2B5EF4-FFF2-40B4-BE49-F238E27FC236}">
                <a16:creationId xmlns:a16="http://schemas.microsoft.com/office/drawing/2014/main" id="{690EED20-F0B0-4677-A308-BE3261E3A0FC}"/>
              </a:ext>
            </a:extLst>
          </p:cNvPr>
          <p:cNvPicPr>
            <a:picLocks noChangeAspect="1"/>
          </p:cNvPicPr>
          <p:nvPr/>
        </p:nvPicPr>
        <p:blipFill>
          <a:blip r:embed="rId7"/>
          <a:stretch>
            <a:fillRect/>
          </a:stretch>
        </p:blipFill>
        <p:spPr>
          <a:xfrm>
            <a:off x="8814217" y="2443398"/>
            <a:ext cx="3077980" cy="2593298"/>
          </a:xfrm>
          <a:prstGeom prst="rect">
            <a:avLst/>
          </a:prstGeom>
        </p:spPr>
      </p:pic>
    </p:spTree>
    <p:extLst>
      <p:ext uri="{BB962C8B-B14F-4D97-AF65-F5344CB8AC3E}">
        <p14:creationId xmlns:p14="http://schemas.microsoft.com/office/powerpoint/2010/main" val="21641694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pic>
        <p:nvPicPr>
          <p:cNvPr id="6" name="图片 5"/>
          <p:cNvPicPr>
            <a:picLocks noChangeAspect="1"/>
          </p:cNvPicPr>
          <p:nvPr/>
        </p:nvPicPr>
        <p:blipFill>
          <a:blip r:embed="rId2"/>
          <a:stretch>
            <a:fillRect/>
          </a:stretch>
        </p:blipFill>
        <p:spPr>
          <a:xfrm>
            <a:off x="4513724" y="2132987"/>
            <a:ext cx="1759732" cy="927002"/>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941621" y="1216956"/>
                <a:ext cx="10360963" cy="1023485"/>
              </a:xfrm>
              <a:prstGeom prst="rect">
                <a:avLst/>
              </a:prstGeom>
            </p:spPr>
            <p:txBody>
              <a:bodyPr wrap="square">
                <a:spAutoFit/>
              </a:bodyPr>
              <a:lstStyle/>
              <a:p>
                <a:pPr marL="342900" indent="-342900">
                  <a:buFont typeface="Arial" panose="020B0604020202020204" pitchFamily="34" charset="0"/>
                  <a:buChar char="•"/>
                </a:pPr>
                <a:r>
                  <a:rPr lang="zh-CN" altLang="en-US" sz="2800" dirty="0">
                    <a:solidFill>
                      <a:srgbClr val="231F20"/>
                    </a:solidFill>
                    <a:latin typeface="FZSSJW--GB1-0"/>
                  </a:rPr>
                  <a:t>中间层与输出层单元之间的激活值</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𝑢</m:t>
                        </m:r>
                      </m:e>
                      <m:sub>
                        <m:r>
                          <a:rPr lang="en-US" altLang="zh-CN" sz="2800" i="1" dirty="0">
                            <a:latin typeface="Cambria Math" panose="02040503050406030204" pitchFamily="18" charset="0"/>
                          </a:rPr>
                          <m:t>21</m:t>
                        </m:r>
                      </m:sub>
                    </m:sSub>
                  </m:oMath>
                </a14:m>
                <a:r>
                  <a:rPr lang="zh-CN" altLang="en-US" sz="2800" dirty="0">
                    <a:solidFill>
                      <a:srgbClr val="231F20"/>
                    </a:solidFill>
                    <a:latin typeface="FZSSJW--GB1-0"/>
                  </a:rPr>
                  <a:t>对中间层的值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𝑧</m:t>
                        </m:r>
                      </m:e>
                      <m:sub>
                        <m:r>
                          <a:rPr lang="en-US" altLang="zh-CN" sz="2800" i="1">
                            <a:latin typeface="Cambria Math" panose="02040503050406030204" pitchFamily="18" charset="0"/>
                          </a:rPr>
                          <m:t>𝑗</m:t>
                        </m:r>
                      </m:sub>
                    </m:sSub>
                    <m:r>
                      <a:rPr lang="en-US" altLang="zh-CN" sz="2800" b="0" i="1" smtClean="0">
                        <a:latin typeface="Cambria Math" panose="02040503050406030204" pitchFamily="18" charset="0"/>
                      </a:rPr>
                      <m:t> </m:t>
                    </m:r>
                  </m:oMath>
                </a14:m>
                <a:r>
                  <a:rPr lang="zh-CN" altLang="en-US" sz="2800" dirty="0">
                    <a:solidFill>
                      <a:srgbClr val="231F20"/>
                    </a:solidFill>
                    <a:latin typeface="FZSSJW--GB1-0"/>
                  </a:rPr>
                  <a:t>求导，结果只和连接权重</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2</m:t>
                        </m:r>
                        <m:r>
                          <a:rPr lang="en-US" altLang="zh-CN" sz="2800" i="1">
                            <a:latin typeface="Cambria Math" panose="02040503050406030204" pitchFamily="18" charset="0"/>
                          </a:rPr>
                          <m:t>𝑗</m:t>
                        </m:r>
                        <m:r>
                          <a:rPr lang="en-US" altLang="zh-CN" sz="2800" i="1">
                            <a:latin typeface="Cambria Math" panose="02040503050406030204" pitchFamily="18" charset="0"/>
                          </a:rPr>
                          <m:t>1</m:t>
                        </m:r>
                      </m:sub>
                    </m:sSub>
                  </m:oMath>
                </a14:m>
                <a:r>
                  <a:rPr lang="zh-CN" altLang="en-US" sz="2800" dirty="0">
                    <a:solidFill>
                      <a:srgbClr val="231F20"/>
                    </a:solidFill>
                    <a:latin typeface="FZSSJW--GB1-0"/>
                  </a:rPr>
                  <a:t>相关。</a:t>
                </a:r>
                <a:r>
                  <a:rPr lang="zh-CN" altLang="en-US" sz="2800" dirty="0"/>
                  <a:t> </a:t>
                </a:r>
              </a:p>
            </p:txBody>
          </p:sp>
        </mc:Choice>
        <mc:Fallback xmlns="">
          <p:sp>
            <p:nvSpPr>
              <p:cNvPr id="7" name="矩形 6"/>
              <p:cNvSpPr>
                <a:spLocks noRot="1" noChangeAspect="1" noMove="1" noResize="1" noEditPoints="1" noAdjustHandles="1" noChangeArrowheads="1" noChangeShapeType="1" noTextEdit="1"/>
              </p:cNvSpPr>
              <p:nvPr/>
            </p:nvSpPr>
            <p:spPr>
              <a:xfrm>
                <a:off x="941621" y="1216956"/>
                <a:ext cx="10360963" cy="1023485"/>
              </a:xfrm>
              <a:prstGeom prst="rect">
                <a:avLst/>
              </a:prstGeom>
              <a:blipFill>
                <a:blip r:embed="rId3"/>
                <a:stretch>
                  <a:fillRect l="-1059" t="-6548"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49234" y="3042615"/>
                <a:ext cx="8704431" cy="557910"/>
              </a:xfrm>
              <a:prstGeom prst="rect">
                <a:avLst/>
              </a:prstGeom>
            </p:spPr>
            <p:txBody>
              <a:bodyPr wrap="square">
                <a:spAutoFit/>
              </a:bodyPr>
              <a:lstStyle/>
              <a:p>
                <a:pPr marL="285750" indent="-285750">
                  <a:buFont typeface="Arial" panose="020B0604020202020204" pitchFamily="34" charset="0"/>
                  <a:buChar char="•"/>
                </a:pPr>
                <a:r>
                  <a:rPr lang="zh-CN" altLang="en-US" sz="2800" dirty="0"/>
                  <a:t>下面是中间层的值</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𝑧</m:t>
                        </m:r>
                      </m:e>
                      <m:sub>
                        <m:r>
                          <a:rPr lang="en-US" altLang="zh-CN" sz="2800" i="1">
                            <a:latin typeface="Cambria Math" panose="02040503050406030204" pitchFamily="18" charset="0"/>
                          </a:rPr>
                          <m:t>𝑗</m:t>
                        </m:r>
                      </m:sub>
                    </m:sSub>
                  </m:oMath>
                </a14:m>
                <a:r>
                  <a:rPr lang="zh-CN" altLang="en-US" sz="2800" dirty="0"/>
                  <a:t>对连接权重</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1</m:t>
                        </m:r>
                        <m:r>
                          <a:rPr lang="en-US" altLang="zh-CN" sz="2800" i="1">
                            <a:latin typeface="Cambria Math" panose="02040503050406030204" pitchFamily="18" charset="0"/>
                          </a:rPr>
                          <m:t>𝑖𝑗</m:t>
                        </m:r>
                      </m:sub>
                    </m:sSub>
                  </m:oMath>
                </a14:m>
                <a:r>
                  <a:rPr lang="zh-CN" altLang="en-US" sz="2800" dirty="0"/>
                  <a:t>求导</a:t>
                </a:r>
                <a:r>
                  <a:rPr lang="en-US" altLang="zh-CN" sz="2800" dirty="0"/>
                  <a:t>:</a:t>
                </a:r>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949234" y="3042615"/>
                <a:ext cx="8704431" cy="557910"/>
              </a:xfrm>
              <a:prstGeom prst="rect">
                <a:avLst/>
              </a:prstGeom>
              <a:blipFill>
                <a:blip r:embed="rId4"/>
                <a:stretch>
                  <a:fillRect l="-1261" t="-11957" b="-22826"/>
                </a:stretch>
              </a:blipFill>
            </p:spPr>
            <p:txBody>
              <a:bodyPr/>
              <a:lstStyle/>
              <a:p>
                <a:r>
                  <a:rPr lang="zh-CN" altLang="en-US">
                    <a:noFill/>
                  </a:rPr>
                  <a:t> </a:t>
                </a:r>
              </a:p>
            </p:txBody>
          </p:sp>
        </mc:Fallback>
      </mc:AlternateContent>
      <p:pic>
        <p:nvPicPr>
          <p:cNvPr id="9" name="图片 8"/>
          <p:cNvPicPr>
            <a:picLocks noChangeAspect="1"/>
          </p:cNvPicPr>
          <p:nvPr/>
        </p:nvPicPr>
        <p:blipFill>
          <a:blip r:embed="rId5"/>
          <a:stretch>
            <a:fillRect/>
          </a:stretch>
        </p:blipFill>
        <p:spPr>
          <a:xfrm>
            <a:off x="4243330" y="3881582"/>
            <a:ext cx="2369332" cy="886949"/>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949234" y="4813552"/>
                <a:ext cx="9738753" cy="557910"/>
              </a:xfrm>
              <a:prstGeom prst="rect">
                <a:avLst/>
              </a:prstGeom>
            </p:spPr>
            <p:txBody>
              <a:bodyPr wrap="square">
                <a:spAutoFit/>
              </a:bodyPr>
              <a:lstStyle/>
              <a:p>
                <a:pPr marL="285750" indent="-285750">
                  <a:buFont typeface="Arial" panose="020B0604020202020204" pitchFamily="34" charset="0"/>
                  <a:buChar char="•"/>
                </a:pPr>
                <a:r>
                  <a:rPr lang="zh-CN" altLang="en-US" sz="2800" dirty="0">
                    <a:solidFill>
                      <a:srgbClr val="231F20"/>
                    </a:solidFill>
                    <a:latin typeface="FZSSJW--GB1-0"/>
                  </a:rPr>
                  <a:t>和</a:t>
                </a:r>
                <a14:m>
                  <m:oMath xmlns:m="http://schemas.openxmlformats.org/officeDocument/2006/math">
                    <m:r>
                      <a:rPr lang="en-US" altLang="zh-CN" sz="2800" b="0" i="1" smtClean="0">
                        <a:solidFill>
                          <a:srgbClr val="231F20"/>
                        </a:solidFill>
                        <a:latin typeface="Cambria Math" panose="02040503050406030204" pitchFamily="18" charset="0"/>
                      </a:rPr>
                      <m:t>𝑦</m:t>
                    </m:r>
                  </m:oMath>
                </a14:m>
                <a:r>
                  <a:rPr lang="zh-CN" altLang="en-US" sz="2800" dirty="0">
                    <a:solidFill>
                      <a:srgbClr val="231F20"/>
                    </a:solidFill>
                    <a:latin typeface="FZSSJW--GB1-0"/>
                  </a:rPr>
                  <a:t>一样， </a:t>
                </a:r>
                <a14:m>
                  <m:oMath xmlns:m="http://schemas.openxmlformats.org/officeDocument/2006/math">
                    <m:sSub>
                      <m:sSubPr>
                        <m:ctrlPr>
                          <a:rPr lang="en-US" altLang="zh-CN" sz="2800" i="1" smtClean="0">
                            <a:solidFill>
                              <a:srgbClr val="231F20"/>
                            </a:solidFill>
                            <a:latin typeface="Cambria Math" panose="02040503050406030204" pitchFamily="18" charset="0"/>
                          </a:rPr>
                        </m:ctrlPr>
                      </m:sSubPr>
                      <m:e>
                        <m:r>
                          <a:rPr lang="en-US" altLang="zh-CN" sz="2800" b="0" i="1" smtClean="0">
                            <a:solidFill>
                              <a:srgbClr val="231F20"/>
                            </a:solidFill>
                            <a:latin typeface="Cambria Math" panose="02040503050406030204" pitchFamily="18" charset="0"/>
                          </a:rPr>
                          <m:t>𝑧</m:t>
                        </m:r>
                      </m:e>
                      <m:sub>
                        <m:r>
                          <a:rPr lang="en-US" altLang="zh-CN" sz="2800" b="0" i="1" smtClean="0">
                            <a:solidFill>
                              <a:srgbClr val="231F20"/>
                            </a:solidFill>
                            <a:latin typeface="Cambria Math" panose="02040503050406030204" pitchFamily="18" charset="0"/>
                          </a:rPr>
                          <m:t>𝑗</m:t>
                        </m:r>
                      </m:sub>
                    </m:sSub>
                  </m:oMath>
                </a14:m>
                <a:r>
                  <a:rPr lang="zh-CN" altLang="en-US" sz="2800" dirty="0">
                    <a:solidFill>
                      <a:srgbClr val="231F20"/>
                    </a:solidFill>
                    <a:latin typeface="FZSSJW--GB1-0"/>
                  </a:rPr>
                  <a:t>也是 </a:t>
                </a:r>
                <a:r>
                  <a:rPr lang="en-US" altLang="zh-CN" sz="2800" dirty="0">
                    <a:solidFill>
                      <a:srgbClr val="231F20"/>
                    </a:solidFill>
                    <a:latin typeface="TimesNewRomanPSMT"/>
                  </a:rPr>
                  <a:t>sigmoid </a:t>
                </a:r>
                <a:r>
                  <a:rPr lang="zh-CN" altLang="en-US" sz="2800" dirty="0">
                    <a:solidFill>
                      <a:srgbClr val="231F20"/>
                    </a:solidFill>
                    <a:latin typeface="FZSSJW--GB1-0"/>
                  </a:rPr>
                  <a:t>函数，对 </a:t>
                </a:r>
                <a14:m>
                  <m:oMath xmlns:m="http://schemas.openxmlformats.org/officeDocument/2006/math">
                    <m:sSub>
                      <m:sSubPr>
                        <m:ctrlPr>
                          <a:rPr lang="en-US" altLang="zh-CN" sz="2800" i="1">
                            <a:solidFill>
                              <a:srgbClr val="231F20"/>
                            </a:solidFill>
                            <a:latin typeface="Cambria Math" panose="02040503050406030204" pitchFamily="18" charset="0"/>
                          </a:rPr>
                        </m:ctrlPr>
                      </m:sSubPr>
                      <m:e>
                        <m:r>
                          <a:rPr lang="en-US" altLang="zh-CN" sz="2800" b="0" i="1" smtClean="0">
                            <a:solidFill>
                              <a:srgbClr val="231F20"/>
                            </a:solidFill>
                            <a:latin typeface="Cambria Math" panose="02040503050406030204" pitchFamily="18" charset="0"/>
                          </a:rPr>
                          <m:t>𝑧</m:t>
                        </m:r>
                      </m:e>
                      <m:sub>
                        <m:r>
                          <a:rPr lang="en-US" altLang="zh-CN" sz="2800" i="1">
                            <a:solidFill>
                              <a:srgbClr val="231F20"/>
                            </a:solidFill>
                            <a:latin typeface="Cambria Math" panose="02040503050406030204" pitchFamily="18" charset="0"/>
                          </a:rPr>
                          <m:t>𝑗</m:t>
                        </m:r>
                      </m:sub>
                    </m:sSub>
                  </m:oMath>
                </a14:m>
                <a:r>
                  <a:rPr lang="zh-CN" altLang="en-US" sz="2800" dirty="0">
                    <a:solidFill>
                      <a:srgbClr val="231F20"/>
                    </a:solidFill>
                    <a:latin typeface="FZSSJW--GB1-0"/>
                  </a:rPr>
                  <a:t> 求导，得到下式：</a:t>
                </a:r>
                <a:r>
                  <a:rPr lang="zh-CN" altLang="en-US" sz="2800" dirty="0"/>
                  <a:t> </a:t>
                </a:r>
              </a:p>
            </p:txBody>
          </p:sp>
        </mc:Choice>
        <mc:Fallback xmlns="">
          <p:sp>
            <p:nvSpPr>
              <p:cNvPr id="10" name="矩形 9"/>
              <p:cNvSpPr>
                <a:spLocks noRot="1" noChangeAspect="1" noMove="1" noResize="1" noEditPoints="1" noAdjustHandles="1" noChangeArrowheads="1" noChangeShapeType="1" noTextEdit="1"/>
              </p:cNvSpPr>
              <p:nvPr/>
            </p:nvSpPr>
            <p:spPr>
              <a:xfrm>
                <a:off x="949234" y="4813552"/>
                <a:ext cx="9738753" cy="557910"/>
              </a:xfrm>
              <a:prstGeom prst="rect">
                <a:avLst/>
              </a:prstGeom>
              <a:blipFill>
                <a:blip r:embed="rId6"/>
                <a:stretch>
                  <a:fillRect l="-1127" t="-12088" b="-24176"/>
                </a:stretch>
              </a:blipFill>
            </p:spPr>
            <p:txBody>
              <a:bodyPr/>
              <a:lstStyle/>
              <a:p>
                <a:r>
                  <a:rPr lang="zh-CN" altLang="en-US">
                    <a:noFill/>
                  </a:rPr>
                  <a:t> </a:t>
                </a:r>
              </a:p>
            </p:txBody>
          </p:sp>
        </mc:Fallback>
      </mc:AlternateContent>
      <p:pic>
        <p:nvPicPr>
          <p:cNvPr id="11" name="图片 10"/>
          <p:cNvPicPr>
            <a:picLocks noChangeAspect="1"/>
          </p:cNvPicPr>
          <p:nvPr/>
        </p:nvPicPr>
        <p:blipFill>
          <a:blip r:embed="rId7"/>
          <a:stretch>
            <a:fillRect/>
          </a:stretch>
        </p:blipFill>
        <p:spPr>
          <a:xfrm>
            <a:off x="4351258" y="5487931"/>
            <a:ext cx="2308371" cy="1019978"/>
          </a:xfrm>
          <a:prstGeom prst="rect">
            <a:avLst/>
          </a:prstGeom>
        </p:spPr>
      </p:pic>
      <p:pic>
        <p:nvPicPr>
          <p:cNvPr id="2" name="图片 1">
            <a:extLst>
              <a:ext uri="{FF2B5EF4-FFF2-40B4-BE49-F238E27FC236}">
                <a16:creationId xmlns:a16="http://schemas.microsoft.com/office/drawing/2014/main" id="{EE42189D-E601-4441-8D63-047AC280B956}"/>
              </a:ext>
            </a:extLst>
          </p:cNvPr>
          <p:cNvPicPr>
            <a:picLocks noChangeAspect="1"/>
          </p:cNvPicPr>
          <p:nvPr/>
        </p:nvPicPr>
        <p:blipFill>
          <a:blip r:embed="rId8"/>
          <a:stretch>
            <a:fillRect/>
          </a:stretch>
        </p:blipFill>
        <p:spPr>
          <a:xfrm>
            <a:off x="7853526" y="1768839"/>
            <a:ext cx="3404087" cy="2983043"/>
          </a:xfrm>
          <a:prstGeom prst="rect">
            <a:avLst/>
          </a:prstGeom>
        </p:spPr>
      </p:pic>
    </p:spTree>
    <p:extLst>
      <p:ext uri="{BB962C8B-B14F-4D97-AF65-F5344CB8AC3E}">
        <p14:creationId xmlns:p14="http://schemas.microsoft.com/office/powerpoint/2010/main" val="1759391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92</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mc:AlternateContent xmlns:mc="http://schemas.openxmlformats.org/markup-compatibility/2006" xmlns:a14="http://schemas.microsoft.com/office/drawing/2010/main">
        <mc:Choice Requires="a14">
          <p:sp>
            <p:nvSpPr>
              <p:cNvPr id="5" name="矩形 4"/>
              <p:cNvSpPr/>
              <p:nvPr/>
            </p:nvSpPr>
            <p:spPr>
              <a:xfrm>
                <a:off x="815008" y="1322254"/>
                <a:ext cx="9347895" cy="1023485"/>
              </a:xfrm>
              <a:prstGeom prst="rect">
                <a:avLst/>
              </a:prstGeom>
            </p:spPr>
            <p:txBody>
              <a:bodyPr wrap="square">
                <a:spAutoFit/>
              </a:bodyPr>
              <a:lstStyle/>
              <a:p>
                <a:pPr marL="285750" indent="-285750">
                  <a:buFont typeface="Arial" panose="020B0604020202020204" pitchFamily="34" charset="0"/>
                  <a:buChar char="•"/>
                </a:pPr>
                <a:r>
                  <a:rPr lang="zh-CN" altLang="en-US" sz="2800" dirty="0">
                    <a:solidFill>
                      <a:srgbClr val="FF0000"/>
                    </a:solidFill>
                    <a:latin typeface="FZSSJW--GB1-0"/>
                  </a:rPr>
                  <a:t>输入层与中间层单元之间的激活值</a:t>
                </a:r>
                <a14:m>
                  <m:oMath xmlns:m="http://schemas.openxmlformats.org/officeDocument/2006/math">
                    <m:sSub>
                      <m:sSubPr>
                        <m:ctrlPr>
                          <a:rPr lang="en-US" altLang="zh-CN" sz="2800" i="1" dirty="0">
                            <a:solidFill>
                              <a:srgbClr val="FF0000"/>
                            </a:solidFill>
                            <a:latin typeface="Cambria Math" panose="02040503050406030204" pitchFamily="18" charset="0"/>
                          </a:rPr>
                        </m:ctrlPr>
                      </m:sSubPr>
                      <m:e>
                        <m:r>
                          <a:rPr lang="en-US" altLang="zh-CN" sz="2800" i="1" dirty="0">
                            <a:solidFill>
                              <a:srgbClr val="FF0000"/>
                            </a:solidFill>
                            <a:latin typeface="Cambria Math" panose="02040503050406030204" pitchFamily="18" charset="0"/>
                          </a:rPr>
                          <m:t>𝑢</m:t>
                        </m:r>
                      </m:e>
                      <m:sub>
                        <m:r>
                          <a:rPr lang="en-US" altLang="zh-CN" sz="2800" i="1" dirty="0">
                            <a:solidFill>
                              <a:srgbClr val="FF0000"/>
                            </a:solidFill>
                            <a:latin typeface="Cambria Math" panose="02040503050406030204" pitchFamily="18" charset="0"/>
                          </a:rPr>
                          <m:t>1</m:t>
                        </m:r>
                        <m:r>
                          <a:rPr lang="en-US" altLang="zh-CN" sz="2800" b="0" i="1" dirty="0" smtClean="0">
                            <a:solidFill>
                              <a:srgbClr val="FF0000"/>
                            </a:solidFill>
                            <a:latin typeface="Cambria Math" panose="02040503050406030204" pitchFamily="18" charset="0"/>
                          </a:rPr>
                          <m:t>𝑗</m:t>
                        </m:r>
                      </m:sub>
                    </m:sSub>
                  </m:oMath>
                </a14:m>
                <a:r>
                  <a:rPr lang="zh-CN" altLang="en-US" sz="2800" dirty="0">
                    <a:solidFill>
                      <a:srgbClr val="231F20"/>
                    </a:solidFill>
                    <a:latin typeface="FZSSJW--GB1-0"/>
                  </a:rPr>
                  <a:t>对中间层与输出层之间的连接权重</a:t>
                </a:r>
                <a14:m>
                  <m:oMath xmlns:m="http://schemas.openxmlformats.org/officeDocument/2006/math">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𝑤</m:t>
                        </m:r>
                      </m:e>
                      <m:sub>
                        <m:r>
                          <a:rPr lang="en-US" altLang="zh-CN" sz="2800" b="0" i="1" dirty="0" smtClean="0">
                            <a:latin typeface="Cambria Math" panose="02040503050406030204" pitchFamily="18" charset="0"/>
                          </a:rPr>
                          <m:t>1</m:t>
                        </m:r>
                        <m:r>
                          <a:rPr lang="en-US" altLang="zh-CN" sz="2800" b="0" i="1" dirty="0" smtClean="0">
                            <a:latin typeface="Cambria Math" panose="02040503050406030204" pitchFamily="18" charset="0"/>
                          </a:rPr>
                          <m:t>𝑖𝑗</m:t>
                        </m:r>
                      </m:sub>
                    </m:sSub>
                  </m:oMath>
                </a14:m>
                <a:r>
                  <a:rPr lang="zh-CN" altLang="en-US" sz="2800" dirty="0">
                    <a:solidFill>
                      <a:srgbClr val="231F20"/>
                    </a:solidFill>
                    <a:latin typeface="FZSSJW--GB1-0"/>
                  </a:rPr>
                  <a:t>求导，结果只和</a:t>
                </a:r>
                <a14:m>
                  <m:oMath xmlns:m="http://schemas.openxmlformats.org/officeDocument/2006/math">
                    <m:sSub>
                      <m:sSubPr>
                        <m:ctrlPr>
                          <a:rPr lang="en-US" altLang="zh-CN" sz="2800" i="1" smtClean="0">
                            <a:solidFill>
                              <a:srgbClr val="231F20"/>
                            </a:solidFill>
                            <a:latin typeface="Cambria Math" panose="02040503050406030204" pitchFamily="18" charset="0"/>
                          </a:rPr>
                        </m:ctrlPr>
                      </m:sSubPr>
                      <m:e>
                        <m:r>
                          <a:rPr lang="en-US" altLang="zh-CN" sz="2800" b="0" i="1" smtClean="0">
                            <a:solidFill>
                              <a:srgbClr val="231F20"/>
                            </a:solidFill>
                            <a:latin typeface="Cambria Math" panose="02040503050406030204" pitchFamily="18" charset="0"/>
                          </a:rPr>
                          <m:t>𝑥</m:t>
                        </m:r>
                      </m:e>
                      <m:sub>
                        <m:r>
                          <a:rPr lang="en-US" altLang="zh-CN" sz="2800" b="0" i="1" smtClean="0">
                            <a:solidFill>
                              <a:srgbClr val="231F20"/>
                            </a:solidFill>
                            <a:latin typeface="Cambria Math" panose="02040503050406030204" pitchFamily="18" charset="0"/>
                          </a:rPr>
                          <m:t>𝑖</m:t>
                        </m:r>
                      </m:sub>
                    </m:sSub>
                  </m:oMath>
                </a14:m>
                <a:r>
                  <a:rPr lang="zh-CN" altLang="en-US" sz="2800" dirty="0">
                    <a:solidFill>
                      <a:srgbClr val="231F20"/>
                    </a:solidFill>
                    <a:latin typeface="FZSSJW--GB1-0"/>
                  </a:rPr>
                  <a:t>相关。</a:t>
                </a:r>
                <a:r>
                  <a:rPr lang="zh-CN" altLang="en-US" sz="2800" dirty="0"/>
                  <a:t> </a:t>
                </a:r>
              </a:p>
            </p:txBody>
          </p:sp>
        </mc:Choice>
        <mc:Fallback xmlns="">
          <p:sp>
            <p:nvSpPr>
              <p:cNvPr id="5" name="矩形 4"/>
              <p:cNvSpPr>
                <a:spLocks noRot="1" noChangeAspect="1" noMove="1" noResize="1" noEditPoints="1" noAdjustHandles="1" noChangeArrowheads="1" noChangeShapeType="1" noTextEdit="1"/>
              </p:cNvSpPr>
              <p:nvPr/>
            </p:nvSpPr>
            <p:spPr>
              <a:xfrm>
                <a:off x="815008" y="1322254"/>
                <a:ext cx="9347895" cy="1023485"/>
              </a:xfrm>
              <a:prstGeom prst="rect">
                <a:avLst/>
              </a:prstGeom>
              <a:blipFill>
                <a:blip r:embed="rId2"/>
                <a:stretch>
                  <a:fillRect l="-1174" t="-6548" b="-11905"/>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4769860" y="2522494"/>
            <a:ext cx="1393516" cy="957228"/>
          </a:xfrm>
          <a:prstGeom prst="rect">
            <a:avLst/>
          </a:prstGeom>
        </p:spPr>
      </p:pic>
      <p:sp>
        <p:nvSpPr>
          <p:cNvPr id="7" name="矩形 6"/>
          <p:cNvSpPr/>
          <p:nvPr/>
        </p:nvSpPr>
        <p:spPr>
          <a:xfrm>
            <a:off x="830061" y="3734555"/>
            <a:ext cx="8789586" cy="523220"/>
          </a:xfrm>
          <a:prstGeom prst="rect">
            <a:avLst/>
          </a:prstGeom>
        </p:spPr>
        <p:txBody>
          <a:bodyPr wrap="none">
            <a:spAutoFit/>
          </a:bodyPr>
          <a:lstStyle/>
          <a:p>
            <a:pPr marL="342900" indent="-342900">
              <a:buFont typeface="Arial" panose="020B0604020202020204" pitchFamily="34" charset="0"/>
              <a:buChar char="•"/>
            </a:pPr>
            <a:r>
              <a:rPr lang="zh-CN" altLang="en-US" sz="2800" dirty="0"/>
              <a:t>综上，输入层与中间层之间的连接权重调整值如下：</a:t>
            </a:r>
          </a:p>
        </p:txBody>
      </p:sp>
      <p:pic>
        <p:nvPicPr>
          <p:cNvPr id="8" name="图片 7"/>
          <p:cNvPicPr>
            <a:picLocks noChangeAspect="1"/>
          </p:cNvPicPr>
          <p:nvPr/>
        </p:nvPicPr>
        <p:blipFill>
          <a:blip r:embed="rId4"/>
          <a:stretch>
            <a:fillRect/>
          </a:stretch>
        </p:blipFill>
        <p:spPr>
          <a:xfrm>
            <a:off x="3457654" y="4508875"/>
            <a:ext cx="4810064" cy="635637"/>
          </a:xfrm>
          <a:prstGeom prst="rect">
            <a:avLst/>
          </a:prstGeom>
        </p:spPr>
      </p:pic>
    </p:spTree>
    <p:extLst>
      <p:ext uri="{BB962C8B-B14F-4D97-AF65-F5344CB8AC3E}">
        <p14:creationId xmlns:p14="http://schemas.microsoft.com/office/powerpoint/2010/main" val="40577415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790" y="1364566"/>
            <a:ext cx="7169380" cy="5205046"/>
          </a:xfrm>
          <a:prstGeom prst="rect">
            <a:avLst/>
          </a:prstGeom>
        </p:spPr>
      </p:pic>
      <p:sp>
        <p:nvSpPr>
          <p:cNvPr id="7" name="文本框 6"/>
          <p:cNvSpPr txBox="1"/>
          <p:nvPr/>
        </p:nvSpPr>
        <p:spPr>
          <a:xfrm>
            <a:off x="761958" y="1381254"/>
            <a:ext cx="3120495"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中间层到输出层：</a:t>
            </a:r>
          </a:p>
        </p:txBody>
      </p:sp>
    </p:spTree>
    <p:extLst>
      <p:ext uri="{BB962C8B-B14F-4D97-AF65-F5344CB8AC3E}">
        <p14:creationId xmlns:p14="http://schemas.microsoft.com/office/powerpoint/2010/main" val="11422633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94</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sp>
        <p:nvSpPr>
          <p:cNvPr id="6" name="文本框 5"/>
          <p:cNvSpPr txBox="1"/>
          <p:nvPr/>
        </p:nvSpPr>
        <p:spPr>
          <a:xfrm>
            <a:off x="701997" y="1404544"/>
            <a:ext cx="3195445"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输入层到中间层：</a:t>
            </a:r>
          </a:p>
        </p:txBody>
      </p:sp>
      <p:pic>
        <p:nvPicPr>
          <p:cNvPr id="7" name="图片 6">
            <a:extLst>
              <a:ext uri="{FF2B5EF4-FFF2-40B4-BE49-F238E27FC236}">
                <a16:creationId xmlns:a16="http://schemas.microsoft.com/office/drawing/2014/main" id="{B8BF6C8F-73EA-44B5-BA3F-73DF5F869702}"/>
              </a:ext>
            </a:extLst>
          </p:cNvPr>
          <p:cNvPicPr>
            <a:picLocks noChangeAspect="1"/>
          </p:cNvPicPr>
          <p:nvPr/>
        </p:nvPicPr>
        <p:blipFill>
          <a:blip r:embed="rId2"/>
          <a:stretch>
            <a:fillRect/>
          </a:stretch>
        </p:blipFill>
        <p:spPr>
          <a:xfrm>
            <a:off x="5008667" y="1045720"/>
            <a:ext cx="6581775" cy="5695950"/>
          </a:xfrm>
          <a:prstGeom prst="rect">
            <a:avLst/>
          </a:prstGeom>
        </p:spPr>
      </p:pic>
    </p:spTree>
    <p:extLst>
      <p:ext uri="{BB962C8B-B14F-4D97-AF65-F5344CB8AC3E}">
        <p14:creationId xmlns:p14="http://schemas.microsoft.com/office/powerpoint/2010/main" val="8392579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95</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sp>
        <p:nvSpPr>
          <p:cNvPr id="7" name="文本框 6"/>
          <p:cNvSpPr txBox="1"/>
          <p:nvPr/>
        </p:nvSpPr>
        <p:spPr>
          <a:xfrm>
            <a:off x="821919" y="1396244"/>
            <a:ext cx="6523261"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多输出多层感知器的</a:t>
            </a:r>
            <a:r>
              <a:rPr lang="en-US" altLang="zh-CN" sz="2800" dirty="0"/>
              <a:t>BP</a:t>
            </a:r>
            <a:r>
              <a:rPr lang="zh-CN" altLang="en-US" sz="2800" dirty="0"/>
              <a:t>算法</a:t>
            </a:r>
            <a:endParaRPr lang="en-US" altLang="zh-CN" sz="2800" dirty="0"/>
          </a:p>
          <a:p>
            <a:pPr marL="285750" indent="-285750">
              <a:buFont typeface="Arial" panose="020B0604020202020204" pitchFamily="34" charset="0"/>
              <a:buChar char="•"/>
            </a:pPr>
            <a:endParaRPr lang="en-US" altLang="zh-CN" sz="2800" dirty="0"/>
          </a:p>
        </p:txBody>
      </p:sp>
      <p:pic>
        <p:nvPicPr>
          <p:cNvPr id="5" name="图片 4">
            <a:extLst>
              <a:ext uri="{FF2B5EF4-FFF2-40B4-BE49-F238E27FC236}">
                <a16:creationId xmlns:a16="http://schemas.microsoft.com/office/drawing/2014/main" id="{825616AE-1742-4877-9B70-1BEBE94162E3}"/>
              </a:ext>
            </a:extLst>
          </p:cNvPr>
          <p:cNvPicPr>
            <a:picLocks noChangeAspect="1"/>
          </p:cNvPicPr>
          <p:nvPr/>
        </p:nvPicPr>
        <p:blipFill>
          <a:blip r:embed="rId2"/>
          <a:stretch>
            <a:fillRect/>
          </a:stretch>
        </p:blipFill>
        <p:spPr>
          <a:xfrm>
            <a:off x="3297835" y="2237341"/>
            <a:ext cx="5336499" cy="4148469"/>
          </a:xfrm>
          <a:prstGeom prst="rect">
            <a:avLst/>
          </a:prstGeom>
        </p:spPr>
      </p:pic>
    </p:spTree>
    <p:extLst>
      <p:ext uri="{BB962C8B-B14F-4D97-AF65-F5344CB8AC3E}">
        <p14:creationId xmlns:p14="http://schemas.microsoft.com/office/powerpoint/2010/main" val="3536559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96</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sp>
        <p:nvSpPr>
          <p:cNvPr id="7" name="文本框 6"/>
          <p:cNvSpPr txBox="1"/>
          <p:nvPr/>
        </p:nvSpPr>
        <p:spPr>
          <a:xfrm>
            <a:off x="761958" y="1381254"/>
            <a:ext cx="3120495"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srgbClr val="000000"/>
                </a:solidFill>
                <a:effectLst/>
                <a:uLnTx/>
                <a:uFillTx/>
                <a:latin typeface="Arial"/>
                <a:ea typeface="微软雅黑"/>
                <a:cs typeface="+mn-cs"/>
              </a:rPr>
              <a:t>中间层到输出层：</a:t>
            </a:r>
          </a:p>
        </p:txBody>
      </p:sp>
      <p:pic>
        <p:nvPicPr>
          <p:cNvPr id="5" name="图片 4">
            <a:extLst>
              <a:ext uri="{FF2B5EF4-FFF2-40B4-BE49-F238E27FC236}">
                <a16:creationId xmlns:a16="http://schemas.microsoft.com/office/drawing/2014/main" id="{80168659-90F4-4E00-A166-4378EBC1A43B}"/>
              </a:ext>
            </a:extLst>
          </p:cNvPr>
          <p:cNvPicPr>
            <a:picLocks noChangeAspect="1"/>
          </p:cNvPicPr>
          <p:nvPr/>
        </p:nvPicPr>
        <p:blipFill>
          <a:blip r:embed="rId2"/>
          <a:stretch>
            <a:fillRect/>
          </a:stretch>
        </p:blipFill>
        <p:spPr>
          <a:xfrm>
            <a:off x="2788170" y="2258803"/>
            <a:ext cx="7105338" cy="3182625"/>
          </a:xfrm>
          <a:prstGeom prst="rect">
            <a:avLst/>
          </a:prstGeom>
        </p:spPr>
      </p:pic>
    </p:spTree>
    <p:extLst>
      <p:ext uri="{BB962C8B-B14F-4D97-AF65-F5344CB8AC3E}">
        <p14:creationId xmlns:p14="http://schemas.microsoft.com/office/powerpoint/2010/main" val="978423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97</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标题 3"/>
          <p:cNvSpPr>
            <a:spLocks noGrp="1"/>
          </p:cNvSpPr>
          <p:nvPr>
            <p:ph type="title"/>
          </p:nvPr>
        </p:nvSpPr>
        <p:spPr/>
        <p:txBody>
          <a:bodyPr/>
          <a:lstStyle/>
          <a:p>
            <a:r>
              <a:rPr lang="en-US" altLang="zh-CN" dirty="0"/>
              <a:t>BP</a:t>
            </a:r>
            <a:r>
              <a:rPr lang="zh-CN" altLang="en-US" dirty="0"/>
              <a:t>算法</a:t>
            </a:r>
          </a:p>
        </p:txBody>
      </p:sp>
      <p:sp>
        <p:nvSpPr>
          <p:cNvPr id="6" name="文本框 5"/>
          <p:cNvSpPr txBox="1"/>
          <p:nvPr/>
        </p:nvSpPr>
        <p:spPr>
          <a:xfrm>
            <a:off x="701997" y="1404544"/>
            <a:ext cx="3195445"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输入层到中间层：</a:t>
            </a:r>
          </a:p>
        </p:txBody>
      </p:sp>
      <p:pic>
        <p:nvPicPr>
          <p:cNvPr id="8" name="图片 7">
            <a:extLst>
              <a:ext uri="{FF2B5EF4-FFF2-40B4-BE49-F238E27FC236}">
                <a16:creationId xmlns:a16="http://schemas.microsoft.com/office/drawing/2014/main" id="{9B810DD2-052A-4ABB-8DEF-4472F3C28E96}"/>
              </a:ext>
            </a:extLst>
          </p:cNvPr>
          <p:cNvPicPr>
            <a:picLocks noChangeAspect="1"/>
          </p:cNvPicPr>
          <p:nvPr/>
        </p:nvPicPr>
        <p:blipFill>
          <a:blip r:embed="rId2"/>
          <a:stretch>
            <a:fillRect/>
          </a:stretch>
        </p:blipFill>
        <p:spPr>
          <a:xfrm>
            <a:off x="509665" y="2698229"/>
            <a:ext cx="3582650" cy="2998032"/>
          </a:xfrm>
          <a:prstGeom prst="rect">
            <a:avLst/>
          </a:prstGeom>
        </p:spPr>
      </p:pic>
      <p:cxnSp>
        <p:nvCxnSpPr>
          <p:cNvPr id="18" name="连接符: 肘形 17">
            <a:extLst>
              <a:ext uri="{FF2B5EF4-FFF2-40B4-BE49-F238E27FC236}">
                <a16:creationId xmlns:a16="http://schemas.microsoft.com/office/drawing/2014/main" id="{9A352FD5-E292-4CD2-91B2-6C0E1B8D8806}"/>
              </a:ext>
            </a:extLst>
          </p:cNvPr>
          <p:cNvCxnSpPr>
            <a:cxnSpLocks/>
          </p:cNvCxnSpPr>
          <p:nvPr/>
        </p:nvCxnSpPr>
        <p:spPr>
          <a:xfrm flipV="1">
            <a:off x="1768839" y="2083632"/>
            <a:ext cx="2383437" cy="779489"/>
          </a:xfrm>
          <a:prstGeom prst="bentConnector3">
            <a:avLst>
              <a:gd name="adj1" fmla="val -314"/>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5B3E6D72-B066-FFE4-1F92-5BFD71BB8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556" y="1716928"/>
            <a:ext cx="5944430" cy="4353533"/>
          </a:xfrm>
          <a:prstGeom prst="rect">
            <a:avLst/>
          </a:prstGeom>
        </p:spPr>
      </p:pic>
    </p:spTree>
    <p:extLst>
      <p:ext uri="{BB962C8B-B14F-4D97-AF65-F5344CB8AC3E}">
        <p14:creationId xmlns:p14="http://schemas.microsoft.com/office/powerpoint/2010/main" val="12821369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44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中英文术语对照</a:t>
            </a: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833858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261A90-754D-4F00-A38C-9500A2C8D0E5}"/>
              </a:ext>
            </a:extLst>
          </p:cNvPr>
          <p:cNvSpPr>
            <a:spLocks noGrp="1"/>
          </p:cNvSpPr>
          <p:nvPr>
            <p:ph type="title"/>
          </p:nvPr>
        </p:nvSpPr>
        <p:spPr/>
        <p:txBody>
          <a:bodyPr/>
          <a:lstStyle/>
          <a:p>
            <a:r>
              <a:rPr lang="zh-CN" altLang="en-US" dirty="0"/>
              <a:t>中英文术语对照</a:t>
            </a:r>
          </a:p>
        </p:txBody>
      </p:sp>
      <p:sp>
        <p:nvSpPr>
          <p:cNvPr id="4" name="灯片编号占位符 3">
            <a:extLst>
              <a:ext uri="{FF2B5EF4-FFF2-40B4-BE49-F238E27FC236}">
                <a16:creationId xmlns:a16="http://schemas.microsoft.com/office/drawing/2014/main" id="{60A270C9-33D6-4E47-8D12-95E19249F15D}"/>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99</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内容占位符 5">
            <a:extLst>
              <a:ext uri="{FF2B5EF4-FFF2-40B4-BE49-F238E27FC236}">
                <a16:creationId xmlns:a16="http://schemas.microsoft.com/office/drawing/2014/main" id="{6C51E81C-C5F0-47EA-9996-78022BC5F276}"/>
              </a:ext>
            </a:extLst>
          </p:cNvPr>
          <p:cNvSpPr>
            <a:spLocks noGrp="1"/>
          </p:cNvSpPr>
          <p:nvPr>
            <p:ph idx="1"/>
          </p:nvPr>
        </p:nvSpPr>
        <p:spPr>
          <a:xfrm>
            <a:off x="815009" y="1167403"/>
            <a:ext cx="10957892" cy="5043087"/>
          </a:xfrm>
        </p:spPr>
        <p:txBody>
          <a:bodyPr>
            <a:normAutofit fontScale="92500" lnSpcReduction="20000"/>
          </a:bodyPr>
          <a:lstStyle/>
          <a:p>
            <a:pPr>
              <a:lnSpc>
                <a:spcPct val="150000"/>
              </a:lnSpc>
              <a:spcBef>
                <a:spcPts val="0"/>
              </a:spcBef>
            </a:pPr>
            <a:r>
              <a:rPr lang="zh-CN" altLang="en-US" sz="3200" dirty="0">
                <a:solidFill>
                  <a:srgbClr val="0070C0"/>
                </a:solidFill>
              </a:rPr>
              <a:t>标量</a:t>
            </a:r>
            <a:r>
              <a:rPr lang="zh-CN" altLang="en-US" sz="3200" dirty="0"/>
              <a:t>：</a:t>
            </a:r>
            <a:r>
              <a:rPr lang="en-US" altLang="zh-CN" sz="3200" dirty="0"/>
              <a:t>Scalar</a:t>
            </a:r>
          </a:p>
          <a:p>
            <a:pPr>
              <a:lnSpc>
                <a:spcPct val="150000"/>
              </a:lnSpc>
              <a:spcBef>
                <a:spcPts val="0"/>
              </a:spcBef>
            </a:pPr>
            <a:r>
              <a:rPr lang="zh-CN" altLang="en-US" sz="3200" dirty="0">
                <a:solidFill>
                  <a:srgbClr val="0070C0"/>
                </a:solidFill>
              </a:rPr>
              <a:t>向量</a:t>
            </a:r>
            <a:r>
              <a:rPr lang="zh-CN" altLang="en-US" sz="3200" dirty="0"/>
              <a:t>：</a:t>
            </a:r>
            <a:r>
              <a:rPr lang="en-US" altLang="zh-CN" sz="3200" dirty="0"/>
              <a:t>Vector</a:t>
            </a:r>
          </a:p>
          <a:p>
            <a:pPr>
              <a:lnSpc>
                <a:spcPct val="150000"/>
              </a:lnSpc>
              <a:spcBef>
                <a:spcPts val="0"/>
              </a:spcBef>
            </a:pPr>
            <a:r>
              <a:rPr lang="zh-CN" altLang="en-US" sz="3200" dirty="0">
                <a:solidFill>
                  <a:srgbClr val="0070C0"/>
                </a:solidFill>
              </a:rPr>
              <a:t>张量</a:t>
            </a:r>
            <a:r>
              <a:rPr lang="zh-CN" altLang="en-US" sz="3200" dirty="0"/>
              <a:t>：</a:t>
            </a:r>
            <a:r>
              <a:rPr lang="en-US" altLang="zh-CN" sz="3200" dirty="0"/>
              <a:t>Tensor</a:t>
            </a:r>
          </a:p>
          <a:p>
            <a:pPr>
              <a:lnSpc>
                <a:spcPct val="150000"/>
              </a:lnSpc>
              <a:spcBef>
                <a:spcPts val="0"/>
              </a:spcBef>
            </a:pPr>
            <a:r>
              <a:rPr lang="zh-CN" altLang="en-US" sz="3200" dirty="0">
                <a:solidFill>
                  <a:srgbClr val="0070C0"/>
                </a:solidFill>
              </a:rPr>
              <a:t>期望</a:t>
            </a:r>
            <a:r>
              <a:rPr lang="zh-CN" altLang="en-US" sz="3200" dirty="0"/>
              <a:t>：</a:t>
            </a:r>
            <a:r>
              <a:rPr lang="en-US" altLang="zh-CN" sz="3200" dirty="0"/>
              <a:t>Expectation</a:t>
            </a:r>
          </a:p>
          <a:p>
            <a:pPr>
              <a:lnSpc>
                <a:spcPct val="150000"/>
              </a:lnSpc>
              <a:spcBef>
                <a:spcPts val="0"/>
              </a:spcBef>
            </a:pPr>
            <a:r>
              <a:rPr lang="zh-CN" altLang="en-US" sz="3200" dirty="0">
                <a:solidFill>
                  <a:srgbClr val="0070C0"/>
                </a:solidFill>
              </a:rPr>
              <a:t>方差</a:t>
            </a:r>
            <a:r>
              <a:rPr lang="zh-CN" altLang="en-US" sz="3200" dirty="0"/>
              <a:t>：</a:t>
            </a:r>
            <a:r>
              <a:rPr lang="en-US" altLang="zh-CN" sz="3200" dirty="0"/>
              <a:t>Variance</a:t>
            </a:r>
          </a:p>
          <a:p>
            <a:pPr>
              <a:lnSpc>
                <a:spcPct val="150000"/>
              </a:lnSpc>
              <a:spcBef>
                <a:spcPts val="0"/>
              </a:spcBef>
            </a:pPr>
            <a:r>
              <a:rPr lang="zh-CN" altLang="en-US" sz="3200" dirty="0">
                <a:solidFill>
                  <a:srgbClr val="0070C0"/>
                </a:solidFill>
              </a:rPr>
              <a:t>熵</a:t>
            </a:r>
            <a:r>
              <a:rPr lang="zh-CN" altLang="en-US" sz="3200" dirty="0"/>
              <a:t>：</a:t>
            </a:r>
            <a:r>
              <a:rPr lang="en-US" altLang="zh-CN" sz="3200" dirty="0"/>
              <a:t>Entropy</a:t>
            </a:r>
          </a:p>
          <a:p>
            <a:pPr>
              <a:lnSpc>
                <a:spcPct val="150000"/>
              </a:lnSpc>
              <a:spcBef>
                <a:spcPts val="0"/>
              </a:spcBef>
            </a:pPr>
            <a:r>
              <a:rPr lang="zh-CN" altLang="en-US" sz="3200" dirty="0">
                <a:solidFill>
                  <a:srgbClr val="0070C0"/>
                </a:solidFill>
              </a:rPr>
              <a:t>过拟合</a:t>
            </a:r>
            <a:r>
              <a:rPr lang="zh-CN" altLang="en-US" sz="3200" dirty="0"/>
              <a:t>：</a:t>
            </a:r>
            <a:r>
              <a:rPr lang="en-US" altLang="zh-CN" sz="3200" dirty="0"/>
              <a:t>Overfitting</a:t>
            </a:r>
          </a:p>
          <a:p>
            <a:pPr>
              <a:lnSpc>
                <a:spcPct val="150000"/>
              </a:lnSpc>
              <a:spcBef>
                <a:spcPts val="0"/>
              </a:spcBef>
            </a:pPr>
            <a:r>
              <a:rPr lang="zh-CN" altLang="en-US" sz="3200" dirty="0">
                <a:solidFill>
                  <a:srgbClr val="0070C0"/>
                </a:solidFill>
              </a:rPr>
              <a:t>欠拟合</a:t>
            </a:r>
            <a:r>
              <a:rPr lang="zh-CN" altLang="en-US" sz="3200" dirty="0"/>
              <a:t>：</a:t>
            </a:r>
            <a:r>
              <a:rPr lang="en-US" altLang="zh-CN" sz="3200" dirty="0"/>
              <a:t>Underfitting</a:t>
            </a:r>
          </a:p>
          <a:p>
            <a:pPr>
              <a:lnSpc>
                <a:spcPct val="150000"/>
              </a:lnSpc>
              <a:spcBef>
                <a:spcPts val="0"/>
              </a:spcBef>
            </a:pPr>
            <a:endParaRPr lang="en-US" altLang="zh-CN" sz="3200" dirty="0"/>
          </a:p>
          <a:p>
            <a:pPr>
              <a:lnSpc>
                <a:spcPct val="150000"/>
              </a:lnSpc>
              <a:spcBef>
                <a:spcPts val="0"/>
              </a:spcBef>
            </a:pPr>
            <a:endParaRPr lang="en-US" altLang="zh-CN" sz="2800" dirty="0"/>
          </a:p>
          <a:p>
            <a:endParaRPr lang="en-US" altLang="zh-CN" sz="3200" dirty="0"/>
          </a:p>
          <a:p>
            <a:endParaRPr lang="en-US" altLang="zh-CN" sz="3200" dirty="0"/>
          </a:p>
        </p:txBody>
      </p:sp>
    </p:spTree>
    <p:extLst>
      <p:ext uri="{BB962C8B-B14F-4D97-AF65-F5344CB8AC3E}">
        <p14:creationId xmlns:p14="http://schemas.microsoft.com/office/powerpoint/2010/main" val="242966124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1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8735</TotalTime>
  <Words>6611</Words>
  <Application>Microsoft Office PowerPoint</Application>
  <PresentationFormat>宽屏</PresentationFormat>
  <Paragraphs>830</Paragraphs>
  <Slides>102</Slides>
  <Notes>72</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2</vt:i4>
      </vt:variant>
      <vt:variant>
        <vt:lpstr>幻灯片标题</vt:lpstr>
      </vt:variant>
      <vt:variant>
        <vt:i4>102</vt:i4>
      </vt:variant>
    </vt:vector>
  </HeadingPairs>
  <TitlesOfParts>
    <vt:vector size="124" baseType="lpstr">
      <vt:lpstr>FZSSJW--GB1-0</vt:lpstr>
      <vt:lpstr>Helvetica Neue</vt:lpstr>
      <vt:lpstr>新細明體</vt:lpstr>
      <vt:lpstr>TimesNewRomanPSMT</vt:lpstr>
      <vt:lpstr>等线</vt:lpstr>
      <vt:lpstr>楷体</vt:lpstr>
      <vt:lpstr>宋体</vt:lpstr>
      <vt:lpstr>微软雅黑</vt:lpstr>
      <vt:lpstr>Arial</vt:lpstr>
      <vt:lpstr>Bookman Old Style</vt:lpstr>
      <vt:lpstr>Cambria Math</vt:lpstr>
      <vt:lpstr>Gill Sans MT</vt:lpstr>
      <vt:lpstr>Impact</vt:lpstr>
      <vt:lpstr>Times</vt:lpstr>
      <vt:lpstr>Times New Roman</vt:lpstr>
      <vt:lpstr>Wingdings</vt:lpstr>
      <vt:lpstr>Wingdings 3</vt:lpstr>
      <vt:lpstr>A000120140530A99PPBG</vt:lpstr>
      <vt:lpstr>质朴</vt:lpstr>
      <vt:lpstr>1_A000120140530A99PPBG</vt:lpstr>
      <vt:lpstr>Equation</vt:lpstr>
      <vt:lpstr>Visio</vt:lpstr>
      <vt:lpstr>深度学习基础</vt:lpstr>
      <vt:lpstr>PowerPoint 演示文稿</vt:lpstr>
      <vt:lpstr>PowerPoint 演示文稿</vt:lpstr>
      <vt:lpstr>以多元线性回归为例</vt:lpstr>
      <vt:lpstr>以多元线性回归为例</vt:lpstr>
      <vt:lpstr>标量、矢量和张量</vt:lpstr>
      <vt:lpstr>标量、矢量和张量</vt:lpstr>
      <vt:lpstr>矩阵</vt:lpstr>
      <vt:lpstr>矩阵乘法</vt:lpstr>
      <vt:lpstr>矩阵乘法</vt:lpstr>
      <vt:lpstr>矩阵的秩</vt:lpstr>
      <vt:lpstr>矩阵的逆</vt:lpstr>
      <vt:lpstr>矩阵变换</vt:lpstr>
      <vt:lpstr>矩阵分解</vt:lpstr>
      <vt:lpstr>矩阵分解</vt:lpstr>
      <vt:lpstr>矩阵分解</vt:lpstr>
      <vt:lpstr>矩阵分解</vt:lpstr>
      <vt:lpstr>范数</vt:lpstr>
      <vt:lpstr>范数</vt:lpstr>
      <vt:lpstr>最小二乘法</vt:lpstr>
      <vt:lpstr>以朴素贝叶斯分类为例</vt:lpstr>
      <vt:lpstr>随机变量</vt:lpstr>
      <vt:lpstr>常见概率分布</vt:lpstr>
      <vt:lpstr>常见概率分布</vt:lpstr>
      <vt:lpstr>常见概率分布</vt:lpstr>
      <vt:lpstr>常见概率分布</vt:lpstr>
      <vt:lpstr>常见概率分布</vt:lpstr>
      <vt:lpstr>常见概率定义</vt:lpstr>
      <vt:lpstr>常见概率定义</vt:lpstr>
      <vt:lpstr>常见概率定义</vt:lpstr>
      <vt:lpstr>概率公式</vt:lpstr>
      <vt:lpstr>常用统计量</vt:lpstr>
      <vt:lpstr>常用统计量</vt:lpstr>
      <vt:lpstr>常用统计量</vt:lpstr>
      <vt:lpstr>损失函数</vt:lpstr>
      <vt:lpstr>损失函数</vt:lpstr>
      <vt:lpstr>损失函数</vt:lpstr>
      <vt:lpstr>损失函数</vt:lpstr>
      <vt:lpstr>损失函数</vt:lpstr>
      <vt:lpstr>信息论</vt:lpstr>
      <vt:lpstr>信息论</vt:lpstr>
      <vt:lpstr>信息论</vt:lpstr>
      <vt:lpstr>信息论</vt:lpstr>
      <vt:lpstr>信息论</vt:lpstr>
      <vt:lpstr>信息论</vt:lpstr>
      <vt:lpstr>PowerPoint 演示文稿</vt:lpstr>
      <vt:lpstr>机器学习基本概念</vt:lpstr>
      <vt:lpstr>机器学习基本概念</vt:lpstr>
      <vt:lpstr>机器学习基本概念</vt:lpstr>
      <vt:lpstr>机器学习概念</vt:lpstr>
      <vt:lpstr>机器学习概念</vt:lpstr>
      <vt:lpstr>机器学习概念</vt:lpstr>
      <vt:lpstr>机器学习分类</vt:lpstr>
      <vt:lpstr>机器学习分类</vt:lpstr>
      <vt:lpstr>机器学习分类</vt:lpstr>
      <vt:lpstr>监督学习-线性回归</vt:lpstr>
      <vt:lpstr>监督学习-逻辑回归</vt:lpstr>
      <vt:lpstr>有监督学习算法：SVM</vt:lpstr>
      <vt:lpstr>有监督学习算法：SVM</vt:lpstr>
      <vt:lpstr>有监督学习算法：决策树</vt:lpstr>
      <vt:lpstr>有监督学习算法：决策树</vt:lpstr>
      <vt:lpstr>有监督学习算法：决策树</vt:lpstr>
      <vt:lpstr>监督学习-决策树</vt:lpstr>
      <vt:lpstr>有监督学习算法：决策树</vt:lpstr>
      <vt:lpstr>有监督学习算法：决策树</vt:lpstr>
      <vt:lpstr>有监督学习算法：随机森林</vt:lpstr>
      <vt:lpstr>无监督学习方法：聚类</vt:lpstr>
      <vt:lpstr>无监督学习算法：聚类</vt:lpstr>
      <vt:lpstr>无监督学习-降维</vt:lpstr>
      <vt:lpstr>无监督学习算法：降维</vt:lpstr>
      <vt:lpstr>PowerPoint 演示文稿</vt:lpstr>
      <vt:lpstr>神经网络的发展史</vt:lpstr>
      <vt:lpstr>神经元模型</vt:lpstr>
      <vt:lpstr>神经元模型</vt:lpstr>
      <vt:lpstr>神经元模型</vt:lpstr>
      <vt:lpstr>PowerPoint 演示文稿</vt:lpstr>
      <vt:lpstr>感知器</vt:lpstr>
      <vt:lpstr>感知器</vt:lpstr>
      <vt:lpstr>感知器的训练过程</vt:lpstr>
      <vt:lpstr>感知器与线性问题</vt:lpstr>
      <vt:lpstr>多层感知器</vt:lpstr>
      <vt:lpstr>多层感知器</vt:lpstr>
      <vt:lpstr>PowerPoint 演示文稿</vt:lpstr>
      <vt:lpstr>BP算法</vt:lpstr>
      <vt:lpstr>BP算法</vt:lpstr>
      <vt:lpstr>BP算法</vt:lpstr>
      <vt:lpstr>BP算法</vt:lpstr>
      <vt:lpstr>BP算法</vt:lpstr>
      <vt:lpstr>BP算法</vt:lpstr>
      <vt:lpstr>BP算法</vt:lpstr>
      <vt:lpstr>BP算法</vt:lpstr>
      <vt:lpstr>BP算法</vt:lpstr>
      <vt:lpstr>BP算法</vt:lpstr>
      <vt:lpstr>BP算法</vt:lpstr>
      <vt:lpstr>BP算法</vt:lpstr>
      <vt:lpstr>BP算法</vt:lpstr>
      <vt:lpstr>BP算法</vt:lpstr>
      <vt:lpstr>PowerPoint 演示文稿</vt:lpstr>
      <vt:lpstr>中英文术语对照</vt:lpstr>
      <vt:lpstr>中英文术语对照</vt:lpstr>
      <vt:lpstr>中英文术语对照</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8613910929321</cp:lastModifiedBy>
  <cp:revision>422</cp:revision>
  <cp:lastPrinted>2022-03-01T01:55:54Z</cp:lastPrinted>
  <dcterms:created xsi:type="dcterms:W3CDTF">2018-08-10T09:41:38Z</dcterms:created>
  <dcterms:modified xsi:type="dcterms:W3CDTF">2024-03-04T07:43:28Z</dcterms:modified>
</cp:coreProperties>
</file>